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1" r:id="rId5"/>
    <p:sldId id="262" r:id="rId6"/>
    <p:sldId id="263" r:id="rId7"/>
    <p:sldId id="282" r:id="rId8"/>
    <p:sldId id="279" r:id="rId9"/>
    <p:sldId id="291" r:id="rId10"/>
    <p:sldId id="287" r:id="rId11"/>
    <p:sldId id="294" r:id="rId12"/>
    <p:sldId id="286" r:id="rId13"/>
    <p:sldId id="292" r:id="rId14"/>
    <p:sldId id="293" r:id="rId15"/>
    <p:sldId id="277" r:id="rId16"/>
  </p:sldIdLst>
  <p:sldSz cx="9144000" cy="6858000" type="screen4x3"/>
  <p:notesSz cx="6864350" cy="99964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F51"/>
    <a:srgbClr val="B8A35F"/>
    <a:srgbClr val="D2B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1" autoAdjust="0"/>
    <p:restoredTop sz="94605" autoAdjust="0"/>
  </p:normalViewPr>
  <p:slideViewPr>
    <p:cSldViewPr>
      <p:cViewPr>
        <p:scale>
          <a:sx n="100" d="100"/>
          <a:sy n="100" d="100"/>
        </p:scale>
        <p:origin x="-1548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8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2410" y="-62"/>
      </p:cViewPr>
      <p:guideLst>
        <p:guide orient="horz" pos="3149"/>
        <p:guide pos="216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300" cy="50038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7448" y="0"/>
            <a:ext cx="2975300" cy="50038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4A446E9-E35D-428D-911B-08F282B6C8BA}" type="datetimeFigureOut">
              <a:rPr lang="de-DE"/>
              <a:pPr>
                <a:defRPr/>
              </a:pPr>
              <a:t>25.10.2017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94506"/>
            <a:ext cx="2975300" cy="500383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7448" y="9494506"/>
            <a:ext cx="2975300" cy="500383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073E221-89EA-4698-85E0-F38DEE7B1A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577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300" cy="50038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7448" y="0"/>
            <a:ext cx="2975300" cy="50038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8F73AD0-7C3E-4487-A039-783DCB3A047D}" type="datetimeFigureOut">
              <a:rPr lang="de-DE"/>
              <a:pPr>
                <a:defRPr/>
              </a:pPr>
              <a:t>25.10.2017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9300"/>
            <a:ext cx="500062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115" y="4748052"/>
            <a:ext cx="5492121" cy="4498659"/>
          </a:xfrm>
          <a:prstGeom prst="rect">
            <a:avLst/>
          </a:prstGeom>
        </p:spPr>
        <p:txBody>
          <a:bodyPr vert="horz" lIns="92181" tIns="46090" rIns="92181" bIns="4609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4506"/>
            <a:ext cx="2975300" cy="500383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7448" y="9494506"/>
            <a:ext cx="2975300" cy="500383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3494593-7938-4BDE-90DC-08C07BE606D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46792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10-jähriges</a:t>
            </a:r>
            <a:r>
              <a:rPr lang="de-CH" baseline="0" dirty="0" smtClean="0"/>
              <a:t> Bestehen</a:t>
            </a:r>
            <a:endParaRPr lang="de-CH" dirty="0" smtClean="0"/>
          </a:p>
          <a:p>
            <a:r>
              <a:rPr lang="de-CH" dirty="0" smtClean="0"/>
              <a:t>Tagungsthema</a:t>
            </a:r>
            <a:r>
              <a:rPr lang="de-CH" baseline="0" dirty="0" smtClean="0"/>
              <a:t> Behandlungsplanung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494593-7938-4BDE-90DC-08C07BE606D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6885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16.30-17.00 Besichtigung Tagesklinik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494593-7938-4BDE-90DC-08C07BE606DF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417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Besichtigung um 16 Uhr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494593-7938-4BDE-90DC-08C07BE606DF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664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Hinweis auf spätere Folien von </a:t>
            </a:r>
            <a:r>
              <a:rPr lang="de-CH" dirty="0" err="1" smtClean="0"/>
              <a:t>CaMü</a:t>
            </a:r>
            <a:r>
              <a:rPr lang="de-CH" baseline="0" dirty="0" smtClean="0"/>
              <a:t> und </a:t>
            </a:r>
            <a:r>
              <a:rPr lang="de-CH" baseline="0" dirty="0" err="1" smtClean="0"/>
              <a:t>AnBu+AlFr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494593-7938-4BDE-90DC-08C07BE606DF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28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Einzeltermine</a:t>
            </a:r>
            <a:r>
              <a:rPr lang="de-CH" baseline="0" dirty="0" smtClean="0"/>
              <a:t> fehlen + Aufgaben oder Abwesenheitshalbtage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494593-7938-4BDE-90DC-08C07BE606DF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8506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 descr="Titelblat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3933056"/>
            <a:ext cx="7772400" cy="936105"/>
          </a:xfrm>
        </p:spPr>
        <p:txBody>
          <a:bodyPr>
            <a:noAutofit/>
          </a:bodyPr>
          <a:lstStyle>
            <a:lvl1pPr>
              <a:defRPr sz="3500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5013176"/>
            <a:ext cx="7776864" cy="1296144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aseline="0">
                <a:solidFill>
                  <a:schemeClr val="tx1">
                    <a:tint val="75000"/>
                  </a:schemeClr>
                </a:solidFill>
                <a:latin typeface="Avenir LT Std 45 Boo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9469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Symbol" pitchFamily="18" charset="2"/>
              <a:buChar char="-"/>
              <a:defRPr/>
            </a:lvl2pPr>
            <a:lvl3pPr>
              <a:buFont typeface="Symbol" pitchFamily="18" charset="2"/>
              <a:buChar char="-"/>
              <a:defRPr/>
            </a:lvl3pPr>
            <a:lvl4pPr>
              <a:buFont typeface="Symbol" pitchFamily="18" charset="2"/>
              <a:buChar char="-"/>
              <a:defRPr/>
            </a:lvl4pPr>
            <a:lvl5pPr>
              <a:buFont typeface="Symbol" pitchFamily="18" charset="2"/>
              <a:buChar char="-"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956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 als Unterbrech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252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793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(er)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2"/>
          <p:cNvSpPr>
            <a:spLocks noGrp="1"/>
          </p:cNvSpPr>
          <p:nvPr>
            <p:ph idx="15"/>
          </p:nvPr>
        </p:nvSpPr>
        <p:spPr>
          <a:xfrm>
            <a:off x="457200" y="4077072"/>
            <a:ext cx="8229600" cy="2088232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237626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4096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5554663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Klinik Schützen Rheinfelden, </a:t>
            </a:r>
            <a:fld id="{A2BF4091-F97A-40BD-930E-C19E336F2CF7}" type="datetime1">
              <a:rPr lang="de-DE"/>
              <a:pPr>
                <a:defRPr/>
              </a:pPr>
              <a:t>25.10.2017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449D8DC-43A5-4EF2-9D93-ECA0AB526C65}" type="slidenum">
              <a:rPr/>
              <a:pPr>
                <a:defRPr/>
              </a:pPr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1684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sszeile zum Kopie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468312" y="6308725"/>
            <a:ext cx="4103688" cy="288925"/>
          </a:xfrm>
        </p:spPr>
        <p:txBody>
          <a:bodyPr/>
          <a:lstStyle>
            <a:lvl5pPr marL="0" indent="0">
              <a:buNone/>
              <a:defRPr sz="1200" baseline="0">
                <a:latin typeface="Avenir LT Std 35 Light" pitchFamily="34" charset="0"/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7452320" y="6309320"/>
            <a:ext cx="1223368" cy="288925"/>
          </a:xfrm>
        </p:spPr>
        <p:txBody>
          <a:bodyPr/>
          <a:lstStyle>
            <a:lvl5pPr marL="0" indent="0" algn="r">
              <a:buNone/>
              <a:defRPr sz="1200" baseline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5655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4" descr="Schlussblat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>
            <a:spLocks noGrp="1"/>
          </p:cNvSpPr>
          <p:nvPr>
            <p:ph type="ctrTitle"/>
          </p:nvPr>
        </p:nvSpPr>
        <p:spPr>
          <a:xfrm>
            <a:off x="467544" y="3933056"/>
            <a:ext cx="7772400" cy="936105"/>
          </a:xfrm>
        </p:spPr>
        <p:txBody>
          <a:bodyPr>
            <a:noAutofit/>
          </a:bodyPr>
          <a:lstStyle>
            <a:lvl1pPr>
              <a:defRPr sz="3500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>
          <a:xfrm>
            <a:off x="467544" y="5013176"/>
            <a:ext cx="7776864" cy="1296144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aseline="0">
                <a:solidFill>
                  <a:schemeClr val="tx1">
                    <a:tint val="75000"/>
                  </a:schemeClr>
                </a:solidFill>
                <a:latin typeface="Avenir LT Std 45 Boo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02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6524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3340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60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549275"/>
            <a:ext cx="82296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 smtClean="0"/>
              <a:t>Titel in Avenir 65; 35 Pt</a:t>
            </a:r>
            <a:endParaRPr lang="de-DE" altLang="de-DE" smtClean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412875"/>
            <a:ext cx="8229600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Ebene 1 in Avenir 45, 25 Pt</a:t>
            </a:r>
          </a:p>
          <a:p>
            <a:pPr lvl="1"/>
            <a:r>
              <a:rPr lang="de-CH" altLang="de-DE" smtClean="0"/>
              <a:t>Ebene 2 in Avenir 45, 20 Pt. Mit Strich</a:t>
            </a:r>
          </a:p>
          <a:p>
            <a:pPr lvl="2"/>
            <a:r>
              <a:rPr lang="de-CH" altLang="de-DE" smtClean="0"/>
              <a:t>Ebene 3 in Avenir 45, 18 Pt. Mit Strich</a:t>
            </a:r>
          </a:p>
          <a:p>
            <a:pPr lvl="3"/>
            <a:r>
              <a:rPr lang="de-DE" altLang="de-DE" smtClean="0"/>
              <a:t>Vierte Ebene</a:t>
            </a:r>
          </a:p>
        </p:txBody>
      </p:sp>
      <p:pic>
        <p:nvPicPr>
          <p:cNvPr id="1028" name="Grafik 3" descr="Klinik_Schützen_RGB_72dpi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376238"/>
            <a:ext cx="18018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1" r:id="rId2"/>
    <p:sldLayoutId id="2147483932" r:id="rId3"/>
    <p:sldLayoutId id="2147483933" r:id="rId4"/>
    <p:sldLayoutId id="2147483938" r:id="rId5"/>
    <p:sldLayoutId id="2147483934" r:id="rId6"/>
    <p:sldLayoutId id="2147483939" r:id="rId7"/>
    <p:sldLayoutId id="2147483935" r:id="rId8"/>
    <p:sldLayoutId id="2147483936" r:id="rId9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kern="1200">
          <a:solidFill>
            <a:srgbClr val="B8A35F"/>
          </a:solidFill>
          <a:latin typeface="Avenir LT Std 65 Medium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500">
          <a:solidFill>
            <a:srgbClr val="B8A35F"/>
          </a:solidFill>
          <a:latin typeface="Avenir LT Std 65 Medium" pitchFamily="34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sz="2500" kern="1200">
          <a:solidFill>
            <a:srgbClr val="444F51"/>
          </a:solidFill>
          <a:latin typeface="Avenir LT Std 45 Book" pitchFamily="34" charset="0"/>
          <a:ea typeface="+mn-ea"/>
          <a:cs typeface="+mn-cs"/>
        </a:defRPr>
      </a:lvl1pPr>
      <a:lvl2pPr marL="715963" indent="-354013" algn="l" rtl="0" eaLnBrk="0" fontAlgn="base" hangingPunct="0">
        <a:spcBef>
          <a:spcPct val="20000"/>
        </a:spcBef>
        <a:spcAft>
          <a:spcPct val="0"/>
        </a:spcAft>
        <a:buFont typeface="Avenir LT Std 35 Light" pitchFamily="34" charset="0"/>
        <a:buChar char="–"/>
        <a:defRPr sz="2000" kern="1200">
          <a:solidFill>
            <a:srgbClr val="444F51"/>
          </a:solidFill>
          <a:latin typeface="Avenir LT Std 45 Book" pitchFamily="34" charset="0"/>
          <a:ea typeface="+mn-ea"/>
          <a:cs typeface="+mn-cs"/>
        </a:defRPr>
      </a:lvl2pPr>
      <a:lvl3pPr marL="1077913" indent="-354013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kern="1200">
          <a:solidFill>
            <a:srgbClr val="444F51"/>
          </a:solidFill>
          <a:latin typeface="Avenir LT Std 45 Book" pitchFamily="34" charset="0"/>
          <a:ea typeface="+mn-ea"/>
          <a:cs typeface="+mn-cs"/>
        </a:defRPr>
      </a:lvl3pPr>
      <a:lvl4pPr marL="1431925" indent="-36195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kern="1200">
          <a:solidFill>
            <a:srgbClr val="444F51"/>
          </a:solidFill>
          <a:latin typeface="Avenir LT Std 45 Book" pitchFamily="34" charset="0"/>
          <a:ea typeface="+mn-ea"/>
          <a:cs typeface="+mn-cs"/>
        </a:defRPr>
      </a:lvl4pPr>
      <a:lvl5pPr marL="1431925" indent="-354013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-"/>
        <a:defRPr sz="2000" kern="1200">
          <a:solidFill>
            <a:srgbClr val="444F51"/>
          </a:solidFill>
          <a:latin typeface="Avenir LT Std 35 Ligh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arsten.mueller@klinikschuetzen.ch" TargetMode="External"/><Relationship Id="rId2" Type="http://schemas.openxmlformats.org/officeDocument/2006/relationships/hyperlink" Target="mailto:myriam.rafeiner@klinikschuetzen.ch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lexandra.frey@klinikschuetzen.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ctrTitle"/>
          </p:nvPr>
        </p:nvSpPr>
        <p:spPr>
          <a:xfrm>
            <a:off x="250825" y="2708275"/>
            <a:ext cx="8642350" cy="2160588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de-CH" altLang="de-DE" smtClean="0"/>
              <a:t>Die Psychotherapeutische Tagesklinik der Klinik Schützen Rheinfelden.</a:t>
            </a:r>
            <a:r>
              <a:rPr lang="de-CH" altLang="de-DE" sz="1100" smtClean="0"/>
              <a:t/>
            </a:r>
            <a:br>
              <a:rPr lang="de-CH" altLang="de-DE" sz="1100" smtClean="0"/>
            </a:br>
            <a:r>
              <a:rPr lang="de-CH" altLang="de-DE" sz="1100" smtClean="0"/>
              <a:t/>
            </a:r>
            <a:br>
              <a:rPr lang="de-CH" altLang="de-DE" sz="1100" smtClean="0"/>
            </a:br>
            <a:r>
              <a:rPr lang="de-CH" altLang="de-DE" sz="2000" smtClean="0">
                <a:latin typeface="Avenir LT Std 45 Book" pitchFamily="34" charset="0"/>
              </a:rPr>
              <a:t>Eine tagesstationäre Behandlungsform für psychisch und psychosomatisch erkrankte Menschen – Geschichte und Konzept.</a:t>
            </a:r>
            <a:endParaRPr lang="de-DE" altLang="de-DE" sz="2000" smtClean="0">
              <a:latin typeface="Avenir LT Std 45 Book" pitchFamily="34" charset="0"/>
            </a:endParaRPr>
          </a:p>
        </p:txBody>
      </p:sp>
      <p:sp>
        <p:nvSpPr>
          <p:cNvPr id="5123" name="Untertitel 2"/>
          <p:cNvSpPr>
            <a:spLocks noGrp="1"/>
          </p:cNvSpPr>
          <p:nvPr>
            <p:ph type="subTitle" idx="1"/>
          </p:nvPr>
        </p:nvSpPr>
        <p:spPr>
          <a:xfrm>
            <a:off x="323528" y="5085184"/>
            <a:ext cx="7775575" cy="1368425"/>
          </a:xfrm>
        </p:spPr>
        <p:txBody>
          <a:bodyPr>
            <a:normAutofit fontScale="55000" lnSpcReduction="20000"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de-DE" altLang="de-DE" sz="2500" dirty="0" err="1">
                <a:solidFill>
                  <a:srgbClr val="898989"/>
                </a:solidFill>
              </a:rPr>
              <a:t>lic</a:t>
            </a:r>
            <a:r>
              <a:rPr lang="de-DE" altLang="de-DE" sz="2500" dirty="0">
                <a:solidFill>
                  <a:srgbClr val="898989"/>
                </a:solidFill>
              </a:rPr>
              <a:t>. phil. Myriam </a:t>
            </a:r>
            <a:r>
              <a:rPr lang="de-DE" altLang="de-DE" sz="2500" dirty="0" err="1" smtClean="0">
                <a:solidFill>
                  <a:srgbClr val="898989"/>
                </a:solidFill>
              </a:rPr>
              <a:t>Rafeiner</a:t>
            </a:r>
            <a:r>
              <a:rPr lang="de-DE" altLang="de-DE" sz="2500" dirty="0" smtClean="0">
                <a:solidFill>
                  <a:srgbClr val="898989"/>
                </a:solidFill>
              </a:rPr>
              <a:t>, Fachpsychologin </a:t>
            </a:r>
            <a:r>
              <a:rPr lang="de-DE" altLang="de-DE" sz="2500" dirty="0">
                <a:solidFill>
                  <a:srgbClr val="898989"/>
                </a:solidFill>
              </a:rPr>
              <a:t>für </a:t>
            </a:r>
            <a:r>
              <a:rPr lang="de-DE" altLang="de-DE" sz="2500" dirty="0" smtClean="0">
                <a:solidFill>
                  <a:srgbClr val="898989"/>
                </a:solidFill>
              </a:rPr>
              <a:t>Psychotherapie, Leitende Psychologin</a:t>
            </a:r>
          </a:p>
          <a:p>
            <a:pPr fontAlgn="base">
              <a:spcAft>
                <a:spcPct val="0"/>
              </a:spcAft>
              <a:defRPr/>
            </a:pPr>
            <a:r>
              <a:rPr lang="de-DE" altLang="de-DE" sz="2500" dirty="0" smtClean="0">
                <a:solidFill>
                  <a:srgbClr val="898989"/>
                </a:solidFill>
              </a:rPr>
              <a:t>Dipl. Psych. Carsten Müller, </a:t>
            </a:r>
            <a:r>
              <a:rPr lang="de-DE" altLang="de-DE" sz="2500" dirty="0" err="1" smtClean="0">
                <a:solidFill>
                  <a:srgbClr val="898989"/>
                </a:solidFill>
              </a:rPr>
              <a:t>eidg</a:t>
            </a:r>
            <a:r>
              <a:rPr lang="de-DE" altLang="de-DE" sz="2500" dirty="0" smtClean="0">
                <a:solidFill>
                  <a:srgbClr val="898989"/>
                </a:solidFill>
              </a:rPr>
              <a:t>. anerkannter Psychotherapeut</a:t>
            </a:r>
          </a:p>
          <a:p>
            <a:pPr fontAlgn="base">
              <a:spcAft>
                <a:spcPct val="0"/>
              </a:spcAft>
              <a:defRPr/>
            </a:pPr>
            <a:r>
              <a:rPr lang="de-DE" altLang="de-DE" sz="2500" dirty="0" smtClean="0">
                <a:solidFill>
                  <a:srgbClr val="898989"/>
                </a:solidFill>
              </a:rPr>
              <a:t>Alexandra Frey, Pflegefachfrau</a:t>
            </a:r>
          </a:p>
          <a:p>
            <a:pPr fontAlgn="base">
              <a:spcAft>
                <a:spcPct val="0"/>
              </a:spcAft>
              <a:defRPr/>
            </a:pPr>
            <a:endParaRPr lang="de-DE" altLang="de-DE" sz="2500" dirty="0" smtClean="0">
              <a:solidFill>
                <a:srgbClr val="898989"/>
              </a:solidFill>
            </a:endParaRPr>
          </a:p>
          <a:p>
            <a:pPr fontAlgn="base">
              <a:spcAft>
                <a:spcPct val="0"/>
              </a:spcAft>
              <a:defRPr/>
            </a:pPr>
            <a:r>
              <a:rPr lang="de-DE" altLang="de-DE" sz="2500" dirty="0" smtClean="0">
                <a:solidFill>
                  <a:srgbClr val="898989"/>
                </a:solidFill>
              </a:rPr>
              <a:t>www.klinikschuetzen.ch</a:t>
            </a:r>
            <a:endParaRPr lang="de-DE" altLang="de-DE" sz="2500" dirty="0">
              <a:solidFill>
                <a:srgbClr val="898989"/>
              </a:solidFill>
            </a:endParaRPr>
          </a:p>
          <a:p>
            <a:pPr fontAlgn="base">
              <a:spcAft>
                <a:spcPct val="0"/>
              </a:spcAft>
              <a:buFont typeface="Arial" charset="0"/>
              <a:buNone/>
              <a:defRPr/>
            </a:pPr>
            <a:endParaRPr lang="de-CH" altLang="de-DE" dirty="0" smtClean="0">
              <a:solidFill>
                <a:srgbClr val="898989"/>
              </a:solidFill>
            </a:endParaRP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495925"/>
            <a:ext cx="1644650" cy="78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20173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smtClean="0"/>
              <a:t>Inhaltsverzeichnis</a:t>
            </a:r>
            <a:endParaRPr lang="de-DE" altLang="de-DE" smtClean="0"/>
          </a:p>
        </p:txBody>
      </p:sp>
      <p:sp>
        <p:nvSpPr>
          <p:cNvPr id="6147" name="Inhaltsplatzhalter 2"/>
          <p:cNvSpPr>
            <a:spLocks noGrp="1"/>
          </p:cNvSpPr>
          <p:nvPr>
            <p:ph idx="1"/>
          </p:nvPr>
        </p:nvSpPr>
        <p:spPr>
          <a:xfrm>
            <a:off x="539552" y="1268413"/>
            <a:ext cx="8229600" cy="471328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endParaRPr lang="de-CH" altLang="de-DE" sz="2400" dirty="0" smtClean="0"/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Entstehung der Psychotherapeutischen Tagesklinik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Leistungskennzahlen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Personal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Therapeutisches Konzept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Therapieplan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Behandlungsplanung aus der Sicht der Psychotherapie: Dipl. Psych. Carsten Müller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Behandlungsplanung aus der Sicht der Pflege:</a:t>
            </a:r>
            <a:br>
              <a:rPr lang="de-CH" altLang="de-DE" sz="2400" dirty="0" smtClean="0"/>
            </a:br>
            <a:r>
              <a:rPr lang="de-CH" altLang="de-DE" sz="2400" dirty="0" smtClean="0"/>
              <a:t>Alexandra Frey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Vorstellung des Kernteams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727200"/>
          </a:xfrm>
        </p:spPr>
        <p:txBody>
          <a:bodyPr/>
          <a:lstStyle/>
          <a:p>
            <a:r>
              <a:rPr lang="de-CH" altLang="de-DE" sz="3200" smtClean="0"/>
              <a:t>Entstehung der</a:t>
            </a:r>
            <a:br>
              <a:rPr lang="de-CH" altLang="de-DE" sz="3200" smtClean="0"/>
            </a:br>
            <a:r>
              <a:rPr lang="de-CH" altLang="de-DE" sz="3200" smtClean="0"/>
              <a:t>Psychotherapeutischen Tagesklinik</a:t>
            </a:r>
            <a:endParaRPr lang="de-DE" altLang="de-DE" sz="3200" smtClean="0"/>
          </a:p>
        </p:txBody>
      </p:sp>
      <p:sp>
        <p:nvSpPr>
          <p:cNvPr id="7171" name="Inhaltsplatzhalter 2"/>
          <p:cNvSpPr>
            <a:spLocks noGrp="1"/>
          </p:cNvSpPr>
          <p:nvPr>
            <p:ph idx="1"/>
          </p:nvPr>
        </p:nvSpPr>
        <p:spPr>
          <a:xfrm>
            <a:off x="518864" y="1989138"/>
            <a:ext cx="8229600" cy="406558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2003 erste Erfahrungen im stationären Rahmen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Ab Juni 2007 eigene Räumlichkeiten (6-14 </a:t>
            </a:r>
            <a:r>
              <a:rPr lang="de-CH" altLang="de-DE" sz="2400" dirty="0" err="1" smtClean="0"/>
              <a:t>PatientInnen</a:t>
            </a:r>
            <a:r>
              <a:rPr lang="de-CH" altLang="de-DE" sz="2400" dirty="0" smtClean="0"/>
              <a:t>)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Während drei Jahren Projektphase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Seit Juli 2010 Tarifvertrag mit </a:t>
            </a:r>
            <a:r>
              <a:rPr lang="de-CH" altLang="de-DE" sz="2400" dirty="0" err="1" smtClean="0"/>
              <a:t>Santé</a:t>
            </a:r>
            <a:r>
              <a:rPr lang="de-CH" altLang="de-DE" sz="2400" dirty="0" smtClean="0"/>
              <a:t> Suisse: Tarif ab 3h Fr. 189.- + gemeinwirtschaftliche Leistungen AG </a:t>
            </a:r>
            <a:br>
              <a:rPr lang="de-CH" altLang="de-DE" sz="2400" dirty="0" smtClean="0"/>
            </a:br>
            <a:r>
              <a:rPr lang="de-CH" altLang="de-DE" sz="2400" dirty="0" smtClean="0"/>
              <a:t>Fr. 220.-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Dezember 2012 Umzug in grössere Räumlichkeiten und Ausbau auf 24 Plätze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de-CH" altLang="de-DE" sz="2400" dirty="0" smtClean="0"/>
              <a:t>Heute: Belegungssoll 21, Umsatzsoll 19.8 </a:t>
            </a:r>
            <a:r>
              <a:rPr lang="de-CH" altLang="de-DE" sz="2400" dirty="0" err="1" smtClean="0"/>
              <a:t>PatientInnen</a:t>
            </a:r>
            <a:endParaRPr lang="de-CH" alt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/>
              <a:t>Leistungskennzahlen 2016</a:t>
            </a:r>
            <a:endParaRPr lang="de-DE" altLang="de-DE" dirty="0" smtClean="0"/>
          </a:p>
        </p:txBody>
      </p:sp>
      <p:sp>
        <p:nvSpPr>
          <p:cNvPr id="8195" name="Inhaltsplatzhalter 4"/>
          <p:cNvSpPr>
            <a:spLocks noGrp="1"/>
          </p:cNvSpPr>
          <p:nvPr>
            <p:ph idx="1"/>
          </p:nvPr>
        </p:nvSpPr>
        <p:spPr>
          <a:xfrm>
            <a:off x="467544" y="1268413"/>
            <a:ext cx="8229600" cy="4713287"/>
          </a:xfrm>
          <a:ln>
            <a:noFill/>
          </a:ln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SzPct val="90000"/>
              <a:buNone/>
              <a:tabLst>
                <a:tab pos="7829550" algn="r"/>
              </a:tabLst>
              <a:defRPr/>
            </a:pPr>
            <a:r>
              <a:rPr lang="de-CH" altLang="de-DE" sz="2400" dirty="0" smtClean="0"/>
              <a:t>Maximal 	24 Plätze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SzPct val="90000"/>
              <a:buNone/>
              <a:tabLst>
                <a:tab pos="7829550" algn="r"/>
              </a:tabLst>
              <a:defRPr/>
            </a:pPr>
            <a:r>
              <a:rPr lang="de-CH" altLang="de-DE" sz="2400" dirty="0" smtClean="0"/>
              <a:t>Aufenthaltsdauer 	3 bis 10, 12 Wochen</a:t>
            </a:r>
            <a:br>
              <a:rPr lang="de-CH" altLang="de-DE" sz="2400" dirty="0" smtClean="0"/>
            </a:br>
            <a:r>
              <a:rPr lang="de-CH" altLang="de-DE" sz="2400" dirty="0" smtClean="0"/>
              <a:t>ø Aufenthaltsdauer 	8.5 Wochen (60 Tage)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SzPct val="90000"/>
              <a:buNone/>
              <a:tabLst>
                <a:tab pos="7829550" algn="r"/>
              </a:tabLst>
              <a:defRPr/>
            </a:pPr>
            <a:r>
              <a:rPr lang="de-CH" altLang="de-DE" sz="2400" dirty="0" smtClean="0"/>
              <a:t>Alter 	18 bis 65 Jahre</a:t>
            </a:r>
            <a:br>
              <a:rPr lang="de-CH" altLang="de-DE" sz="2400" dirty="0" smtClean="0"/>
            </a:br>
            <a:r>
              <a:rPr lang="de-CH" altLang="de-DE" sz="2400" dirty="0" smtClean="0"/>
              <a:t>ø Alter 	42 Jahre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SzPct val="90000"/>
              <a:buNone/>
              <a:tabLst>
                <a:tab pos="7829550" algn="r"/>
              </a:tabLst>
              <a:defRPr/>
            </a:pPr>
            <a:r>
              <a:rPr lang="de-CH" altLang="de-DE" sz="2400" dirty="0" smtClean="0"/>
              <a:t>Geschlechterverteilung: 	57 %  weiblich	43 % männlich</a:t>
            </a:r>
          </a:p>
          <a:p>
            <a:pPr marL="0" indent="0">
              <a:spcBef>
                <a:spcPct val="0"/>
              </a:spcBef>
              <a:spcAft>
                <a:spcPts val="0"/>
              </a:spcAft>
              <a:buSzPct val="90000"/>
              <a:buNone/>
              <a:tabLst>
                <a:tab pos="7829550" algn="r"/>
              </a:tabLst>
              <a:defRPr/>
            </a:pPr>
            <a:r>
              <a:rPr lang="de-CH" altLang="de-DE" sz="2400" dirty="0" smtClean="0"/>
              <a:t>Behandelte Personen: 	119</a:t>
            </a:r>
          </a:p>
          <a:p>
            <a:pPr marL="0" indent="0">
              <a:spcBef>
                <a:spcPct val="0"/>
              </a:spcBef>
              <a:spcAft>
                <a:spcPts val="0"/>
              </a:spcAft>
              <a:buSzPct val="90000"/>
              <a:buNone/>
              <a:tabLst>
                <a:tab pos="7829550" algn="r"/>
              </a:tabLst>
              <a:defRPr/>
            </a:pPr>
            <a:r>
              <a:rPr lang="de-CH" altLang="de-DE" sz="2400" dirty="0" smtClean="0"/>
              <a:t>	54 % von extern</a:t>
            </a:r>
            <a:r>
              <a:rPr lang="de-CH" altLang="de-DE" sz="2400" dirty="0"/>
              <a:t>	</a:t>
            </a:r>
            <a:r>
              <a:rPr lang="de-CH" altLang="de-DE" sz="2400" dirty="0" smtClean="0"/>
              <a:t>46 % von intern</a:t>
            </a:r>
          </a:p>
          <a:p>
            <a:pPr marL="0" indent="0">
              <a:spcBef>
                <a:spcPct val="0"/>
              </a:spcBef>
              <a:spcAft>
                <a:spcPts val="0"/>
              </a:spcAft>
              <a:buSzPct val="90000"/>
              <a:buNone/>
              <a:tabLst>
                <a:tab pos="7829550" algn="r"/>
              </a:tabLst>
              <a:defRPr/>
            </a:pPr>
            <a:r>
              <a:rPr lang="de-CH" altLang="de-DE" sz="2400" dirty="0"/>
              <a:t>	</a:t>
            </a:r>
            <a:r>
              <a:rPr lang="de-CH" altLang="de-DE" sz="2400" dirty="0" smtClean="0"/>
              <a:t>51% von stationär</a:t>
            </a:r>
          </a:p>
          <a:p>
            <a:pPr marL="0" indent="0">
              <a:spcBef>
                <a:spcPct val="0"/>
              </a:spcBef>
              <a:spcAft>
                <a:spcPts val="0"/>
              </a:spcAft>
              <a:buSzPct val="90000"/>
              <a:buNone/>
              <a:tabLst>
                <a:tab pos="7829550" algn="r"/>
              </a:tabLst>
              <a:defRPr/>
            </a:pPr>
            <a:r>
              <a:rPr lang="de-CH" altLang="de-DE" sz="2400" dirty="0"/>
              <a:t>	</a:t>
            </a:r>
            <a:r>
              <a:rPr lang="de-CH" altLang="de-DE" sz="2400" dirty="0" smtClean="0"/>
              <a:t>49% von ambulant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smtClean="0"/>
              <a:t>Personal</a:t>
            </a:r>
            <a:endParaRPr lang="de-DE" altLang="de-DE" smtClean="0"/>
          </a:p>
        </p:txBody>
      </p:sp>
      <p:sp>
        <p:nvSpPr>
          <p:cNvPr id="11267" name="Inhaltsplatzhalter 2"/>
          <p:cNvSpPr>
            <a:spLocks noGrp="1"/>
          </p:cNvSpPr>
          <p:nvPr>
            <p:ph idx="1"/>
          </p:nvPr>
        </p:nvSpPr>
        <p:spPr>
          <a:xfrm>
            <a:off x="518864" y="1268413"/>
            <a:ext cx="8229600" cy="5473700"/>
          </a:xfrm>
        </p:spPr>
        <p:txBody>
          <a:bodyPr/>
          <a:lstStyle/>
          <a:p>
            <a:pPr marL="357188" indent="-357188"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Oberärztin		  80 %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Leitende Psychologin		  80 %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Leitende Pflegefachfrau		  80 %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Stellvertretende Leitende Pflegefachfrau	90 %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4 Pflegefachkräfte 		230 %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2 </a:t>
            </a:r>
            <a:r>
              <a:rPr lang="de-CH" altLang="de-DE" sz="2300" dirty="0" err="1" smtClean="0"/>
              <a:t>PsychologInnen</a:t>
            </a:r>
            <a:r>
              <a:rPr lang="de-CH" altLang="de-DE" sz="2300" dirty="0" smtClean="0"/>
              <a:t>		135 %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Assistenz-Psychologin		  80 %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2 </a:t>
            </a:r>
            <a:r>
              <a:rPr lang="de-CH" altLang="de-DE" sz="2300" dirty="0" err="1" smtClean="0"/>
              <a:t>BewegungstherapeutInnen</a:t>
            </a:r>
            <a:r>
              <a:rPr lang="de-CH" altLang="de-DE" sz="2300" dirty="0" smtClean="0"/>
              <a:t>,</a:t>
            </a:r>
            <a:br>
              <a:rPr lang="de-CH" altLang="de-DE" sz="2300" dirty="0" smtClean="0"/>
            </a:br>
            <a:r>
              <a:rPr lang="de-CH" altLang="de-DE" sz="2300" dirty="0" smtClean="0"/>
              <a:t>Tanz-, Kunst-, Musik-, Ergotherapeutin	40 %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Sozialarbeiter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Psychologiepraktikantin zu 100%		50 %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5029200" algn="l"/>
                <a:tab pos="7830000" algn="r"/>
              </a:tabLst>
              <a:defRPr/>
            </a:pPr>
            <a:r>
              <a:rPr lang="de-CH" altLang="de-DE" sz="2300" dirty="0" smtClean="0"/>
              <a:t>Studierende Pflege zu 100%</a:t>
            </a:r>
          </a:p>
          <a:p>
            <a:pPr marL="358775" indent="0">
              <a:spcBef>
                <a:spcPts val="0"/>
              </a:spcBef>
              <a:spcAft>
                <a:spcPts val="600"/>
              </a:spcAft>
              <a:buFont typeface="Symbol" pitchFamily="18" charset="2"/>
              <a:buNone/>
              <a:tabLst>
                <a:tab pos="5029200" algn="l"/>
                <a:tab pos="7830000" algn="r"/>
              </a:tabLst>
              <a:defRPr/>
            </a:pPr>
            <a:r>
              <a:rPr lang="de-CH" altLang="de-DE" sz="2300" b="1" dirty="0"/>
              <a:t>Total	</a:t>
            </a:r>
            <a:r>
              <a:rPr lang="de-CH" altLang="de-DE" sz="2300" b="1"/>
              <a:t>	</a:t>
            </a:r>
            <a:r>
              <a:rPr lang="de-CH" altLang="de-DE" sz="2300" b="1" smtClean="0"/>
              <a:t>865 </a:t>
            </a:r>
            <a:r>
              <a:rPr lang="de-CH" altLang="de-DE" sz="2300" b="1" dirty="0" smtClean="0"/>
              <a:t>%</a:t>
            </a:r>
            <a:endParaRPr lang="de-CH" altLang="de-DE" sz="23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Symbol" pitchFamily="18" charset="2"/>
              <a:buNone/>
              <a:tabLst>
                <a:tab pos="5029200" algn="l"/>
                <a:tab pos="7830000" algn="r"/>
              </a:tabLst>
              <a:defRPr/>
            </a:pPr>
            <a:endParaRPr lang="de-CH" alt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/>
              <a:t>Therapeutisches Konzept 1</a:t>
            </a:r>
            <a:endParaRPr lang="de-DE" altLang="de-DE" dirty="0" smtClean="0"/>
          </a:p>
        </p:txBody>
      </p:sp>
      <p:sp>
        <p:nvSpPr>
          <p:cNvPr id="10243" name="Inhaltsplatzhalter 2"/>
          <p:cNvSpPr>
            <a:spLocks noGrp="1"/>
          </p:cNvSpPr>
          <p:nvPr>
            <p:ph idx="1"/>
          </p:nvPr>
        </p:nvSpPr>
        <p:spPr>
          <a:xfrm>
            <a:off x="539552" y="1268413"/>
            <a:ext cx="8229600" cy="471328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de-CH" altLang="de-DE" sz="2400" dirty="0" smtClean="0"/>
              <a:t>Multimodale integrierte teilstationäre psychotherapeutische Behandlung: Psychodynamisch, gestalttherapeutisch, verhaltenstherapeutisch, systemisch, mit milieutherapeutischem Ansatz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de-CH" altLang="de-DE" sz="2400" dirty="0" smtClean="0"/>
              <a:t>«Vollzeitbehandlung», Gross- und Kleingruppen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de-DE" altLang="de-DE" sz="2400" dirty="0" smtClean="0"/>
              <a:t>Individuell abgestimmte Therapieplanung in vorgegebenem Rahmen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de-DE" altLang="de-DE" sz="2400" dirty="0" smtClean="0"/>
              <a:t>Dreierteam: </a:t>
            </a:r>
            <a:r>
              <a:rPr lang="de-DE" altLang="de-DE" sz="2400" dirty="0" err="1" smtClean="0"/>
              <a:t>PatientIn</a:t>
            </a:r>
            <a:r>
              <a:rPr lang="de-DE" altLang="de-DE" sz="2400" dirty="0" smtClean="0"/>
              <a:t>, pflegerische Bezugsperson, </a:t>
            </a:r>
            <a:r>
              <a:rPr lang="de-DE" altLang="de-DE" sz="2400" dirty="0" err="1" smtClean="0"/>
              <a:t>fallführendeR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TherapeutIn</a:t>
            </a:r>
            <a:endParaRPr lang="de-DE" altLang="de-DE" sz="2400" dirty="0" smtClean="0"/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de-DE" altLang="de-DE" sz="2400" dirty="0" smtClean="0"/>
              <a:t>Beziehungs- und fokusorientiert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de-DE" altLang="de-DE" sz="2400" dirty="0" smtClean="0"/>
              <a:t>Ressourcenaktivierung</a:t>
            </a:r>
            <a:endParaRPr lang="de-CH" altLang="de-DE" sz="2400" dirty="0" smtClean="0"/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de-DE" altLang="de-DE" sz="2400" dirty="0" smtClean="0"/>
              <a:t>Transfer von der Therapie in den Alltag</a:t>
            </a:r>
            <a:endParaRPr lang="de-CH" altLang="de-DE" sz="2400" dirty="0" smtClean="0"/>
          </a:p>
          <a:p>
            <a:pPr marL="800100" lvl="1" indent="-342900">
              <a:spcBef>
                <a:spcPts val="475"/>
              </a:spcBef>
            </a:pPr>
            <a:endParaRPr lang="de-DE" alt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/>
              <a:t>Therapeutisches Konzept 2</a:t>
            </a:r>
            <a:endParaRPr lang="de-DE" altLang="de-DE" dirty="0" smtClean="0"/>
          </a:p>
        </p:txBody>
      </p:sp>
      <p:sp>
        <p:nvSpPr>
          <p:cNvPr id="13315" name="Inhaltsplatzhalter 2"/>
          <p:cNvSpPr>
            <a:spLocks noGrp="1"/>
          </p:cNvSpPr>
          <p:nvPr>
            <p:ph idx="1"/>
          </p:nvPr>
        </p:nvSpPr>
        <p:spPr>
          <a:xfrm>
            <a:off x="539552" y="1268413"/>
            <a:ext cx="8229600" cy="576098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de-CH" altLang="de-DE" sz="2000" dirty="0" smtClean="0">
                <a:ea typeface="ＭＳ Ｐゴシック" pitchFamily="34" charset="-128"/>
              </a:rPr>
              <a:t>Ärztliche Visite:</a:t>
            </a:r>
          </a:p>
          <a:p>
            <a:pPr marL="800100" lvl="1" indent="-342900" eaLnBrk="1" hangingPunct="1">
              <a:spcBef>
                <a:spcPct val="0"/>
              </a:spcBef>
              <a:spcAft>
                <a:spcPts val="1200"/>
              </a:spcAft>
            </a:pPr>
            <a:r>
              <a:rPr lang="de-CH" altLang="de-DE" dirty="0" smtClean="0">
                <a:ea typeface="ＭＳ Ｐゴシック" pitchFamily="34" charset="-128"/>
              </a:rPr>
              <a:t>Psychopharmakotherapie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de-CH" altLang="de-DE" sz="2000" dirty="0" smtClean="0">
                <a:ea typeface="ＭＳ Ｐゴシック" pitchFamily="34" charset="-128"/>
              </a:rPr>
              <a:t>Gruppenpsychotherapie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de-CH" altLang="de-DE" sz="2000" dirty="0" smtClean="0">
                <a:ea typeface="ＭＳ Ｐゴシック" pitchFamily="34" charset="-128"/>
              </a:rPr>
              <a:t>Störungsspezifische Gruppenangebote: </a:t>
            </a:r>
          </a:p>
          <a:p>
            <a:pPr marL="800100" lvl="1" indent="-342900" eaLnBrk="1" hangingPunct="1">
              <a:spcBef>
                <a:spcPct val="0"/>
              </a:spcBef>
              <a:spcAft>
                <a:spcPts val="1200"/>
              </a:spcAft>
            </a:pPr>
            <a:r>
              <a:rPr lang="de-CH" altLang="de-DE" dirty="0" smtClean="0">
                <a:ea typeface="ＭＳ Ｐゴシック" pitchFamily="34" charset="-128"/>
              </a:rPr>
              <a:t> Ess-, Sucht- und </a:t>
            </a:r>
            <a:r>
              <a:rPr lang="de-CH" altLang="de-DE" dirty="0" err="1" smtClean="0">
                <a:ea typeface="ＭＳ Ｐゴシック" pitchFamily="34" charset="-128"/>
              </a:rPr>
              <a:t>Skillsgruppe</a:t>
            </a:r>
            <a:endParaRPr lang="de-CH" altLang="de-DE" dirty="0" smtClean="0">
              <a:ea typeface="ＭＳ Ｐゴシック" pitchFamily="34" charset="-128"/>
            </a:endParaRPr>
          </a:p>
          <a:p>
            <a:pPr marL="365125" indent="-365125" eaLnBrk="1" hangingPunct="1">
              <a:spcBef>
                <a:spcPct val="0"/>
              </a:spcBef>
              <a:spcAft>
                <a:spcPts val="1200"/>
              </a:spcAft>
            </a:pPr>
            <a:r>
              <a:rPr lang="de-CH" altLang="de-DE" sz="2000" dirty="0" smtClean="0">
                <a:ea typeface="ＭＳ Ｐゴシック" pitchFamily="34" charset="-128"/>
              </a:rPr>
              <a:t>Einzelpsychotherapie, pflegerische Bezugspersonengespräche, «Standortgespräche»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de-CH" altLang="de-DE" sz="2000" dirty="0" smtClean="0">
                <a:ea typeface="ＭＳ Ｐゴシック" pitchFamily="34" charset="-128"/>
              </a:rPr>
              <a:t>Körper- und ausdruckstherapeutische </a:t>
            </a:r>
            <a:r>
              <a:rPr lang="de-CH" altLang="de-DE" sz="2000" dirty="0">
                <a:ea typeface="ＭＳ Ｐゴシック" pitchFamily="34" charset="-128"/>
              </a:rPr>
              <a:t>Gruppenangebote: </a:t>
            </a:r>
          </a:p>
          <a:p>
            <a:pPr marL="800100" lvl="1" indent="-342900" eaLnBrk="1" hangingPunct="1">
              <a:spcBef>
                <a:spcPct val="0"/>
              </a:spcBef>
              <a:spcAft>
                <a:spcPts val="1200"/>
              </a:spcAft>
            </a:pPr>
            <a:r>
              <a:rPr lang="de-CH" altLang="de-DE" dirty="0">
                <a:ea typeface="ＭＳ Ｐゴシック" pitchFamily="34" charset="-128"/>
              </a:rPr>
              <a:t> </a:t>
            </a:r>
            <a:r>
              <a:rPr lang="de-CH" altLang="de-DE" dirty="0" smtClean="0">
                <a:ea typeface="ＭＳ Ｐゴシック" pitchFamily="34" charset="-128"/>
              </a:rPr>
              <a:t>Tanztherapie, Körperwahrnehmung, </a:t>
            </a:r>
            <a:r>
              <a:rPr lang="de-CH" altLang="de-DE" smtClean="0">
                <a:ea typeface="ＭＳ Ｐゴシック" pitchFamily="34" charset="-128"/>
              </a:rPr>
              <a:t>Jonglieren und</a:t>
            </a:r>
            <a:br>
              <a:rPr lang="de-CH" altLang="de-DE" smtClean="0">
                <a:ea typeface="ＭＳ Ｐゴシック" pitchFamily="34" charset="-128"/>
              </a:rPr>
            </a:br>
            <a:r>
              <a:rPr lang="de-CH" altLang="de-DE" smtClean="0">
                <a:ea typeface="ＭＳ Ｐゴシック" pitchFamily="34" charset="-128"/>
              </a:rPr>
              <a:t> Bewusstsein</a:t>
            </a:r>
            <a:endParaRPr lang="de-CH" altLang="de-DE" dirty="0" smtClean="0">
              <a:ea typeface="ＭＳ Ｐゴシック" pitchFamily="34" charset="-128"/>
            </a:endParaRPr>
          </a:p>
          <a:p>
            <a:pPr marL="800100" lvl="1" indent="-342900" eaLnBrk="1" hangingPunct="1">
              <a:spcBef>
                <a:spcPct val="0"/>
              </a:spcBef>
              <a:spcAft>
                <a:spcPts val="1200"/>
              </a:spcAft>
            </a:pPr>
            <a:r>
              <a:rPr lang="de-CH" altLang="de-DE" dirty="0" smtClean="0">
                <a:ea typeface="ＭＳ Ｐゴシック" pitchFamily="34" charset="-128"/>
              </a:rPr>
              <a:t>Musik-, Kunst-, Ergotherapie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de-CH" altLang="de-DE" sz="2000" dirty="0" smtClean="0">
                <a:ea typeface="ＭＳ Ｐゴシック" pitchFamily="34" charset="-128"/>
              </a:rPr>
              <a:t>Milieutherapeutischer Ansatz zum sozialen Kompetenztraining     </a:t>
            </a:r>
          </a:p>
          <a:p>
            <a:pPr marL="800100" lvl="1" indent="-342900" eaLnBrk="1" hangingPunct="1">
              <a:spcBef>
                <a:spcPct val="0"/>
              </a:spcBef>
              <a:spcAft>
                <a:spcPts val="600"/>
              </a:spcAft>
            </a:pPr>
            <a:r>
              <a:rPr lang="de-CH" altLang="de-DE" dirty="0" smtClean="0">
                <a:ea typeface="ＭＳ Ｐゴシック" pitchFamily="34" charset="-128"/>
              </a:rPr>
              <a:t>drei Mal wöchentlich gemeinsames kochen und Mittagessen,</a:t>
            </a:r>
            <a:br>
              <a:rPr lang="de-CH" altLang="de-DE" dirty="0" smtClean="0">
                <a:ea typeface="ＭＳ Ｐゴシック" pitchFamily="34" charset="-128"/>
              </a:rPr>
            </a:br>
            <a:r>
              <a:rPr lang="de-CH" altLang="de-DE" dirty="0" smtClean="0">
                <a:ea typeface="ＭＳ Ｐゴシック" pitchFamily="34" charset="-128"/>
              </a:rPr>
              <a:t>Kochgruppe, </a:t>
            </a:r>
            <a:r>
              <a:rPr lang="de-CH" altLang="de-DE" dirty="0" err="1" smtClean="0">
                <a:ea typeface="ＭＳ Ｐゴシック" pitchFamily="34" charset="-128"/>
              </a:rPr>
              <a:t>Ämtlis</a:t>
            </a:r>
            <a:r>
              <a:rPr lang="de-CH" altLang="de-DE" dirty="0" smtClean="0">
                <a:ea typeface="ＭＳ Ｐゴシック" pitchFamily="34" charset="-128"/>
              </a:rPr>
              <a:t>, wöchentliche Versammlung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/>
              <a:t>Therapeutisches Konzept 3</a:t>
            </a:r>
            <a:endParaRPr lang="de-DE" altLang="de-DE" dirty="0" smtClean="0"/>
          </a:p>
        </p:txBody>
      </p:sp>
      <p:sp>
        <p:nvSpPr>
          <p:cNvPr id="26627" name="Inhaltsplatzhalter 2"/>
          <p:cNvSpPr>
            <a:spLocks noGrp="1"/>
          </p:cNvSpPr>
          <p:nvPr>
            <p:ph idx="1"/>
          </p:nvPr>
        </p:nvSpPr>
        <p:spPr>
          <a:xfrm>
            <a:off x="518864" y="1268413"/>
            <a:ext cx="8229600" cy="471328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de-CH" altLang="de-DE" sz="2400" dirty="0" smtClean="0"/>
              <a:t>Massnahmen zur Fokussierung und Transferplanung</a:t>
            </a: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 smtClean="0">
                <a:ea typeface="ＭＳ Ｐゴシック" pitchFamily="34" charset="-128"/>
              </a:rPr>
              <a:t>„Wochenstart“ </a:t>
            </a:r>
            <a:r>
              <a:rPr lang="de-DE" altLang="de-DE" dirty="0">
                <a:ea typeface="ＭＳ Ｐゴシック" pitchFamily="34" charset="-128"/>
              </a:rPr>
              <a:t>am Montag</a:t>
            </a: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>
                <a:ea typeface="ＭＳ Ｐゴシック" pitchFamily="34" charset="-128"/>
              </a:rPr>
              <a:t>Morgenrunde</a:t>
            </a: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 smtClean="0">
                <a:ea typeface="ＭＳ Ｐゴシック" pitchFamily="34" charset="-128"/>
              </a:rPr>
              <a:t>Abendrunde</a:t>
            </a: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>
                <a:ea typeface="ＭＳ Ｐゴシック" pitchFamily="34" charset="-128"/>
              </a:rPr>
              <a:t>„Wochenendtreff“ am </a:t>
            </a:r>
            <a:r>
              <a:rPr lang="de-DE" altLang="de-DE" dirty="0" smtClean="0">
                <a:ea typeface="ＭＳ Ｐゴシック" pitchFamily="34" charset="-128"/>
              </a:rPr>
              <a:t>Freitag</a:t>
            </a:r>
            <a:endParaRPr lang="de-DE" altLang="de-DE" dirty="0">
              <a:ea typeface="ＭＳ Ｐゴシック" pitchFamily="34" charset="-128"/>
            </a:endParaRP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>
                <a:ea typeface="ＭＳ Ｐゴシック" pitchFamily="34" charset="-128"/>
              </a:rPr>
              <a:t>Eintrittsstandort und </a:t>
            </a:r>
            <a:r>
              <a:rPr lang="de-DE" altLang="de-DE" dirty="0" smtClean="0">
                <a:ea typeface="ＭＳ Ｐゴシック" pitchFamily="34" charset="-128"/>
              </a:rPr>
              <a:t>„Therapieplanung“ (C. Müller, A. Frey)</a:t>
            </a:r>
            <a:endParaRPr lang="de-DE" altLang="de-DE" dirty="0">
              <a:ea typeface="ＭＳ Ｐゴシック" pitchFamily="34" charset="-128"/>
            </a:endParaRP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>
                <a:ea typeface="ＭＳ Ｐゴシック" pitchFamily="34" charset="-128"/>
              </a:rPr>
              <a:t>Austrittsstandort und </a:t>
            </a:r>
            <a:r>
              <a:rPr lang="de-DE" altLang="de-DE" dirty="0" smtClean="0">
                <a:ea typeface="ＭＳ Ｐゴシック" pitchFamily="34" charset="-128"/>
              </a:rPr>
              <a:t>„Ausblick“ (C. Müller)</a:t>
            </a:r>
            <a:endParaRPr lang="de-DE" altLang="de-DE" dirty="0">
              <a:ea typeface="ＭＳ Ｐゴシック" pitchFamily="34" charset="-128"/>
            </a:endParaRP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 smtClean="0">
                <a:ea typeface="ＭＳ Ｐゴシック" pitchFamily="34" charset="-128"/>
              </a:rPr>
              <a:t>Arbeit </a:t>
            </a:r>
            <a:r>
              <a:rPr lang="de-DE" altLang="de-DE" dirty="0">
                <a:ea typeface="ＭＳ Ｐゴシック" pitchFamily="34" charset="-128"/>
              </a:rPr>
              <a:t>mit </a:t>
            </a:r>
            <a:r>
              <a:rPr lang="de-DE" altLang="de-DE" dirty="0" smtClean="0">
                <a:ea typeface="ＭＳ Ｐゴシック" pitchFamily="34" charset="-128"/>
              </a:rPr>
              <a:t>Vereinbarungen, </a:t>
            </a:r>
            <a:r>
              <a:rPr lang="de-DE" altLang="de-DE" dirty="0">
                <a:ea typeface="ＭＳ Ｐゴシック" pitchFamily="34" charset="-128"/>
              </a:rPr>
              <a:t>Zielen und individuellen </a:t>
            </a:r>
            <a:r>
              <a:rPr lang="de-DE" altLang="de-DE" dirty="0" smtClean="0">
                <a:ea typeface="ＭＳ Ｐゴシック" pitchFamily="34" charset="-128"/>
              </a:rPr>
              <a:t>Absprachen</a:t>
            </a: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 smtClean="0">
                <a:ea typeface="ＭＳ Ｐゴシック" pitchFamily="34" charset="-128"/>
              </a:rPr>
              <a:t>Freiräume zur Organisation des Alltagslebens</a:t>
            </a:r>
            <a:endParaRPr lang="de-DE" altLang="de-DE" dirty="0">
              <a:ea typeface="ＭＳ Ｐゴシック" pitchFamily="34" charset="-128"/>
            </a:endParaRP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>
                <a:ea typeface="ＭＳ Ｐゴシック" pitchFamily="34" charset="-128"/>
              </a:rPr>
              <a:t>Therapeutische </a:t>
            </a:r>
            <a:r>
              <a:rPr lang="de-DE" altLang="de-DE" dirty="0" smtClean="0">
                <a:ea typeface="ＭＳ Ｐゴシック" pitchFamily="34" charset="-128"/>
              </a:rPr>
              <a:t>Arbeitsversuche</a:t>
            </a: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 smtClean="0">
                <a:ea typeface="ＭＳ Ｐゴシック" pitchFamily="34" charset="-128"/>
              </a:rPr>
              <a:t>Zusammenarbeit mit Umfeld (Familie, Arbeitgeber, Versicherer)</a:t>
            </a:r>
            <a:endParaRPr lang="de-DE" altLang="de-DE" dirty="0">
              <a:ea typeface="ＭＳ Ｐゴシック" pitchFamily="34" charset="-128"/>
            </a:endParaRPr>
          </a:p>
          <a:p>
            <a:pPr marL="70485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de-DE" altLang="de-DE" dirty="0">
                <a:ea typeface="ＭＳ Ｐゴシック" pitchFamily="34" charset="-128"/>
              </a:rPr>
              <a:t>Unterstützung bei der Integration in den Alltag</a:t>
            </a:r>
          </a:p>
          <a:p>
            <a:pPr marL="361950" lvl="1" indent="0">
              <a:spcBef>
                <a:spcPts val="475"/>
              </a:spcBef>
              <a:spcAft>
                <a:spcPts val="600"/>
              </a:spcAft>
              <a:buFont typeface="Symbol" pitchFamily="18" charset="2"/>
              <a:buNone/>
              <a:defRPr/>
            </a:pPr>
            <a:r>
              <a:rPr lang="de-CH" altLang="de-DE" dirty="0">
                <a:ea typeface="ＭＳ Ｐゴシック" pitchFamily="34" charset="-128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>
          <a:xfrm>
            <a:off x="457200" y="404665"/>
            <a:ext cx="8229600" cy="504055"/>
          </a:xfrm>
        </p:spPr>
        <p:txBody>
          <a:bodyPr/>
          <a:lstStyle/>
          <a:p>
            <a:r>
              <a:rPr lang="de-CH" altLang="de-DE" dirty="0" smtClean="0"/>
              <a:t>Wochenplan</a:t>
            </a:r>
            <a:endParaRPr lang="de-DE" altLang="de-DE" dirty="0" smtClean="0"/>
          </a:p>
        </p:txBody>
      </p:sp>
      <p:pic>
        <p:nvPicPr>
          <p:cNvPr id="4" name="Inhaltsplatzhalter 3" descr="Wochenplan Version2.pdf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" t="1081" r="9141" b="20844"/>
          <a:stretch/>
        </p:blipFill>
        <p:spPr>
          <a:xfrm>
            <a:off x="381000" y="1117600"/>
            <a:ext cx="8356600" cy="5422900"/>
          </a:xfrm>
        </p:spPr>
      </p:pic>
    </p:spTree>
    <p:extLst>
      <p:ext uri="{BB962C8B-B14F-4D97-AF65-F5344CB8AC3E}">
        <p14:creationId xmlns:p14="http://schemas.microsoft.com/office/powerpoint/2010/main" val="228074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/>
        </p:nvSpPr>
        <p:spPr bwMode="auto">
          <a:xfrm>
            <a:off x="251520" y="476672"/>
            <a:ext cx="8229600" cy="10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rgbClr val="B8A35F"/>
                </a:solidFill>
                <a:latin typeface="Avenir LT Std 65 Medium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rgbClr val="B8A35F"/>
                </a:solidFill>
                <a:latin typeface="Avenir LT Std 65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rgbClr val="B8A35F"/>
                </a:solidFill>
                <a:latin typeface="Avenir LT Std 65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rgbClr val="B8A35F"/>
                </a:solidFill>
                <a:latin typeface="Avenir LT Std 65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rgbClr val="B8A35F"/>
                </a:solidFill>
                <a:latin typeface="Avenir LT Std 65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B8A35F"/>
                </a:solidFill>
                <a:latin typeface="Avenir LT Std 65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B8A35F"/>
                </a:solidFill>
                <a:latin typeface="Avenir LT Std 65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B8A35F"/>
                </a:solidFill>
                <a:latin typeface="Avenir LT Std 65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B8A35F"/>
                </a:solidFill>
                <a:latin typeface="Avenir LT Std 65 Medium" pitchFamily="34" charset="0"/>
              </a:defRPr>
            </a:lvl9pPr>
          </a:lstStyle>
          <a:p>
            <a:r>
              <a:rPr lang="de-CH" dirty="0"/>
              <a:t>Behandlungsplanung</a:t>
            </a:r>
            <a:br>
              <a:rPr lang="de-CH" dirty="0"/>
            </a:br>
            <a:r>
              <a:rPr lang="de-CH" dirty="0"/>
              <a:t>Psychotherapie</a:t>
            </a:r>
          </a:p>
        </p:txBody>
      </p:sp>
      <p:sp>
        <p:nvSpPr>
          <p:cNvPr id="7" name="Inhaltsplatzhalter 2"/>
          <p:cNvSpPr>
            <a:spLocks noGrp="1"/>
          </p:cNvSpPr>
          <p:nvPr/>
        </p:nvSpPr>
        <p:spPr bwMode="auto">
          <a:xfrm>
            <a:off x="1167885" y="1700808"/>
            <a:ext cx="7148531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18" charset="2"/>
              <a:buChar char="-"/>
              <a:defRPr sz="2500" kern="1200">
                <a:solidFill>
                  <a:srgbClr val="444F51"/>
                </a:solidFill>
                <a:latin typeface="Avenir LT Std 45 Book" pitchFamily="34" charset="0"/>
                <a:ea typeface="+mn-ea"/>
                <a:cs typeface="+mn-cs"/>
              </a:defRPr>
            </a:lvl1pPr>
            <a:lvl2pPr marL="715963" indent="-354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18" charset="2"/>
              <a:buChar char="-"/>
              <a:defRPr sz="2000" kern="1200">
                <a:solidFill>
                  <a:srgbClr val="444F51"/>
                </a:solidFill>
                <a:latin typeface="Avenir LT Std 45 Book" pitchFamily="34" charset="0"/>
                <a:ea typeface="+mn-ea"/>
                <a:cs typeface="+mn-cs"/>
              </a:defRPr>
            </a:lvl2pPr>
            <a:lvl3pPr marL="1077913" indent="-354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18" charset="2"/>
              <a:buChar char="-"/>
              <a:defRPr kern="1200">
                <a:solidFill>
                  <a:srgbClr val="444F51"/>
                </a:solidFill>
                <a:latin typeface="Avenir LT Std 45 Book" pitchFamily="34" charset="0"/>
                <a:ea typeface="+mn-ea"/>
                <a:cs typeface="+mn-cs"/>
              </a:defRPr>
            </a:lvl3pPr>
            <a:lvl4pPr marL="1431925" indent="-361950" algn="l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18" charset="2"/>
              <a:buChar char="-"/>
              <a:defRPr kern="1200">
                <a:solidFill>
                  <a:srgbClr val="444F51"/>
                </a:solidFill>
                <a:latin typeface="Avenir LT Std 45 Book" pitchFamily="34" charset="0"/>
                <a:ea typeface="+mn-ea"/>
                <a:cs typeface="+mn-cs"/>
              </a:defRPr>
            </a:lvl4pPr>
            <a:lvl5pPr marL="1431925" indent="-354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18" charset="2"/>
              <a:buChar char="-"/>
              <a:defRPr sz="2000" kern="1200">
                <a:solidFill>
                  <a:srgbClr val="444F51"/>
                </a:solidFill>
                <a:latin typeface="Avenir LT Std 35 Light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de-CH" sz="2800" b="1" dirty="0" smtClean="0"/>
              <a:t>Eintrittsphase</a:t>
            </a:r>
          </a:p>
          <a:p>
            <a:r>
              <a:rPr lang="de-CH" sz="1800" dirty="0" smtClean="0"/>
              <a:t>Festlegung Behandlungsziele und Fokusbildung</a:t>
            </a:r>
          </a:p>
          <a:p>
            <a:r>
              <a:rPr lang="de-CH" sz="1800" dirty="0" smtClean="0"/>
              <a:t>Eintrittsgespräch</a:t>
            </a:r>
          </a:p>
          <a:p>
            <a:r>
              <a:rPr lang="de-CH" sz="1800" dirty="0" smtClean="0"/>
              <a:t>Eintrittsstandort und Therapieplanung                                </a:t>
            </a:r>
          </a:p>
          <a:p>
            <a:pPr marL="0" indent="0">
              <a:buNone/>
            </a:pPr>
            <a:r>
              <a:rPr lang="de-CH" sz="2800" b="1" dirty="0" smtClean="0"/>
              <a:t>2. Arbeitsphase</a:t>
            </a:r>
          </a:p>
          <a:p>
            <a:r>
              <a:rPr lang="de-CH" sz="1800" dirty="0" smtClean="0"/>
              <a:t>Anwendung Interventionen und Evaluation</a:t>
            </a:r>
          </a:p>
          <a:p>
            <a:r>
              <a:rPr lang="de-CH" sz="1800" dirty="0"/>
              <a:t>Interdisziplinärer Austausch / </a:t>
            </a:r>
            <a:r>
              <a:rPr lang="de-CH" sz="1800" dirty="0" smtClean="0"/>
              <a:t>Krisenstandort</a:t>
            </a:r>
          </a:p>
          <a:p>
            <a:r>
              <a:rPr lang="de-CH" sz="1800" dirty="0" smtClean="0"/>
              <a:t>Ggf. Veränderung Fokus und Ziele</a:t>
            </a:r>
          </a:p>
          <a:p>
            <a:r>
              <a:rPr lang="de-CH" sz="1800" dirty="0" smtClean="0"/>
              <a:t>Einbezug Angehörigen, Arbeitgeber, Versicherungen  </a:t>
            </a:r>
          </a:p>
          <a:p>
            <a:pPr marL="0" indent="0">
              <a:buNone/>
            </a:pPr>
            <a:r>
              <a:rPr lang="de-CH" sz="2800" b="1" dirty="0" smtClean="0"/>
              <a:t>3. Austrittsphase</a:t>
            </a:r>
          </a:p>
          <a:p>
            <a:r>
              <a:rPr lang="de-CH" sz="1800" dirty="0" smtClean="0"/>
              <a:t>Vorbereitung Austritt, Evaluation Behandlung</a:t>
            </a:r>
            <a:endParaRPr lang="de-CH" sz="1800" dirty="0"/>
          </a:p>
          <a:p>
            <a:r>
              <a:rPr lang="de-CH" sz="1800" dirty="0" smtClean="0"/>
              <a:t>Austrittsstandort, Austrittsgespräch</a:t>
            </a:r>
          </a:p>
          <a:p>
            <a:endParaRPr lang="de-CH" sz="1800" dirty="0" smtClean="0"/>
          </a:p>
          <a:p>
            <a:endParaRPr lang="de-CH" sz="1800" dirty="0"/>
          </a:p>
        </p:txBody>
      </p:sp>
      <p:sp>
        <p:nvSpPr>
          <p:cNvPr id="8" name="Pfeil nach oben und unten 7"/>
          <p:cNvSpPr/>
          <p:nvPr/>
        </p:nvSpPr>
        <p:spPr>
          <a:xfrm>
            <a:off x="516043" y="2276872"/>
            <a:ext cx="180000" cy="828000"/>
          </a:xfrm>
          <a:prstGeom prst="up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11" name="Pfeil nach oben und unten 10"/>
          <p:cNvSpPr/>
          <p:nvPr/>
        </p:nvSpPr>
        <p:spPr>
          <a:xfrm>
            <a:off x="516043" y="4074362"/>
            <a:ext cx="180000" cy="828000"/>
          </a:xfrm>
          <a:prstGeom prst="up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193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Behandlungsplanung Pflege: Therapieplanung</a:t>
            </a:r>
            <a:r>
              <a:rPr lang="de-CH" dirty="0" smtClean="0"/>
              <a:t>	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Aktive und selbstbestimmte Mitgestaltung der Therapie</a:t>
            </a:r>
          </a:p>
          <a:p>
            <a:r>
              <a:rPr lang="de-CH" dirty="0" smtClean="0"/>
              <a:t>Alltagsnahe </a:t>
            </a:r>
            <a:r>
              <a:rPr lang="de-CH" dirty="0"/>
              <a:t>F</a:t>
            </a:r>
            <a:r>
              <a:rPr lang="de-CH" dirty="0" smtClean="0"/>
              <a:t>ormulierung von Problemen, Zielen/Ressourcen und Massnahmen</a:t>
            </a:r>
          </a:p>
          <a:p>
            <a:r>
              <a:rPr lang="de-CH" dirty="0" smtClean="0"/>
              <a:t>Vorstellung entwickeln über Nutzung der Gruppentherapie und der </a:t>
            </a:r>
            <a:r>
              <a:rPr lang="de-CH" dirty="0" smtClean="0"/>
              <a:t>Patientengruppe </a:t>
            </a:r>
            <a:r>
              <a:rPr lang="de-CH" dirty="0" smtClean="0"/>
              <a:t>zur Zielerreichung</a:t>
            </a:r>
          </a:p>
          <a:p>
            <a:pPr lvl="0"/>
            <a:r>
              <a:rPr lang="de-CH" dirty="0" err="1" smtClean="0"/>
              <a:t>PatientInnen</a:t>
            </a:r>
            <a:r>
              <a:rPr lang="de-CH" dirty="0" smtClean="0"/>
              <a:t> </a:t>
            </a:r>
            <a:r>
              <a:rPr lang="de-CH" dirty="0"/>
              <a:t>stellen die Therapieplanung in der Gruppentherapie </a:t>
            </a:r>
            <a:r>
              <a:rPr lang="de-CH" dirty="0" smtClean="0"/>
              <a:t>vor</a:t>
            </a:r>
          </a:p>
          <a:p>
            <a:pPr lvl="0"/>
            <a:r>
              <a:rPr lang="de-CH" dirty="0" smtClean="0"/>
              <a:t>Pflegeplanung lehnt sich an Therapieplanung an</a:t>
            </a:r>
            <a:endParaRPr lang="de-CH" dirty="0"/>
          </a:p>
          <a:p>
            <a:pPr marL="0" indent="0">
              <a:buNone/>
            </a:pPr>
            <a:endParaRPr lang="de-CH" dirty="0" smtClean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 smtClean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 smtClean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 smtClean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 smtClean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48937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CH" dirty="0" smtClean="0"/>
          </a:p>
          <a:p>
            <a:endParaRPr lang="de-C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0032" cy="687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57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CH" dirty="0" smtClean="0"/>
          </a:p>
          <a:p>
            <a:endParaRPr lang="de-CH" dirty="0"/>
          </a:p>
        </p:txBody>
      </p:sp>
      <p:pic>
        <p:nvPicPr>
          <p:cNvPr id="5" name="Bild 4" descr="Planung 1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4744"/>
            <a:ext cx="8640960" cy="512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2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CH" dirty="0" smtClean="0"/>
          </a:p>
          <a:p>
            <a:endParaRPr lang="de-CH" dirty="0"/>
          </a:p>
        </p:txBody>
      </p:sp>
      <p:pic>
        <p:nvPicPr>
          <p:cNvPr id="2" name="Bild 1" descr="Planung 2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96752"/>
            <a:ext cx="8279999" cy="516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ctrTitle"/>
          </p:nvPr>
        </p:nvSpPr>
        <p:spPr>
          <a:xfrm>
            <a:off x="179388" y="3502025"/>
            <a:ext cx="8640762" cy="1079500"/>
          </a:xfrm>
        </p:spPr>
        <p:txBody>
          <a:bodyPr/>
          <a:lstStyle/>
          <a:p>
            <a:r>
              <a:rPr lang="de-CH" altLang="de-DE" smtClean="0"/>
              <a:t>Herzlichen Dank für Ihre Aufmerksamkeit.</a:t>
            </a:r>
            <a:endParaRPr lang="de-DE" altLang="de-DE" smtClean="0"/>
          </a:p>
        </p:txBody>
      </p:sp>
      <p:sp>
        <p:nvSpPr>
          <p:cNvPr id="18435" name="Untertitel 2"/>
          <p:cNvSpPr>
            <a:spLocks noGrp="1"/>
          </p:cNvSpPr>
          <p:nvPr>
            <p:ph type="subTitle" idx="1"/>
          </p:nvPr>
        </p:nvSpPr>
        <p:spPr>
          <a:xfrm>
            <a:off x="250825" y="4941888"/>
            <a:ext cx="8642350" cy="790575"/>
          </a:xfrm>
        </p:spPr>
        <p:txBody>
          <a:bodyPr>
            <a:normAutofit fontScale="55000" lnSpcReduction="20000"/>
          </a:bodyPr>
          <a:lstStyle/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de-CH" altLang="de-DE" sz="1900" dirty="0" smtClean="0">
                <a:solidFill>
                  <a:srgbClr val="898989"/>
                </a:solidFill>
              </a:rPr>
              <a:t>Bei Fragen:</a:t>
            </a:r>
            <a:r>
              <a:rPr lang="de-CH" altLang="de-DE" dirty="0" smtClean="0">
                <a:solidFill>
                  <a:srgbClr val="898989"/>
                </a:solidFill>
              </a:rPr>
              <a:t> </a:t>
            </a:r>
          </a:p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de-CH" altLang="de-DE" sz="1900" dirty="0" smtClean="0">
                <a:solidFill>
                  <a:srgbClr val="898989"/>
                </a:solidFill>
              </a:rPr>
              <a:t>Myriam </a:t>
            </a:r>
            <a:r>
              <a:rPr lang="de-CH" altLang="de-DE" sz="1900" dirty="0" err="1" smtClean="0">
                <a:solidFill>
                  <a:srgbClr val="898989"/>
                </a:solidFill>
              </a:rPr>
              <a:t>Rafeiner</a:t>
            </a:r>
            <a:r>
              <a:rPr lang="de-CH" altLang="de-DE" sz="1900" dirty="0" smtClean="0">
                <a:solidFill>
                  <a:srgbClr val="898989"/>
                </a:solidFill>
              </a:rPr>
              <a:t>, 061 836 26 83, </a:t>
            </a:r>
            <a:r>
              <a:rPr lang="de-CH" altLang="de-DE" sz="1900" dirty="0" smtClean="0">
                <a:solidFill>
                  <a:srgbClr val="898989"/>
                </a:solidFill>
                <a:hlinkClick r:id="rId2"/>
              </a:rPr>
              <a:t>myriam.rafeiner@klinikschuetzen.ch</a:t>
            </a:r>
            <a:endParaRPr lang="de-CH" altLang="de-DE" sz="1900" dirty="0" smtClean="0">
              <a:solidFill>
                <a:srgbClr val="898989"/>
              </a:solidFill>
            </a:endParaRPr>
          </a:p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de-CH" altLang="de-DE" sz="1900" dirty="0" smtClean="0">
                <a:solidFill>
                  <a:srgbClr val="898989"/>
                </a:solidFill>
              </a:rPr>
              <a:t>Carsten Müller, 061 836 26 584, </a:t>
            </a:r>
            <a:r>
              <a:rPr lang="de-CH" altLang="de-DE" sz="1900" dirty="0" smtClean="0">
                <a:solidFill>
                  <a:srgbClr val="898989"/>
                </a:solidFill>
                <a:hlinkClick r:id="rId3"/>
              </a:rPr>
              <a:t>carsten.mueller@klinikschuetzen.ch</a:t>
            </a:r>
            <a:endParaRPr lang="de-CH" altLang="de-DE" sz="1900" dirty="0" smtClean="0">
              <a:solidFill>
                <a:srgbClr val="898989"/>
              </a:solidFill>
            </a:endParaRPr>
          </a:p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de-CH" altLang="de-DE" sz="1900" dirty="0" smtClean="0">
                <a:solidFill>
                  <a:srgbClr val="898989"/>
                </a:solidFill>
              </a:rPr>
              <a:t>Alexandra Frey, 061 836 26 50, </a:t>
            </a:r>
            <a:r>
              <a:rPr lang="de-CH" altLang="de-DE" sz="1900" dirty="0" smtClean="0">
                <a:solidFill>
                  <a:srgbClr val="898989"/>
                </a:solidFill>
                <a:hlinkClick r:id="rId4"/>
              </a:rPr>
              <a:t>alexandra.frey@klinikschuetzen.ch</a:t>
            </a:r>
            <a:endParaRPr lang="de-CH" altLang="de-DE" sz="1900" dirty="0" smtClean="0">
              <a:solidFill>
                <a:srgbClr val="898989"/>
              </a:solidFill>
            </a:endParaRPr>
          </a:p>
          <a:p>
            <a:pPr fontAlgn="base">
              <a:spcAft>
                <a:spcPct val="0"/>
              </a:spcAft>
              <a:buFont typeface="Arial" charset="0"/>
              <a:buNone/>
            </a:pPr>
            <a:endParaRPr lang="de-CH" altLang="de-DE" sz="1900" dirty="0" smtClean="0">
              <a:solidFill>
                <a:srgbClr val="898989"/>
              </a:solidFill>
            </a:endParaRPr>
          </a:p>
          <a:p>
            <a:pPr fontAlgn="base">
              <a:spcAft>
                <a:spcPct val="0"/>
              </a:spcAft>
              <a:buFont typeface="Arial" charset="0"/>
              <a:buNone/>
            </a:pPr>
            <a:endParaRPr lang="de-CH" altLang="de-DE" sz="1900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500" b="0" i="0" u="none" strike="noStrike" kern="1200" cap="none" spc="0" normalizeH="0" baseline="0" noProof="0" dirty="0" smtClean="0">
            <a:ln>
              <a:noFill/>
            </a:ln>
            <a:solidFill>
              <a:srgbClr val="444F51"/>
            </a:solidFill>
            <a:effectLst/>
            <a:uLnTx/>
            <a:uFillTx/>
            <a:latin typeface="Avenir LT Std 35 Light" pitchFamily="34" charset="0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</Words>
  <Application>Microsoft Office PowerPoint</Application>
  <PresentationFormat>Bildschirmpräsentation (4:3)</PresentationFormat>
  <Paragraphs>123</Paragraphs>
  <Slides>15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Larissa-Design</vt:lpstr>
      <vt:lpstr>Die Psychotherapeutische Tagesklinik der Klinik Schützen Rheinfelden.  Eine tagesstationäre Behandlungsform für psychisch und psychosomatisch erkrankte Menschen – Geschichte und Konzept.</vt:lpstr>
      <vt:lpstr>Inhaltsverzeichnis</vt:lpstr>
      <vt:lpstr>Entstehung der Psychotherapeutischen Tagesklinik</vt:lpstr>
      <vt:lpstr>Leistungskennzahlen 2016</vt:lpstr>
      <vt:lpstr>Personal</vt:lpstr>
      <vt:lpstr>Therapeutisches Konzept 1</vt:lpstr>
      <vt:lpstr>Therapeutisches Konzept 2</vt:lpstr>
      <vt:lpstr>Therapeutisches Konzept 3</vt:lpstr>
      <vt:lpstr>Wochenplan</vt:lpstr>
      <vt:lpstr>PowerPoint-Präsentation</vt:lpstr>
      <vt:lpstr>Behandlungsplanung Pflege: Therapieplanung </vt:lpstr>
      <vt:lpstr>PowerPoint-Präsentation</vt:lpstr>
      <vt:lpstr>PowerPoint-Präsentation</vt:lpstr>
      <vt:lpstr>PowerPoint-Präsentation</vt:lpstr>
      <vt:lpstr>Herzlichen Dank für Ihre Aufmerksamkeit.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Bettina Renfer</dc:creator>
  <cp:lastModifiedBy>Myriam Rafeiner  -  Klinik Schützen</cp:lastModifiedBy>
  <cp:revision>133</cp:revision>
  <cp:lastPrinted>2017-10-23T08:53:19Z</cp:lastPrinted>
  <dcterms:created xsi:type="dcterms:W3CDTF">2011-10-18T08:08:51Z</dcterms:created>
  <dcterms:modified xsi:type="dcterms:W3CDTF">2017-10-25T14:58:25Z</dcterms:modified>
</cp:coreProperties>
</file>