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sldIdLst>
    <p:sldId id="256" r:id="rId2"/>
    <p:sldId id="257" r:id="rId3"/>
    <p:sldId id="259" r:id="rId4"/>
    <p:sldId id="260" r:id="rId5"/>
    <p:sldId id="262" r:id="rId6"/>
    <p:sldId id="263" r:id="rId7"/>
    <p:sldId id="264" r:id="rId8"/>
    <p:sldId id="258" r:id="rId9"/>
    <p:sldId id="265" r:id="rId10"/>
    <p:sldId id="267" r:id="rId11"/>
    <p:sldId id="274" r:id="rId12"/>
    <p:sldId id="276" r:id="rId13"/>
    <p:sldId id="275" r:id="rId14"/>
    <p:sldId id="273" r:id="rId15"/>
    <p:sldId id="277" r:id="rId16"/>
    <p:sldId id="279" r:id="rId17"/>
    <p:sldId id="280" r:id="rId18"/>
    <p:sldId id="278" r:id="rId19"/>
    <p:sldId id="268" r:id="rId20"/>
    <p:sldId id="270" r:id="rId21"/>
    <p:sldId id="271" r:id="rId22"/>
    <p:sldId id="272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3" autoAdjust="0"/>
    <p:restoredTop sz="94660"/>
  </p:normalViewPr>
  <p:slideViewPr>
    <p:cSldViewPr snapToGrid="0">
      <p:cViewPr>
        <p:scale>
          <a:sx n="106" d="100"/>
          <a:sy n="106" d="100"/>
        </p:scale>
        <p:origin x="-90" y="-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adebrot\switchdrive\Uni\CdJs\Manuscript\Draft%20article\15_09_22Graphs%20and%20table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ebrot\switchdrive\Uni\CdJs\Manuscript\Draft%20article\17_10_09Graphs%20and%20tabl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C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CH"/>
              <a:t>Auftenthalte</a:t>
            </a:r>
            <a:r>
              <a:rPr lang="fr-CH" baseline="0"/>
              <a:t> pro Patienten</a:t>
            </a:r>
            <a:endParaRPr lang="fr-CH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Tabelle1!$L$2:$L$5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Tabelle1!$M$2:$M$5</c:f>
              <c:numCache>
                <c:formatCode>General</c:formatCode>
                <c:ptCount val="4"/>
                <c:pt idx="0">
                  <c:v>77</c:v>
                </c:pt>
                <c:pt idx="1">
                  <c:v>17.399999999999999</c:v>
                </c:pt>
                <c:pt idx="2">
                  <c:v>4.5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A3D-4B4E-8C4C-97619A8A0C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2823808"/>
        <c:axId val="102825344"/>
      </c:barChart>
      <c:catAx>
        <c:axId val="102823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2825344"/>
        <c:crosses val="autoZero"/>
        <c:auto val="1"/>
        <c:lblAlgn val="ctr"/>
        <c:lblOffset val="100"/>
        <c:noMultiLvlLbl val="0"/>
      </c:catAx>
      <c:valAx>
        <c:axId val="102825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2823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C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i="0" u="none" strike="noStrike" baseline="0" dirty="0" err="1" smtClean="0">
                <a:effectLst/>
              </a:rPr>
              <a:t>Hauptdiagnose</a:t>
            </a:r>
            <a:r>
              <a:rPr lang="en-US" sz="1800" b="1" i="0" u="none" strike="noStrike" baseline="0" dirty="0" smtClean="0">
                <a:effectLst/>
              </a:rPr>
              <a:t> </a:t>
            </a:r>
            <a:r>
              <a:rPr lang="en-US" sz="1800" b="1" i="0" u="none" strike="noStrike" baseline="0" dirty="0" err="1" smtClean="0">
                <a:effectLst/>
              </a:rPr>
              <a:t>Kategorie</a:t>
            </a:r>
            <a:r>
              <a:rPr lang="en-US" sz="1800" b="1" i="0" u="none" strike="noStrike" baseline="0" dirty="0" smtClean="0">
                <a:effectLst/>
              </a:rPr>
              <a:t> </a:t>
            </a:r>
            <a:r>
              <a:rPr lang="en-US" sz="1800" b="1" i="0" u="none" strike="noStrike" baseline="0" dirty="0" err="1" smtClean="0">
                <a:effectLst/>
              </a:rPr>
              <a:t>bei</a:t>
            </a:r>
            <a:r>
              <a:rPr lang="en-US" sz="1800" b="1" i="0" u="none" strike="noStrike" baseline="0" dirty="0" smtClean="0">
                <a:effectLst/>
              </a:rPr>
              <a:t> </a:t>
            </a:r>
            <a:r>
              <a:rPr lang="en-US" sz="1800" b="1" i="0" u="none" strike="noStrike" baseline="0" dirty="0" err="1" smtClean="0">
                <a:effectLst/>
              </a:rPr>
              <a:t>Aufnahme</a:t>
            </a:r>
            <a:endParaRPr lang="en-US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5.5381148135852196E-2"/>
          <c:y val="0.12554978500027922"/>
          <c:w val="0.78139968380948444"/>
          <c:h val="0.771790640531635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Tabelle1!$B$16</c:f>
              <c:strCache>
                <c:ptCount val="1"/>
                <c:pt idx="0">
                  <c:v>Frequency</c:v>
                </c:pt>
              </c:strCache>
            </c:strRef>
          </c:tx>
          <c:invertIfNegative val="0"/>
          <c:cat>
            <c:strRef>
              <c:f>Tabelle1!$A$17:$A$22</c:f>
              <c:strCache>
                <c:ptCount val="6"/>
                <c:pt idx="0">
                  <c:v>F10</c:v>
                </c:pt>
                <c:pt idx="1">
                  <c:v>F20</c:v>
                </c:pt>
                <c:pt idx="2">
                  <c:v>F30</c:v>
                </c:pt>
                <c:pt idx="3">
                  <c:v>F40</c:v>
                </c:pt>
                <c:pt idx="4">
                  <c:v>F50</c:v>
                </c:pt>
                <c:pt idx="5">
                  <c:v>F60</c:v>
                </c:pt>
              </c:strCache>
            </c:strRef>
          </c:cat>
          <c:val>
            <c:numRef>
              <c:f>Tabelle1!$B$17:$B$22</c:f>
              <c:numCache>
                <c:formatCode>###0</c:formatCode>
                <c:ptCount val="6"/>
                <c:pt idx="0">
                  <c:v>37</c:v>
                </c:pt>
                <c:pt idx="1">
                  <c:v>43</c:v>
                </c:pt>
                <c:pt idx="2">
                  <c:v>262</c:v>
                </c:pt>
                <c:pt idx="3">
                  <c:v>70</c:v>
                </c:pt>
                <c:pt idx="4">
                  <c:v>9</c:v>
                </c:pt>
                <c:pt idx="5">
                  <c:v>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208-44D8-BFAF-15725C52D3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2986880"/>
        <c:axId val="102988416"/>
      </c:barChart>
      <c:catAx>
        <c:axId val="1029868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02988416"/>
        <c:crosses val="autoZero"/>
        <c:auto val="1"/>
        <c:lblAlgn val="ctr"/>
        <c:lblOffset val="100"/>
        <c:noMultiLvlLbl val="0"/>
      </c:catAx>
      <c:valAx>
        <c:axId val="102988416"/>
        <c:scaling>
          <c:orientation val="minMax"/>
        </c:scaling>
        <c:delete val="0"/>
        <c:axPos val="l"/>
        <c:majorGridlines/>
        <c:numFmt formatCode="###0" sourceLinked="1"/>
        <c:majorTickMark val="out"/>
        <c:minorTickMark val="none"/>
        <c:tickLblPos val="nextTo"/>
        <c:crossAx val="10298688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10/18/2017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302317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263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10/18/2017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2098313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433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769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994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108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10/18/2017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34894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10/18/2017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41718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678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002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10/18/2017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7954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H" sz="5400" dirty="0" smtClean="0"/>
              <a:t/>
            </a:r>
            <a:br>
              <a:rPr lang="fr-CH" sz="5400" dirty="0" smtClean="0"/>
            </a:br>
            <a:r>
              <a:rPr lang="en-US" sz="5400" dirty="0" smtClean="0"/>
              <a:t> </a:t>
            </a:r>
            <a:r>
              <a:rPr lang="en-US" sz="5400" cap="small" dirty="0" smtClean="0"/>
              <a:t>A naturalistic study of outcomes in a general psychiatry day hospital </a:t>
            </a:r>
            <a:endParaRPr lang="fr-CH" sz="5400" cap="small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679907" y="3956279"/>
            <a:ext cx="6768894" cy="1572016"/>
          </a:xfrm>
        </p:spPr>
        <p:txBody>
          <a:bodyPr>
            <a:normAutofit fontScale="62500" lnSpcReduction="20000"/>
          </a:bodyPr>
          <a:lstStyle/>
          <a:p>
            <a:endParaRPr lang="fr-CH" dirty="0"/>
          </a:p>
          <a:p>
            <a:r>
              <a:rPr lang="fr-CH" sz="2900" dirty="0"/>
              <a:t> </a:t>
            </a:r>
            <a:r>
              <a:rPr lang="fr-CH" sz="2900" b="1" dirty="0"/>
              <a:t>Anik </a:t>
            </a:r>
            <a:r>
              <a:rPr lang="fr-CH" sz="2900" b="1" dirty="0" err="1"/>
              <a:t>Debrot</a:t>
            </a:r>
            <a:r>
              <a:rPr lang="fr-CH" sz="2900" b="1" baseline="30000" dirty="0" err="1"/>
              <a:t>a</a:t>
            </a:r>
            <a:r>
              <a:rPr lang="fr-CH" sz="2900" b="1" dirty="0"/>
              <a:t>, Virginie </a:t>
            </a:r>
            <a:r>
              <a:rPr lang="fr-CH" sz="2900" b="1" dirty="0" err="1"/>
              <a:t>Salamin</a:t>
            </a:r>
            <a:r>
              <a:rPr lang="fr-CH" sz="2900" b="1" baseline="30000" dirty="0" err="1"/>
              <a:t>b</a:t>
            </a:r>
            <a:r>
              <a:rPr lang="fr-CH" sz="2900" b="1" dirty="0"/>
              <a:t>, Isabelle </a:t>
            </a:r>
            <a:r>
              <a:rPr lang="fr-CH" sz="2900" b="1" dirty="0" err="1"/>
              <a:t>Gothuey</a:t>
            </a:r>
            <a:r>
              <a:rPr lang="fr-CH" sz="2900" b="1" baseline="30000" dirty="0" err="1"/>
              <a:t>b</a:t>
            </a:r>
            <a:r>
              <a:rPr lang="fr-CH" sz="2900" b="1" dirty="0"/>
              <a:t>, Armin </a:t>
            </a:r>
            <a:r>
              <a:rPr lang="fr-CH" sz="2900" b="1" dirty="0" err="1" smtClean="0"/>
              <a:t>Kratzel</a:t>
            </a:r>
            <a:r>
              <a:rPr lang="fr-CH" sz="2900" b="1" baseline="30000" dirty="0" err="1" smtClean="0"/>
              <a:t>b</a:t>
            </a:r>
            <a:r>
              <a:rPr lang="fr-CH" sz="2900" b="1" baseline="30000" dirty="0" smtClean="0"/>
              <a:t> </a:t>
            </a:r>
            <a:r>
              <a:rPr lang="fr-CH" sz="2900" b="1" dirty="0" smtClean="0"/>
              <a:t> </a:t>
            </a:r>
            <a:endParaRPr lang="fr-CH" sz="2900" dirty="0"/>
          </a:p>
          <a:p>
            <a:endParaRPr lang="fr-CH" baseline="30000" dirty="0" smtClean="0"/>
          </a:p>
          <a:p>
            <a:r>
              <a:rPr lang="fr-CH" baseline="30000" dirty="0" smtClean="0"/>
              <a:t>a</a:t>
            </a:r>
            <a:r>
              <a:rPr lang="fr-CH" dirty="0" smtClean="0"/>
              <a:t> Institut de Psychologie, Université de Lausanne. </a:t>
            </a:r>
            <a:endParaRPr lang="fr-CH" dirty="0"/>
          </a:p>
          <a:p>
            <a:r>
              <a:rPr lang="fr-CH" sz="2200" baseline="30000" dirty="0"/>
              <a:t>b</a:t>
            </a:r>
            <a:r>
              <a:rPr lang="fr-CH" sz="2200" dirty="0"/>
              <a:t> </a:t>
            </a:r>
            <a:r>
              <a:rPr lang="de-DE" sz="2200" dirty="0"/>
              <a:t>Freiburger Netzwerk für psychische Gesundheit</a:t>
            </a:r>
            <a:r>
              <a:rPr lang="fr-CH" sz="2200" dirty="0" smtClean="0"/>
              <a:t>, c/o </a:t>
            </a:r>
            <a:r>
              <a:rPr lang="fr-CH" sz="2200" dirty="0"/>
              <a:t>Centre de soins hospitaliers, </a:t>
            </a:r>
            <a:r>
              <a:rPr lang="fr-CH" sz="2200" dirty="0" err="1" smtClean="0"/>
              <a:t>Marsens</a:t>
            </a:r>
            <a:r>
              <a:rPr lang="fr-CH" sz="2200" dirty="0" smtClean="0"/>
              <a:t>.</a:t>
            </a:r>
            <a:endParaRPr lang="fr-CH" sz="22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10"/>
          <a:stretch/>
        </p:blipFill>
        <p:spPr>
          <a:xfrm>
            <a:off x="753012" y="5528295"/>
            <a:ext cx="2077274" cy="114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487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Der </a:t>
            </a:r>
            <a:r>
              <a:rPr lang="fr-CH" dirty="0" err="1" smtClean="0"/>
              <a:t>Kontext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71600" y="1785668"/>
            <a:ext cx="9601200" cy="4081732"/>
          </a:xfrm>
        </p:spPr>
        <p:txBody>
          <a:bodyPr/>
          <a:lstStyle/>
          <a:p>
            <a:r>
              <a:rPr lang="de-CH" dirty="0" smtClean="0"/>
              <a:t>2007: Eröffnung einer ersten kleinen Tagesstruktur (</a:t>
            </a:r>
            <a:r>
              <a:rPr lang="de-CH" dirty="0" err="1" smtClean="0"/>
              <a:t>Phenix</a:t>
            </a:r>
            <a:r>
              <a:rPr lang="de-CH" dirty="0" smtClean="0"/>
              <a:t>)</a:t>
            </a:r>
          </a:p>
          <a:p>
            <a:r>
              <a:rPr lang="de-CH" dirty="0" smtClean="0"/>
              <a:t>2010: Eröffnung der tatsächlichen Tagesklinik (TK) in Freiburg</a:t>
            </a:r>
          </a:p>
          <a:p>
            <a:pPr lvl="1"/>
            <a:r>
              <a:rPr lang="de-CH" dirty="0" smtClean="0"/>
              <a:t>Zweisprachig</a:t>
            </a:r>
          </a:p>
          <a:p>
            <a:pPr lvl="1"/>
            <a:r>
              <a:rPr lang="de-CH" dirty="0" smtClean="0"/>
              <a:t>Armin </a:t>
            </a:r>
            <a:r>
              <a:rPr lang="de-CH" dirty="0" err="1" smtClean="0"/>
              <a:t>Kratzel</a:t>
            </a:r>
            <a:r>
              <a:rPr lang="de-CH" smtClean="0"/>
              <a:t>: </a:t>
            </a:r>
            <a:r>
              <a:rPr lang="de-CH" smtClean="0"/>
              <a:t>Verantwortlicher </a:t>
            </a:r>
            <a:r>
              <a:rPr lang="de-CH" dirty="0" smtClean="0"/>
              <a:t>Arzt </a:t>
            </a:r>
          </a:p>
          <a:p>
            <a:pPr lvl="1"/>
            <a:r>
              <a:rPr lang="de-CH" dirty="0" smtClean="0"/>
              <a:t>Anik Debrot: PG-Stelle 2011-12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508" y="549934"/>
            <a:ext cx="717233" cy="9073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4445908"/>
            <a:ext cx="5108007" cy="225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143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177506"/>
          </a:xfrm>
        </p:spPr>
        <p:txBody>
          <a:bodyPr/>
          <a:lstStyle/>
          <a:p>
            <a:r>
              <a:rPr lang="fr-CH" dirty="0" smtClean="0"/>
              <a:t>Die </a:t>
            </a:r>
            <a:r>
              <a:rPr lang="fr-CH" dirty="0" err="1" smtClean="0"/>
              <a:t>Tagesklinik</a:t>
            </a:r>
            <a:r>
              <a:rPr lang="fr-CH" dirty="0" smtClean="0"/>
              <a:t> Freiburg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371600" y="1863306"/>
            <a:ext cx="5153414" cy="4546119"/>
          </a:xfrm>
        </p:spPr>
        <p:txBody>
          <a:bodyPr>
            <a:normAutofit fontScale="92500" lnSpcReduction="20000"/>
          </a:bodyPr>
          <a:lstStyle/>
          <a:p>
            <a:r>
              <a:rPr lang="fr-CH" dirty="0" err="1" smtClean="0"/>
              <a:t>Struktur</a:t>
            </a:r>
            <a:endParaRPr lang="fr-CH" dirty="0" smtClean="0"/>
          </a:p>
          <a:p>
            <a:pPr lvl="1"/>
            <a:r>
              <a:rPr lang="fr-CH" dirty="0" err="1" smtClean="0"/>
              <a:t>Kanton</a:t>
            </a:r>
            <a:r>
              <a:rPr lang="fr-CH" dirty="0" smtClean="0"/>
              <a:t> Freiburg: ~300’000 </a:t>
            </a:r>
            <a:r>
              <a:rPr lang="fr-CH" dirty="0" err="1" smtClean="0"/>
              <a:t>Einwohner</a:t>
            </a:r>
            <a:endParaRPr lang="fr-CH" dirty="0" smtClean="0"/>
          </a:p>
          <a:p>
            <a:pPr lvl="1"/>
            <a:r>
              <a:rPr lang="fr-CH" dirty="0" err="1" smtClean="0"/>
              <a:t>Ziel</a:t>
            </a:r>
            <a:r>
              <a:rPr lang="fr-CH" dirty="0" smtClean="0"/>
              <a:t> der TK:</a:t>
            </a:r>
          </a:p>
          <a:p>
            <a:pPr lvl="2"/>
            <a:r>
              <a:rPr lang="fr-CH" dirty="0"/>
              <a:t>«</a:t>
            </a:r>
            <a:r>
              <a:rPr lang="fr-CH" dirty="0" err="1"/>
              <a:t>Puffer</a:t>
            </a:r>
            <a:r>
              <a:rPr lang="fr-CH" dirty="0"/>
              <a:t>» </a:t>
            </a:r>
            <a:r>
              <a:rPr lang="fr-CH" dirty="0" err="1"/>
              <a:t>zwischen</a:t>
            </a:r>
            <a:r>
              <a:rPr lang="fr-CH" dirty="0"/>
              <a:t> </a:t>
            </a:r>
            <a:r>
              <a:rPr lang="fr-CH" dirty="0" err="1" smtClean="0"/>
              <a:t>ambulanten</a:t>
            </a:r>
            <a:r>
              <a:rPr lang="fr-CH" dirty="0" smtClean="0"/>
              <a:t> </a:t>
            </a:r>
            <a:r>
              <a:rPr lang="fr-CH" dirty="0" err="1"/>
              <a:t>und</a:t>
            </a:r>
            <a:r>
              <a:rPr lang="fr-CH" dirty="0"/>
              <a:t> </a:t>
            </a:r>
            <a:r>
              <a:rPr lang="fr-CH" dirty="0" err="1" smtClean="0"/>
              <a:t>stationärem</a:t>
            </a:r>
            <a:r>
              <a:rPr lang="fr-CH" dirty="0" smtClean="0"/>
              <a:t> </a:t>
            </a:r>
            <a:r>
              <a:rPr lang="fr-CH" dirty="0" err="1"/>
              <a:t>Angebot</a:t>
            </a:r>
            <a:endParaRPr lang="fr-CH" dirty="0"/>
          </a:p>
          <a:p>
            <a:pPr lvl="2"/>
            <a:r>
              <a:rPr lang="fr-CH" dirty="0" err="1" smtClean="0"/>
              <a:t>Wiedereingliederung</a:t>
            </a:r>
            <a:r>
              <a:rPr lang="fr-CH" dirty="0" smtClean="0"/>
              <a:t> </a:t>
            </a:r>
            <a:r>
              <a:rPr lang="fr-CH" dirty="0" err="1" smtClean="0"/>
              <a:t>und</a:t>
            </a:r>
            <a:r>
              <a:rPr lang="fr-CH" dirty="0" smtClean="0"/>
              <a:t> </a:t>
            </a:r>
            <a:r>
              <a:rPr lang="fr-CH" dirty="0" err="1" smtClean="0"/>
              <a:t>Rehabilitation</a:t>
            </a:r>
            <a:endParaRPr lang="fr-CH" dirty="0" smtClean="0"/>
          </a:p>
          <a:p>
            <a:pPr lvl="2"/>
            <a:r>
              <a:rPr lang="fr-CH" dirty="0" err="1" smtClean="0"/>
              <a:t>Krisenmanagement</a:t>
            </a:r>
            <a:endParaRPr lang="fr-CH" dirty="0" smtClean="0"/>
          </a:p>
          <a:p>
            <a:r>
              <a:rPr lang="fr-CH" dirty="0" err="1" smtClean="0"/>
              <a:t>Aufnahmekriterien</a:t>
            </a:r>
            <a:endParaRPr lang="fr-CH" dirty="0" smtClean="0"/>
          </a:p>
          <a:p>
            <a:pPr lvl="1"/>
            <a:r>
              <a:rPr lang="fr-CH" dirty="0" err="1" smtClean="0"/>
              <a:t>Eine</a:t>
            </a:r>
            <a:r>
              <a:rPr lang="fr-CH" dirty="0" smtClean="0"/>
              <a:t> stabile </a:t>
            </a:r>
            <a:r>
              <a:rPr lang="fr-CH" dirty="0" err="1" smtClean="0"/>
              <a:t>Wohnsituation</a:t>
            </a:r>
            <a:endParaRPr lang="fr-CH" dirty="0" smtClean="0"/>
          </a:p>
          <a:p>
            <a:pPr lvl="1"/>
            <a:r>
              <a:rPr lang="fr-CH" dirty="0" err="1" smtClean="0"/>
              <a:t>Möglichkeit</a:t>
            </a:r>
            <a:r>
              <a:rPr lang="fr-CH" dirty="0" smtClean="0"/>
              <a:t>, </a:t>
            </a:r>
            <a:r>
              <a:rPr lang="fr-CH" dirty="0" err="1" smtClean="0"/>
              <a:t>täglich</a:t>
            </a:r>
            <a:r>
              <a:rPr lang="fr-CH" dirty="0" smtClean="0"/>
              <a:t> in die TK </a:t>
            </a:r>
            <a:r>
              <a:rPr lang="fr-CH" dirty="0" err="1" smtClean="0"/>
              <a:t>zu</a:t>
            </a:r>
            <a:r>
              <a:rPr lang="fr-CH" dirty="0" smtClean="0"/>
              <a:t> </a:t>
            </a:r>
            <a:r>
              <a:rPr lang="fr-CH" dirty="0" err="1" smtClean="0"/>
              <a:t>kommen</a:t>
            </a:r>
            <a:endParaRPr lang="fr-CH" dirty="0" smtClean="0"/>
          </a:p>
          <a:p>
            <a:pPr lvl="1"/>
            <a:r>
              <a:rPr lang="fr-CH" dirty="0" err="1" smtClean="0"/>
              <a:t>Französisch</a:t>
            </a:r>
            <a:r>
              <a:rPr lang="fr-CH" dirty="0" smtClean="0"/>
              <a:t> </a:t>
            </a:r>
            <a:r>
              <a:rPr lang="fr-CH" dirty="0" err="1" smtClean="0"/>
              <a:t>oder</a:t>
            </a:r>
            <a:r>
              <a:rPr lang="fr-CH" dirty="0" smtClean="0"/>
              <a:t> Deutsch </a:t>
            </a:r>
            <a:r>
              <a:rPr lang="fr-CH" dirty="0" err="1" smtClean="0"/>
              <a:t>zu</a:t>
            </a:r>
            <a:r>
              <a:rPr lang="fr-CH" dirty="0" smtClean="0"/>
              <a:t> </a:t>
            </a:r>
            <a:r>
              <a:rPr lang="fr-CH" dirty="0" err="1" smtClean="0"/>
              <a:t>sprechen</a:t>
            </a:r>
            <a:r>
              <a:rPr lang="fr-CH" dirty="0" smtClean="0"/>
              <a:t> </a:t>
            </a:r>
          </a:p>
          <a:p>
            <a:pPr lvl="1"/>
            <a:r>
              <a:rPr lang="fr-CH" dirty="0" err="1" smtClean="0"/>
              <a:t>Keine</a:t>
            </a:r>
            <a:r>
              <a:rPr lang="fr-CH" dirty="0" smtClean="0"/>
              <a:t> </a:t>
            </a:r>
            <a:r>
              <a:rPr lang="fr-CH" dirty="0" err="1" smtClean="0"/>
              <a:t>akute</a:t>
            </a:r>
            <a:r>
              <a:rPr lang="fr-CH" dirty="0" smtClean="0"/>
              <a:t> </a:t>
            </a:r>
            <a:r>
              <a:rPr lang="fr-CH" dirty="0" err="1" smtClean="0"/>
              <a:t>Suizidalität</a:t>
            </a:r>
            <a:endParaRPr lang="fr-CH" dirty="0" smtClean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7170057" y="1863307"/>
            <a:ext cx="4731656" cy="4546118"/>
          </a:xfrm>
        </p:spPr>
        <p:txBody>
          <a:bodyPr>
            <a:normAutofit fontScale="92500" lnSpcReduction="20000"/>
          </a:bodyPr>
          <a:lstStyle/>
          <a:p>
            <a:r>
              <a:rPr lang="fr-CH" dirty="0" err="1"/>
              <a:t>Angebot</a:t>
            </a:r>
            <a:endParaRPr lang="fr-CH" dirty="0"/>
          </a:p>
          <a:p>
            <a:pPr lvl="1"/>
            <a:r>
              <a:rPr lang="fr-CH" dirty="0" err="1"/>
              <a:t>Montag-Freitag</a:t>
            </a:r>
            <a:endParaRPr lang="fr-CH" dirty="0"/>
          </a:p>
          <a:p>
            <a:pPr lvl="1"/>
            <a:r>
              <a:rPr lang="fr-CH" dirty="0" err="1"/>
              <a:t>Gruppentherapien</a:t>
            </a:r>
            <a:r>
              <a:rPr lang="fr-CH" dirty="0"/>
              <a:t> </a:t>
            </a:r>
            <a:r>
              <a:rPr lang="fr-CH" dirty="0" smtClean="0"/>
              <a:t>(</a:t>
            </a:r>
            <a:r>
              <a:rPr lang="fr-CH" dirty="0" err="1" smtClean="0"/>
              <a:t>hauptsächlich</a:t>
            </a:r>
            <a:r>
              <a:rPr lang="fr-CH" dirty="0" smtClean="0"/>
              <a:t> </a:t>
            </a:r>
            <a:r>
              <a:rPr lang="fr-CH" dirty="0"/>
              <a:t>KVT)</a:t>
            </a:r>
          </a:p>
          <a:p>
            <a:pPr lvl="1"/>
            <a:r>
              <a:rPr lang="fr-CH" dirty="0" err="1"/>
              <a:t>Andere</a:t>
            </a:r>
            <a:r>
              <a:rPr lang="fr-CH" dirty="0"/>
              <a:t> </a:t>
            </a:r>
            <a:r>
              <a:rPr lang="fr-CH" dirty="0" err="1"/>
              <a:t>Gruppenaktivitäten</a:t>
            </a:r>
            <a:endParaRPr lang="fr-CH" dirty="0"/>
          </a:p>
          <a:p>
            <a:pPr lvl="1"/>
            <a:r>
              <a:rPr lang="fr-CH" dirty="0"/>
              <a:t>Individuelle </a:t>
            </a:r>
            <a:r>
              <a:rPr lang="fr-CH" dirty="0" err="1"/>
              <a:t>Therapie</a:t>
            </a:r>
            <a:endParaRPr lang="fr-CH" dirty="0"/>
          </a:p>
          <a:p>
            <a:r>
              <a:rPr lang="fr-CH" dirty="0" smtClean="0"/>
              <a:t>Team </a:t>
            </a:r>
          </a:p>
          <a:p>
            <a:pPr lvl="1"/>
            <a:r>
              <a:rPr lang="fr-CH" dirty="0" smtClean="0"/>
              <a:t>12 </a:t>
            </a:r>
            <a:r>
              <a:rPr lang="fr-CH" dirty="0" err="1" smtClean="0"/>
              <a:t>Vollarbeitsplätze</a:t>
            </a:r>
            <a:endParaRPr lang="fr-CH" dirty="0" smtClean="0"/>
          </a:p>
          <a:p>
            <a:pPr lvl="2"/>
            <a:r>
              <a:rPr lang="fr-CH" dirty="0" err="1" smtClean="0"/>
              <a:t>Psychiater</a:t>
            </a:r>
            <a:endParaRPr lang="fr-CH" dirty="0" smtClean="0"/>
          </a:p>
          <a:p>
            <a:pPr lvl="2"/>
            <a:r>
              <a:rPr lang="fr-CH" dirty="0" err="1" smtClean="0"/>
              <a:t>Psychologuen</a:t>
            </a:r>
            <a:endParaRPr lang="fr-CH" dirty="0" smtClean="0"/>
          </a:p>
          <a:p>
            <a:pPr lvl="2"/>
            <a:r>
              <a:rPr lang="fr-CH" dirty="0" err="1" smtClean="0"/>
              <a:t>Pflege</a:t>
            </a:r>
            <a:endParaRPr lang="fr-CH" dirty="0" smtClean="0"/>
          </a:p>
          <a:p>
            <a:pPr lvl="2"/>
            <a:r>
              <a:rPr lang="fr-CH" dirty="0" err="1" smtClean="0"/>
              <a:t>Sozialassistanten</a:t>
            </a:r>
            <a:endParaRPr lang="fr-CH" dirty="0" smtClean="0"/>
          </a:p>
          <a:p>
            <a:pPr lvl="2"/>
            <a:r>
              <a:rPr lang="fr-CH" dirty="0" err="1" smtClean="0"/>
              <a:t>Kunsttherapeuten</a:t>
            </a:r>
            <a:endParaRPr lang="fr-CH" dirty="0" smtClean="0"/>
          </a:p>
          <a:p>
            <a:pPr lvl="1"/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965433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6000" cap="small" dirty="0"/>
              <a:t>Die </a:t>
            </a:r>
            <a:r>
              <a:rPr lang="fr-CH" sz="6000" cap="small" dirty="0" err="1" smtClean="0"/>
              <a:t>Studie</a:t>
            </a:r>
            <a:endParaRPr lang="fr-CH" sz="6000" cap="small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25" y="664953"/>
            <a:ext cx="295275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687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97857"/>
          </a:xfrm>
        </p:spPr>
        <p:txBody>
          <a:bodyPr/>
          <a:lstStyle/>
          <a:p>
            <a:r>
              <a:rPr lang="fr-CH" dirty="0" err="1" smtClean="0"/>
              <a:t>Warum</a:t>
            </a:r>
            <a:r>
              <a:rPr lang="fr-CH" dirty="0" smtClean="0"/>
              <a:t> </a:t>
            </a:r>
            <a:r>
              <a:rPr lang="fr-CH" dirty="0" err="1" smtClean="0"/>
              <a:t>eine</a:t>
            </a:r>
            <a:r>
              <a:rPr lang="fr-CH" dirty="0" smtClean="0"/>
              <a:t> </a:t>
            </a:r>
            <a:r>
              <a:rPr lang="fr-CH" dirty="0" err="1" smtClean="0"/>
              <a:t>solche</a:t>
            </a:r>
            <a:r>
              <a:rPr lang="fr-CH" dirty="0" smtClean="0"/>
              <a:t> </a:t>
            </a:r>
            <a:r>
              <a:rPr lang="fr-CH" dirty="0" err="1" smtClean="0"/>
              <a:t>Studie</a:t>
            </a:r>
            <a:r>
              <a:rPr lang="fr-CH" dirty="0"/>
              <a:t>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71600" y="1683657"/>
            <a:ext cx="9601200" cy="4833257"/>
          </a:xfrm>
        </p:spPr>
        <p:txBody>
          <a:bodyPr/>
          <a:lstStyle/>
          <a:p>
            <a:r>
              <a:rPr lang="fr-CH" dirty="0" err="1" smtClean="0"/>
              <a:t>Zunahme</a:t>
            </a:r>
            <a:r>
              <a:rPr lang="fr-CH" dirty="0" smtClean="0"/>
              <a:t> der </a:t>
            </a:r>
            <a:r>
              <a:rPr lang="fr-CH" dirty="0" err="1" smtClean="0"/>
              <a:t>Anzahl</a:t>
            </a:r>
            <a:r>
              <a:rPr lang="fr-CH" dirty="0" smtClean="0"/>
              <a:t> </a:t>
            </a:r>
            <a:r>
              <a:rPr lang="fr-CH" dirty="0" err="1" smtClean="0"/>
              <a:t>von</a:t>
            </a:r>
            <a:r>
              <a:rPr lang="fr-CH" dirty="0" smtClean="0"/>
              <a:t> </a:t>
            </a:r>
            <a:r>
              <a:rPr lang="fr-CH" dirty="0" err="1" smtClean="0"/>
              <a:t>psychiatrischen</a:t>
            </a:r>
            <a:r>
              <a:rPr lang="fr-CH" dirty="0" smtClean="0"/>
              <a:t> </a:t>
            </a:r>
            <a:r>
              <a:rPr lang="fr-CH" dirty="0" err="1" smtClean="0"/>
              <a:t>Tageskliniken</a:t>
            </a:r>
            <a:endParaRPr lang="fr-CH" dirty="0" smtClean="0"/>
          </a:p>
          <a:p>
            <a:pPr lvl="1"/>
            <a:r>
              <a:rPr lang="fr-CH" dirty="0" smtClean="0"/>
              <a:t>Potentielle </a:t>
            </a:r>
            <a:r>
              <a:rPr lang="fr-CH" dirty="0" err="1" smtClean="0"/>
              <a:t>Vorteile</a:t>
            </a:r>
            <a:r>
              <a:rPr lang="fr-CH" dirty="0" smtClean="0"/>
              <a:t>:</a:t>
            </a:r>
          </a:p>
          <a:p>
            <a:pPr lvl="2"/>
            <a:r>
              <a:rPr lang="fr-CH" dirty="0" err="1" smtClean="0"/>
              <a:t>Erhöhte</a:t>
            </a:r>
            <a:r>
              <a:rPr lang="fr-CH" dirty="0" smtClean="0"/>
              <a:t> </a:t>
            </a:r>
            <a:r>
              <a:rPr lang="fr-CH" dirty="0" err="1" smtClean="0"/>
              <a:t>Lebensqualität</a:t>
            </a:r>
            <a:r>
              <a:rPr lang="fr-CH" dirty="0" smtClean="0"/>
              <a:t> der </a:t>
            </a:r>
            <a:r>
              <a:rPr lang="fr-CH" dirty="0" err="1" smtClean="0"/>
              <a:t>Patienten</a:t>
            </a:r>
            <a:endParaRPr lang="fr-CH" dirty="0" smtClean="0"/>
          </a:p>
          <a:p>
            <a:pPr lvl="2"/>
            <a:r>
              <a:rPr lang="fr-CH" dirty="0" err="1" smtClean="0"/>
              <a:t>Kostenminderung</a:t>
            </a:r>
            <a:endParaRPr lang="fr-CH" dirty="0" smtClean="0"/>
          </a:p>
          <a:p>
            <a:r>
              <a:rPr lang="fr-CH" dirty="0" smtClean="0"/>
              <a:t>ABER: es </a:t>
            </a:r>
            <a:r>
              <a:rPr lang="fr-CH" dirty="0" err="1" smtClean="0"/>
              <a:t>gibt</a:t>
            </a:r>
            <a:r>
              <a:rPr lang="fr-CH" dirty="0" smtClean="0"/>
              <a:t> </a:t>
            </a:r>
            <a:r>
              <a:rPr lang="fr-CH" dirty="0" err="1" smtClean="0"/>
              <a:t>keine</a:t>
            </a:r>
            <a:r>
              <a:rPr lang="fr-CH" dirty="0" smtClean="0"/>
              <a:t> </a:t>
            </a:r>
            <a:r>
              <a:rPr lang="fr-CH" dirty="0" err="1" smtClean="0"/>
              <a:t>klaren</a:t>
            </a:r>
            <a:r>
              <a:rPr lang="fr-CH" dirty="0" smtClean="0"/>
              <a:t> </a:t>
            </a:r>
            <a:r>
              <a:rPr lang="fr-CH" dirty="0" err="1" smtClean="0"/>
              <a:t>empirischen</a:t>
            </a:r>
            <a:r>
              <a:rPr lang="fr-CH" dirty="0" smtClean="0"/>
              <a:t> </a:t>
            </a:r>
            <a:r>
              <a:rPr lang="fr-CH" dirty="0" err="1" smtClean="0"/>
              <a:t>Befunde</a:t>
            </a:r>
            <a:r>
              <a:rPr lang="fr-CH" dirty="0" smtClean="0"/>
              <a:t> </a:t>
            </a:r>
            <a:r>
              <a:rPr lang="fr-CH" dirty="0" err="1" smtClean="0"/>
              <a:t>dazu</a:t>
            </a:r>
            <a:endParaRPr lang="fr-CH" dirty="0"/>
          </a:p>
          <a:p>
            <a:pPr lvl="1"/>
            <a:r>
              <a:rPr lang="fr-CH" dirty="0" err="1" smtClean="0"/>
              <a:t>Mehrheit</a:t>
            </a:r>
            <a:r>
              <a:rPr lang="fr-CH" dirty="0" smtClean="0"/>
              <a:t> der </a:t>
            </a:r>
            <a:r>
              <a:rPr lang="fr-CH" dirty="0" err="1" smtClean="0"/>
              <a:t>Studien</a:t>
            </a:r>
            <a:r>
              <a:rPr lang="fr-CH" dirty="0" smtClean="0"/>
              <a:t>: </a:t>
            </a:r>
            <a:r>
              <a:rPr lang="fr-CH" dirty="0" err="1" smtClean="0"/>
              <a:t>Vorteile</a:t>
            </a:r>
            <a:r>
              <a:rPr lang="fr-CH" dirty="0" smtClean="0"/>
              <a:t> der TK</a:t>
            </a:r>
          </a:p>
          <a:p>
            <a:pPr lvl="1"/>
            <a:r>
              <a:rPr lang="fr-CH" dirty="0" smtClean="0"/>
              <a:t>Aber </a:t>
            </a:r>
            <a:r>
              <a:rPr lang="fr-CH" dirty="0" err="1" smtClean="0"/>
              <a:t>enorme</a:t>
            </a:r>
            <a:r>
              <a:rPr lang="fr-CH" dirty="0" smtClean="0"/>
              <a:t> </a:t>
            </a:r>
            <a:r>
              <a:rPr lang="fr-CH" dirty="0" err="1" smtClean="0"/>
              <a:t>Variabilität</a:t>
            </a:r>
            <a:r>
              <a:rPr lang="fr-CH" dirty="0" smtClean="0"/>
              <a:t> in den </a:t>
            </a:r>
            <a:r>
              <a:rPr lang="fr-CH" dirty="0" err="1" smtClean="0"/>
              <a:t>Zielen</a:t>
            </a:r>
            <a:r>
              <a:rPr lang="fr-CH" dirty="0" smtClean="0"/>
              <a:t>, </a:t>
            </a:r>
            <a:r>
              <a:rPr lang="fr-CH" dirty="0" err="1" smtClean="0"/>
              <a:t>Modellen</a:t>
            </a:r>
            <a:r>
              <a:rPr lang="fr-CH" dirty="0" smtClean="0"/>
              <a:t>, </a:t>
            </a:r>
            <a:r>
              <a:rPr lang="fr-CH" dirty="0" err="1" smtClean="0"/>
              <a:t>Orientierungen</a:t>
            </a:r>
            <a:r>
              <a:rPr lang="fr-CH" dirty="0" smtClean="0"/>
              <a:t>, </a:t>
            </a:r>
            <a:r>
              <a:rPr lang="fr-CH" dirty="0" err="1" smtClean="0"/>
              <a:t>Patienten</a:t>
            </a:r>
            <a:r>
              <a:rPr lang="fr-CH" dirty="0" smtClean="0"/>
              <a:t> </a:t>
            </a:r>
            <a:r>
              <a:rPr lang="fr-CH" dirty="0" err="1" smtClean="0"/>
              <a:t>und</a:t>
            </a:r>
            <a:r>
              <a:rPr lang="fr-CH" dirty="0" smtClean="0"/>
              <a:t> </a:t>
            </a:r>
            <a:r>
              <a:rPr lang="fr-CH" dirty="0" err="1" smtClean="0"/>
              <a:t>Kontexten</a:t>
            </a:r>
            <a:endParaRPr lang="fr-CH" dirty="0" smtClean="0"/>
          </a:p>
          <a:p>
            <a:pPr lvl="1"/>
            <a:r>
              <a:rPr lang="fr-CH" dirty="0" err="1" smtClean="0"/>
              <a:t>Sehr</a:t>
            </a:r>
            <a:r>
              <a:rPr lang="fr-CH" dirty="0" smtClean="0"/>
              <a:t> </a:t>
            </a:r>
            <a:r>
              <a:rPr lang="fr-CH" dirty="0" err="1" smtClean="0"/>
              <a:t>wenige</a:t>
            </a:r>
            <a:r>
              <a:rPr lang="fr-CH" dirty="0" smtClean="0"/>
              <a:t> </a:t>
            </a:r>
            <a:r>
              <a:rPr lang="fr-CH" dirty="0" err="1" smtClean="0"/>
              <a:t>empirische</a:t>
            </a:r>
            <a:r>
              <a:rPr lang="fr-CH" dirty="0" smtClean="0"/>
              <a:t> </a:t>
            </a:r>
            <a:r>
              <a:rPr lang="fr-CH" dirty="0" err="1" smtClean="0"/>
              <a:t>Daten</a:t>
            </a:r>
            <a:r>
              <a:rPr lang="fr-CH" dirty="0" smtClean="0"/>
              <a:t> </a:t>
            </a:r>
            <a:r>
              <a:rPr lang="fr-CH" dirty="0" err="1" smtClean="0"/>
              <a:t>aus</a:t>
            </a:r>
            <a:r>
              <a:rPr lang="fr-CH" dirty="0" smtClean="0"/>
              <a:t> der Schweiz</a:t>
            </a:r>
          </a:p>
          <a:p>
            <a:pPr marL="530352" lvl="1" indent="0">
              <a:buNone/>
            </a:pP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904067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3900" y="2531852"/>
            <a:ext cx="3855720" cy="2157884"/>
          </a:xfrm>
        </p:spPr>
        <p:txBody>
          <a:bodyPr/>
          <a:lstStyle/>
          <a:p>
            <a:pPr marL="715963" indent="-715963"/>
            <a:r>
              <a:rPr lang="fr-CH" dirty="0">
                <a:sym typeface="Wingdings" panose="05000000000000000000" pitchFamily="2" charset="2"/>
              </a:rPr>
              <a:t> </a:t>
            </a:r>
            <a:r>
              <a:rPr lang="fr-CH" dirty="0" err="1">
                <a:sym typeface="Wingdings" panose="05000000000000000000" pitchFamily="2" charset="2"/>
              </a:rPr>
              <a:t>Ziele</a:t>
            </a:r>
            <a:r>
              <a:rPr lang="fr-CH" dirty="0">
                <a:sym typeface="Wingdings" panose="05000000000000000000" pitchFamily="2" charset="2"/>
              </a:rPr>
              <a:t> der </a:t>
            </a:r>
            <a:r>
              <a:rPr lang="fr-CH" dirty="0" err="1">
                <a:sym typeface="Wingdings" panose="05000000000000000000" pitchFamily="2" charset="2"/>
              </a:rPr>
              <a:t>Studie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457200" indent="-457200">
              <a:buFont typeface="+mj-lt"/>
              <a:buAutoNum type="arabicParenR"/>
            </a:pPr>
            <a:r>
              <a:rPr lang="fr-CH" dirty="0" err="1" smtClean="0"/>
              <a:t>Überblick</a:t>
            </a:r>
            <a:r>
              <a:rPr lang="fr-CH" dirty="0" smtClean="0"/>
              <a:t> </a:t>
            </a:r>
            <a:r>
              <a:rPr lang="fr-CH" dirty="0" err="1"/>
              <a:t>über</a:t>
            </a:r>
            <a:r>
              <a:rPr lang="fr-CH" dirty="0"/>
              <a:t> die </a:t>
            </a:r>
            <a:r>
              <a:rPr lang="fr-CH" dirty="0" err="1" smtClean="0"/>
              <a:t>Benutzer</a:t>
            </a:r>
            <a:r>
              <a:rPr lang="fr-CH" dirty="0" smtClean="0"/>
              <a:t> </a:t>
            </a:r>
            <a:r>
              <a:rPr lang="fr-CH" dirty="0"/>
              <a:t>der TK</a:t>
            </a:r>
          </a:p>
          <a:p>
            <a:pPr marL="457200" indent="-457200">
              <a:buFont typeface="+mj-lt"/>
              <a:buAutoNum type="arabicParenR"/>
            </a:pPr>
            <a:r>
              <a:rPr lang="fr-CH" dirty="0" err="1" smtClean="0"/>
              <a:t>Effektivität</a:t>
            </a:r>
            <a:r>
              <a:rPr lang="fr-CH" dirty="0" smtClean="0"/>
              <a:t> </a:t>
            </a:r>
          </a:p>
          <a:p>
            <a:pPr marL="457200" indent="-457200">
              <a:buFont typeface="+mj-lt"/>
              <a:buAutoNum type="arabicParenR"/>
            </a:pPr>
            <a:r>
              <a:rPr lang="fr-CH" dirty="0" err="1" smtClean="0"/>
              <a:t>Prädiktoren</a:t>
            </a:r>
            <a:r>
              <a:rPr lang="fr-CH" dirty="0" smtClean="0"/>
              <a:t> der </a:t>
            </a:r>
            <a:r>
              <a:rPr lang="fr-CH" dirty="0" err="1" smtClean="0"/>
              <a:t>Effektivität</a:t>
            </a:r>
            <a:endParaRPr lang="fr-CH" dirty="0"/>
          </a:p>
          <a:p>
            <a:endParaRPr lang="fr-CH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818" y="5221772"/>
            <a:ext cx="3729127" cy="127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967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Methode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71600" y="1973943"/>
            <a:ext cx="9601200" cy="3893457"/>
          </a:xfrm>
        </p:spPr>
        <p:txBody>
          <a:bodyPr/>
          <a:lstStyle/>
          <a:p>
            <a:r>
              <a:rPr lang="de-CH" dirty="0" smtClean="0"/>
              <a:t>Alle Aufenthalte von 1.1.2011 – 31.03.2014.</a:t>
            </a:r>
          </a:p>
          <a:p>
            <a:r>
              <a:rPr lang="de-CH" dirty="0" smtClean="0"/>
              <a:t>Administrative Daten</a:t>
            </a:r>
          </a:p>
          <a:p>
            <a:pPr lvl="1"/>
            <a:r>
              <a:rPr lang="de-CH" dirty="0" smtClean="0"/>
              <a:t>Aufnahme- und Entlassungsdaten</a:t>
            </a:r>
          </a:p>
          <a:p>
            <a:pPr lvl="1"/>
            <a:r>
              <a:rPr lang="de-CH" dirty="0" smtClean="0"/>
              <a:t>Abgerechnete Tage </a:t>
            </a:r>
            <a:r>
              <a:rPr lang="de-CH" dirty="0" smtClean="0">
                <a:sym typeface="Wingdings" panose="05000000000000000000" pitchFamily="2" charset="2"/>
              </a:rPr>
              <a:t> %-satz der Anwesenheit</a:t>
            </a:r>
          </a:p>
          <a:p>
            <a:pPr lvl="1"/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487142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Messungen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71600" y="1756229"/>
            <a:ext cx="9601200" cy="4659085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fr-CH" dirty="0"/>
              <a:t>«</a:t>
            </a:r>
            <a:r>
              <a:rPr lang="fr-CH" dirty="0" err="1"/>
              <a:t>Basisdokumentation</a:t>
            </a:r>
            <a:r>
              <a:rPr lang="fr-CH" dirty="0"/>
              <a:t>» </a:t>
            </a:r>
            <a:r>
              <a:rPr lang="fr-CH" dirty="0" err="1"/>
              <a:t>für</a:t>
            </a:r>
            <a:r>
              <a:rPr lang="fr-CH" dirty="0"/>
              <a:t> </a:t>
            </a:r>
            <a:r>
              <a:rPr lang="fr-CH" dirty="0" err="1"/>
              <a:t>alle</a:t>
            </a:r>
            <a:r>
              <a:rPr lang="fr-CH" dirty="0"/>
              <a:t> </a:t>
            </a:r>
            <a:r>
              <a:rPr lang="fr-CH" dirty="0" err="1"/>
              <a:t>Patienten</a:t>
            </a:r>
            <a:endParaRPr lang="fr-CH" dirty="0"/>
          </a:p>
          <a:p>
            <a:pPr lvl="2"/>
            <a:r>
              <a:rPr lang="fr-CH" dirty="0" err="1"/>
              <a:t>Prä</a:t>
            </a:r>
            <a:r>
              <a:rPr lang="fr-CH" dirty="0"/>
              <a:t>- </a:t>
            </a:r>
            <a:r>
              <a:rPr lang="fr-CH" dirty="0" err="1"/>
              <a:t>und</a:t>
            </a:r>
            <a:r>
              <a:rPr lang="fr-CH" dirty="0"/>
              <a:t> </a:t>
            </a:r>
            <a:r>
              <a:rPr lang="fr-CH" dirty="0" err="1"/>
              <a:t>Postmessung</a:t>
            </a:r>
            <a:endParaRPr lang="fr-CH" dirty="0"/>
          </a:p>
          <a:p>
            <a:pPr lvl="2"/>
            <a:r>
              <a:rPr lang="fr-CH" dirty="0" err="1"/>
              <a:t>Vom</a:t>
            </a:r>
            <a:r>
              <a:rPr lang="fr-CH" dirty="0"/>
              <a:t> </a:t>
            </a:r>
            <a:r>
              <a:rPr lang="fr-CH" dirty="0" err="1"/>
              <a:t>Therapeuten</a:t>
            </a:r>
            <a:r>
              <a:rPr lang="fr-CH" dirty="0"/>
              <a:t> (</a:t>
            </a:r>
            <a:r>
              <a:rPr lang="fr-CH" dirty="0" err="1"/>
              <a:t>Psychiater</a:t>
            </a:r>
            <a:r>
              <a:rPr lang="fr-CH" dirty="0"/>
              <a:t> </a:t>
            </a:r>
            <a:r>
              <a:rPr lang="fr-CH" dirty="0" err="1"/>
              <a:t>oder</a:t>
            </a:r>
            <a:r>
              <a:rPr lang="fr-CH" dirty="0"/>
              <a:t> </a:t>
            </a:r>
            <a:r>
              <a:rPr lang="fr-CH" dirty="0" err="1" smtClean="0"/>
              <a:t>Psychologe</a:t>
            </a:r>
            <a:r>
              <a:rPr lang="fr-CH" dirty="0"/>
              <a:t>) </a:t>
            </a:r>
            <a:r>
              <a:rPr lang="fr-CH" dirty="0" err="1" smtClean="0"/>
              <a:t>ausgefüllt</a:t>
            </a:r>
            <a:endParaRPr lang="fr-CH" dirty="0" smtClean="0"/>
          </a:p>
          <a:p>
            <a:pPr lvl="1"/>
            <a:r>
              <a:rPr lang="fr-CH" dirty="0" err="1" smtClean="0"/>
              <a:t>Gemessen</a:t>
            </a:r>
            <a:r>
              <a:rPr lang="fr-CH" dirty="0" smtClean="0"/>
              <a:t> </a:t>
            </a:r>
            <a:r>
              <a:rPr lang="fr-CH" dirty="0" err="1" smtClean="0"/>
              <a:t>wurden</a:t>
            </a:r>
            <a:r>
              <a:rPr lang="fr-CH" dirty="0" smtClean="0"/>
              <a:t>:</a:t>
            </a:r>
          </a:p>
          <a:p>
            <a:pPr lvl="2"/>
            <a:r>
              <a:rPr lang="fr-CH" dirty="0" err="1" smtClean="0"/>
              <a:t>Demographische</a:t>
            </a:r>
            <a:r>
              <a:rPr lang="fr-CH" dirty="0" smtClean="0"/>
              <a:t> </a:t>
            </a:r>
            <a:r>
              <a:rPr lang="fr-CH" dirty="0" err="1" smtClean="0"/>
              <a:t>Daten</a:t>
            </a:r>
            <a:endParaRPr lang="fr-CH" dirty="0" smtClean="0"/>
          </a:p>
          <a:p>
            <a:pPr lvl="2"/>
            <a:r>
              <a:rPr lang="fr-CH" dirty="0" smtClean="0"/>
              <a:t>Diagnose (ICD-10)</a:t>
            </a:r>
          </a:p>
          <a:p>
            <a:pPr lvl="2"/>
            <a:r>
              <a:rPr lang="fr-CH" dirty="0" err="1" smtClean="0"/>
              <a:t>Länge</a:t>
            </a:r>
            <a:r>
              <a:rPr lang="fr-CH" dirty="0" smtClean="0"/>
              <a:t> der </a:t>
            </a:r>
            <a:r>
              <a:rPr lang="fr-CH" dirty="0" err="1" smtClean="0"/>
              <a:t>derzeitigen</a:t>
            </a:r>
            <a:r>
              <a:rPr lang="fr-CH" dirty="0" smtClean="0"/>
              <a:t> Episode</a:t>
            </a:r>
          </a:p>
          <a:p>
            <a:pPr lvl="2"/>
            <a:r>
              <a:rPr lang="fr-CH" dirty="0" err="1" smtClean="0"/>
              <a:t>Funktionsniveau</a:t>
            </a:r>
            <a:endParaRPr lang="fr-CH" dirty="0" smtClean="0"/>
          </a:p>
          <a:p>
            <a:pPr lvl="3"/>
            <a:r>
              <a:rPr lang="fr-CH" dirty="0" smtClean="0"/>
              <a:t>GAF</a:t>
            </a:r>
          </a:p>
          <a:p>
            <a:pPr lvl="3"/>
            <a:r>
              <a:rPr lang="fr-CH" dirty="0" smtClean="0"/>
              <a:t>CGI-S &amp; CGI-I</a:t>
            </a:r>
          </a:p>
          <a:p>
            <a:pPr lvl="2"/>
            <a:r>
              <a:rPr lang="fr-CH" dirty="0" err="1" smtClean="0"/>
              <a:t>Suizidalität</a:t>
            </a:r>
            <a:endParaRPr lang="fr-CH" dirty="0" smtClean="0"/>
          </a:p>
          <a:p>
            <a:pPr lvl="3"/>
            <a:r>
              <a:rPr lang="fr-CH" dirty="0" err="1" smtClean="0"/>
              <a:t>Lebenslang</a:t>
            </a:r>
            <a:r>
              <a:rPr lang="fr-CH" dirty="0" smtClean="0"/>
              <a:t> </a:t>
            </a:r>
            <a:r>
              <a:rPr lang="fr-CH" dirty="0" err="1" smtClean="0"/>
              <a:t>und</a:t>
            </a:r>
            <a:r>
              <a:rPr lang="fr-CH" dirty="0" smtClean="0"/>
              <a:t> </a:t>
            </a:r>
            <a:r>
              <a:rPr lang="fr-CH" dirty="0" err="1" smtClean="0"/>
              <a:t>jetzige</a:t>
            </a:r>
            <a:endParaRPr lang="fr-CH" dirty="0" smtClean="0"/>
          </a:p>
          <a:p>
            <a:pPr lvl="2"/>
            <a:r>
              <a:rPr lang="fr-CH" dirty="0" err="1" smtClean="0"/>
              <a:t>Selbstschädigendes</a:t>
            </a:r>
            <a:r>
              <a:rPr lang="fr-CH" dirty="0" smtClean="0"/>
              <a:t> </a:t>
            </a:r>
            <a:r>
              <a:rPr lang="fr-CH" dirty="0" err="1" smtClean="0"/>
              <a:t>Verhalten</a:t>
            </a:r>
            <a:endParaRPr lang="fr-CH" dirty="0"/>
          </a:p>
        </p:txBody>
      </p:sp>
      <p:sp>
        <p:nvSpPr>
          <p:cNvPr id="5" name="Accolade fermante 4"/>
          <p:cNvSpPr/>
          <p:nvPr/>
        </p:nvSpPr>
        <p:spPr>
          <a:xfrm>
            <a:off x="5558972" y="5167086"/>
            <a:ext cx="377372" cy="1248228"/>
          </a:xfrm>
          <a:prstGeom prst="rightBrac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6" name="ZoneTexte 5"/>
          <p:cNvSpPr txBox="1"/>
          <p:nvPr/>
        </p:nvSpPr>
        <p:spPr>
          <a:xfrm>
            <a:off x="6066972" y="5500915"/>
            <a:ext cx="2002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 err="1" smtClean="0"/>
              <a:t>Selbstschädigende</a:t>
            </a:r>
            <a:r>
              <a:rPr lang="fr-CH" dirty="0" smtClean="0"/>
              <a:t> </a:t>
            </a:r>
            <a:r>
              <a:rPr lang="fr-CH" dirty="0" err="1" smtClean="0"/>
              <a:t>Einstellung</a:t>
            </a:r>
            <a:endParaRPr lang="fr-CH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871" y="353684"/>
            <a:ext cx="2199811" cy="2958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185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6000" cap="small" dirty="0" err="1"/>
              <a:t>Resultate</a:t>
            </a:r>
            <a:endParaRPr lang="fr-CH" sz="6000" cap="small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25" y="674119"/>
            <a:ext cx="3479171" cy="242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537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78779"/>
          </a:xfrm>
        </p:spPr>
        <p:txBody>
          <a:bodyPr/>
          <a:lstStyle/>
          <a:p>
            <a:r>
              <a:rPr lang="fr-CH" dirty="0" smtClean="0"/>
              <a:t>Die </a:t>
            </a:r>
            <a:r>
              <a:rPr lang="fr-CH" dirty="0" err="1" smtClean="0"/>
              <a:t>Besucher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 smtClean="0"/>
              <a:t>426 Aufenthalte für 327 Patienten</a:t>
            </a:r>
          </a:p>
          <a:p>
            <a:pPr lvl="1"/>
            <a:r>
              <a:rPr lang="de-CH" dirty="0" smtClean="0"/>
              <a:t>261 Aufenthalte französischsprachiger + 165 Aufenthalte deutschsprachiger Abteilung</a:t>
            </a:r>
          </a:p>
          <a:p>
            <a:r>
              <a:rPr lang="de-CH" dirty="0" smtClean="0"/>
              <a:t>Alter 18-70 (m = 40, </a:t>
            </a:r>
            <a:r>
              <a:rPr lang="de-CH" dirty="0" err="1" smtClean="0"/>
              <a:t>sd</a:t>
            </a:r>
            <a:r>
              <a:rPr lang="de-CH" dirty="0" smtClean="0"/>
              <a:t> = 12.3)</a:t>
            </a:r>
          </a:p>
          <a:p>
            <a:r>
              <a:rPr lang="de-CH" dirty="0" smtClean="0"/>
              <a:t>58.2</a:t>
            </a:r>
            <a:r>
              <a:rPr lang="de-CH" dirty="0"/>
              <a:t> </a:t>
            </a:r>
            <a:r>
              <a:rPr lang="de-CH" dirty="0" smtClean="0"/>
              <a:t>% Frauen</a:t>
            </a:r>
          </a:p>
          <a:p>
            <a:r>
              <a:rPr lang="de-CH" dirty="0" smtClean="0"/>
              <a:t>Herkunft:</a:t>
            </a:r>
          </a:p>
          <a:p>
            <a:pPr lvl="1"/>
            <a:r>
              <a:rPr lang="de-CH" dirty="0" smtClean="0"/>
              <a:t>50.1% stationäres Aufenthalt</a:t>
            </a:r>
          </a:p>
          <a:p>
            <a:pPr lvl="1"/>
            <a:r>
              <a:rPr lang="de-CH" dirty="0" smtClean="0"/>
              <a:t>42.4% ambulatorische Behandlung</a:t>
            </a:r>
          </a:p>
        </p:txBody>
      </p:sp>
      <p:grpSp>
        <p:nvGrpSpPr>
          <p:cNvPr id="6" name="Groupe 5"/>
          <p:cNvGrpSpPr/>
          <p:nvPr/>
        </p:nvGrpSpPr>
        <p:grpSpPr>
          <a:xfrm>
            <a:off x="7172864" y="3745621"/>
            <a:ext cx="4572000" cy="2743200"/>
            <a:chOff x="6172200" y="3469576"/>
            <a:chExt cx="4572000" cy="2743200"/>
          </a:xfrm>
        </p:grpSpPr>
        <p:graphicFrame>
          <p:nvGraphicFramePr>
            <p:cNvPr id="4" name="Graphique 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181870823"/>
                </p:ext>
              </p:extLst>
            </p:nvPr>
          </p:nvGraphicFramePr>
          <p:xfrm>
            <a:off x="6172200" y="3469576"/>
            <a:ext cx="45720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5" name="ZoneTexte 4"/>
            <p:cNvSpPr txBox="1"/>
            <p:nvPr/>
          </p:nvSpPr>
          <p:spPr>
            <a:xfrm>
              <a:off x="6172200" y="3469576"/>
              <a:ext cx="30895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400" dirty="0">
                  <a:solidFill>
                    <a:schemeClr val="tx2"/>
                  </a:solidFill>
                </a:rPr>
                <a:t>%</a:t>
              </a:r>
              <a:endParaRPr lang="fr-CH" sz="1400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2225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5426" y="2331720"/>
            <a:ext cx="3855720" cy="2157884"/>
          </a:xfrm>
        </p:spPr>
        <p:txBody>
          <a:bodyPr/>
          <a:lstStyle/>
          <a:p>
            <a:r>
              <a:rPr lang="fr-CH" dirty="0" err="1"/>
              <a:t>Eigenschaften</a:t>
            </a:r>
            <a:r>
              <a:rPr lang="fr-CH" dirty="0"/>
              <a:t> der </a:t>
            </a:r>
            <a:r>
              <a:rPr lang="fr-CH" dirty="0" err="1"/>
              <a:t>Aufenthalte</a:t>
            </a:r>
            <a:endParaRPr lang="fr-CH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120" y="1983094"/>
            <a:ext cx="4478643" cy="2855135"/>
          </a:xfrm>
        </p:spPr>
      </p:pic>
    </p:spTree>
    <p:extLst>
      <p:ext uri="{BB962C8B-B14F-4D97-AF65-F5344CB8AC3E}">
        <p14:creationId xmlns:p14="http://schemas.microsoft.com/office/powerpoint/2010/main" val="2561371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Descriptive of the </a:t>
            </a:r>
            <a:r>
              <a:rPr lang="en-US" i="1" dirty="0" smtClean="0"/>
              <a:t>stays</a:t>
            </a:r>
            <a:endParaRPr lang="fr-CH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9314379"/>
              </p:ext>
            </p:extLst>
          </p:nvPr>
        </p:nvGraphicFramePr>
        <p:xfrm>
          <a:off x="1371598" y="2225040"/>
          <a:ext cx="8347046" cy="2057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53488">
                  <a:extLst>
                    <a:ext uri="{9D8B030D-6E8A-4147-A177-3AD203B41FA5}">
                      <a16:colId xmlns="" xmlns:a16="http://schemas.microsoft.com/office/drawing/2014/main" val="2474740936"/>
                    </a:ext>
                  </a:extLst>
                </a:gridCol>
                <a:gridCol w="1431186">
                  <a:extLst>
                    <a:ext uri="{9D8B030D-6E8A-4147-A177-3AD203B41FA5}">
                      <a16:colId xmlns="" xmlns:a16="http://schemas.microsoft.com/office/drawing/2014/main" val="4013467787"/>
                    </a:ext>
                  </a:extLst>
                </a:gridCol>
                <a:gridCol w="1431186">
                  <a:extLst>
                    <a:ext uri="{9D8B030D-6E8A-4147-A177-3AD203B41FA5}">
                      <a16:colId xmlns="" xmlns:a16="http://schemas.microsoft.com/office/drawing/2014/main" val="2608607025"/>
                    </a:ext>
                  </a:extLst>
                </a:gridCol>
                <a:gridCol w="1431186">
                  <a:extLst>
                    <a:ext uri="{9D8B030D-6E8A-4147-A177-3AD203B41FA5}">
                      <a16:colId xmlns="" xmlns:a16="http://schemas.microsoft.com/office/drawing/2014/main" val="3051478969"/>
                    </a:ext>
                  </a:extLst>
                </a:gridCol>
              </a:tblGrid>
              <a:tr h="397933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Mean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SD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Range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extLst>
                  <a:ext uri="{0D108BD9-81ED-4DB2-BD59-A6C34878D82A}">
                    <a16:rowId xmlns="" xmlns:a16="http://schemas.microsoft.com/office/drawing/2014/main" val="859600127"/>
                  </a:ext>
                </a:extLst>
              </a:tr>
              <a:tr h="397933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Stay length (in week days)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51.46 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39.27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marL="0" indent="182563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1–245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extLst>
                  <a:ext uri="{0D108BD9-81ED-4DB2-BD59-A6C34878D82A}">
                    <a16:rowId xmlns="" xmlns:a16="http://schemas.microsoft.com/office/drawing/2014/main" val="4047355716"/>
                  </a:ext>
                </a:extLst>
              </a:tr>
              <a:tr h="397933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Attendance rate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83.35%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15.87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marL="0" indent="182563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12.5–100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extLst>
                  <a:ext uri="{0D108BD9-81ED-4DB2-BD59-A6C34878D82A}">
                    <a16:rowId xmlns="" xmlns:a16="http://schemas.microsoft.com/office/drawing/2014/main" val="3045590507"/>
                  </a:ext>
                </a:extLst>
              </a:tr>
              <a:tr h="397933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GAF-score at admission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50.37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7.63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marL="0" indent="182563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25–70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extLst>
                  <a:ext uri="{0D108BD9-81ED-4DB2-BD59-A6C34878D82A}">
                    <a16:rowId xmlns="" xmlns:a16="http://schemas.microsoft.com/office/drawing/2014/main" val="254633327"/>
                  </a:ext>
                </a:extLst>
              </a:tr>
              <a:tr h="397933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CGI-score at admission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4.69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0.82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marL="0" indent="182563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2-7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extLst>
                  <a:ext uri="{0D108BD9-81ED-4DB2-BD59-A6C34878D82A}">
                    <a16:rowId xmlns="" xmlns:a16="http://schemas.microsoft.com/office/drawing/2014/main" val="22912202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0845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1601" y="404446"/>
            <a:ext cx="9601200" cy="1485900"/>
          </a:xfrm>
        </p:spPr>
        <p:txBody>
          <a:bodyPr>
            <a:noAutofit/>
          </a:bodyPr>
          <a:lstStyle/>
          <a:p>
            <a:r>
              <a:rPr lang="de-CH" dirty="0"/>
              <a:t>Suizidalität und </a:t>
            </a:r>
            <a:r>
              <a:rPr lang="de-CH" dirty="0" smtClean="0"/>
              <a:t>Selbstverletzendes </a:t>
            </a:r>
            <a:r>
              <a:rPr lang="de-CH" dirty="0"/>
              <a:t>Verhalten</a:t>
            </a:r>
            <a:endParaRPr lang="fr-CH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1765479"/>
              </p:ext>
            </p:extLst>
          </p:nvPr>
        </p:nvGraphicFramePr>
        <p:xfrm>
          <a:off x="1371601" y="1890346"/>
          <a:ext cx="6003402" cy="41838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20873">
                  <a:extLst>
                    <a:ext uri="{9D8B030D-6E8A-4147-A177-3AD203B41FA5}">
                      <a16:colId xmlns="" xmlns:a16="http://schemas.microsoft.com/office/drawing/2014/main" val="3338752900"/>
                    </a:ext>
                  </a:extLst>
                </a:gridCol>
                <a:gridCol w="2782529">
                  <a:extLst>
                    <a:ext uri="{9D8B030D-6E8A-4147-A177-3AD203B41FA5}">
                      <a16:colId xmlns="" xmlns:a16="http://schemas.microsoft.com/office/drawing/2014/main" val="2134782278"/>
                    </a:ext>
                  </a:extLst>
                </a:gridCol>
              </a:tblGrid>
              <a:tr h="421341">
                <a:tc>
                  <a:txBody>
                    <a:bodyPr/>
                    <a:lstStyle/>
                    <a:p>
                      <a:pPr marL="0" indent="84138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Life-time suicide attempts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 anchor="b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 anchor="b"/>
                </a:tc>
                <a:extLst>
                  <a:ext uri="{0D108BD9-81ED-4DB2-BD59-A6C34878D82A}">
                    <a16:rowId xmlns="" xmlns:a16="http://schemas.microsoft.com/office/drawing/2014/main" val="1557888882"/>
                  </a:ext>
                </a:extLst>
              </a:tr>
              <a:tr h="210671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yes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 anchor="b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40.0%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 anchor="b"/>
                </a:tc>
                <a:extLst>
                  <a:ext uri="{0D108BD9-81ED-4DB2-BD59-A6C34878D82A}">
                    <a16:rowId xmlns="" xmlns:a16="http://schemas.microsoft.com/office/drawing/2014/main" val="2926078178"/>
                  </a:ext>
                </a:extLst>
              </a:tr>
              <a:tr h="210671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no 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 anchor="b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54.1%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 anchor="b"/>
                </a:tc>
                <a:extLst>
                  <a:ext uri="{0D108BD9-81ED-4DB2-BD59-A6C34878D82A}">
                    <a16:rowId xmlns="" xmlns:a16="http://schemas.microsoft.com/office/drawing/2014/main" val="3829435648"/>
                  </a:ext>
                </a:extLst>
              </a:tr>
              <a:tr h="421341">
                <a:tc>
                  <a:txBody>
                    <a:bodyPr/>
                    <a:lstStyle/>
                    <a:p>
                      <a:pPr marL="0" indent="84138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Current suicidality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 anchor="b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Short before admission 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60228259"/>
                  </a:ext>
                </a:extLst>
              </a:tr>
              <a:tr h="421341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No suicidality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 anchor="b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49.6%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 anchor="b"/>
                </a:tc>
                <a:extLst>
                  <a:ext uri="{0D108BD9-81ED-4DB2-BD59-A6C34878D82A}">
                    <a16:rowId xmlns="" xmlns:a16="http://schemas.microsoft.com/office/drawing/2014/main" val="521538045"/>
                  </a:ext>
                </a:extLst>
              </a:tr>
              <a:tr h="421341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Suicidality 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 anchor="b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40.7%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 anchor="b"/>
                </a:tc>
                <a:extLst>
                  <a:ext uri="{0D108BD9-81ED-4DB2-BD59-A6C34878D82A}">
                    <a16:rowId xmlns="" xmlns:a16="http://schemas.microsoft.com/office/drawing/2014/main" val="4255319807"/>
                  </a:ext>
                </a:extLst>
              </a:tr>
              <a:tr h="210671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Suicide attempt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 anchor="b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8.7%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 anchor="b"/>
                </a:tc>
                <a:extLst>
                  <a:ext uri="{0D108BD9-81ED-4DB2-BD59-A6C34878D82A}">
                    <a16:rowId xmlns="" xmlns:a16="http://schemas.microsoft.com/office/drawing/2014/main" val="1693912421"/>
                  </a:ext>
                </a:extLst>
              </a:tr>
              <a:tr h="421341">
                <a:tc>
                  <a:txBody>
                    <a:bodyPr/>
                    <a:lstStyle/>
                    <a:p>
                      <a:pPr marL="0" indent="84138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Self-harming behavior 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 anchor="b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Short before admission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71192976"/>
                  </a:ext>
                </a:extLst>
              </a:tr>
              <a:tr h="421341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No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 anchor="b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78.5%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 anchor="b"/>
                </a:tc>
                <a:extLst>
                  <a:ext uri="{0D108BD9-81ED-4DB2-BD59-A6C34878D82A}">
                    <a16:rowId xmlns="" xmlns:a16="http://schemas.microsoft.com/office/drawing/2014/main" val="1978164277"/>
                  </a:ext>
                </a:extLst>
              </a:tr>
              <a:tr h="421341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Yes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 anchor="b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16.3%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 anchor="b"/>
                </a:tc>
                <a:extLst>
                  <a:ext uri="{0D108BD9-81ED-4DB2-BD59-A6C34878D82A}">
                    <a16:rowId xmlns="" xmlns:a16="http://schemas.microsoft.com/office/drawing/2014/main" val="5337494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93045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Diagnose	</a:t>
            </a:r>
            <a:endParaRPr lang="fr-CH" dirty="0"/>
          </a:p>
        </p:txBody>
      </p:sp>
      <p:graphicFrame>
        <p:nvGraphicFramePr>
          <p:cNvPr id="4" name="Diagramm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9010754"/>
              </p:ext>
            </p:extLst>
          </p:nvPr>
        </p:nvGraphicFramePr>
        <p:xfrm>
          <a:off x="893298" y="2286000"/>
          <a:ext cx="6379698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783510"/>
              </p:ext>
            </p:extLst>
          </p:nvPr>
        </p:nvGraphicFramePr>
        <p:xfrm>
          <a:off x="7455877" y="2581422"/>
          <a:ext cx="4511040" cy="2225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78">
                  <a:extLst>
                    <a:ext uri="{9D8B030D-6E8A-4147-A177-3AD203B41FA5}">
                      <a16:colId xmlns="" xmlns:a16="http://schemas.microsoft.com/office/drawing/2014/main" val="454824955"/>
                    </a:ext>
                  </a:extLst>
                </a:gridCol>
                <a:gridCol w="3892062">
                  <a:extLst>
                    <a:ext uri="{9D8B030D-6E8A-4147-A177-3AD203B41FA5}">
                      <a16:colId xmlns="" xmlns:a16="http://schemas.microsoft.com/office/drawing/2014/main" val="1426104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CH" dirty="0" smtClean="0"/>
                        <a:t>F10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baseline="0" dirty="0" smtClean="0"/>
                        <a:t>Psychotropen-verbundene Störung</a:t>
                      </a:r>
                      <a:endParaRPr lang="fr-CH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89121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 smtClean="0"/>
                        <a:t>F20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Psychotische Störung</a:t>
                      </a:r>
                      <a:endParaRPr lang="fr-CH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99228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 smtClean="0"/>
                        <a:t>F30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Affektive Störung</a:t>
                      </a:r>
                      <a:endParaRPr lang="fr-CH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38749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 smtClean="0"/>
                        <a:t>F40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Neurotische</a:t>
                      </a:r>
                      <a:r>
                        <a:rPr lang="de-CH" baseline="0" dirty="0" smtClean="0"/>
                        <a:t>/Stressverbundene Stör.</a:t>
                      </a:r>
                      <a:endParaRPr lang="fr-CH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05713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 smtClean="0"/>
                        <a:t>F50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Körperlichverbundene</a:t>
                      </a:r>
                      <a:r>
                        <a:rPr lang="de-CH" baseline="0" dirty="0" smtClean="0"/>
                        <a:t> Störung</a:t>
                      </a:r>
                      <a:endParaRPr lang="fr-CH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31537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 smtClean="0"/>
                        <a:t>F60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Persönlichkeitsstörung</a:t>
                      </a:r>
                      <a:endParaRPr lang="fr-CH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5563594"/>
                  </a:ext>
                </a:extLst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7638757" y="5867400"/>
            <a:ext cx="2686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1-5 Diagnose pro Patient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8480899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37968" y="2194484"/>
            <a:ext cx="3855720" cy="2157884"/>
          </a:xfrm>
        </p:spPr>
        <p:txBody>
          <a:bodyPr/>
          <a:lstStyle/>
          <a:p>
            <a:r>
              <a:rPr lang="de-CH" dirty="0" smtClean="0"/>
              <a:t>Effektivität der Behandlung</a:t>
            </a:r>
            <a:endParaRPr lang="fr-CH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567" y="2524748"/>
            <a:ext cx="5713318" cy="1497356"/>
          </a:xfrm>
        </p:spPr>
      </p:pic>
    </p:spTree>
    <p:extLst>
      <p:ext uri="{BB962C8B-B14F-4D97-AF65-F5344CB8AC3E}">
        <p14:creationId xmlns:p14="http://schemas.microsoft.com/office/powerpoint/2010/main" val="14283187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Veränderung während der Behandlung</a:t>
            </a:r>
            <a:endParaRPr lang="fr-CH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H"/>
          </a:p>
        </p:txBody>
      </p:sp>
      <p:graphicFrame>
        <p:nvGraphicFramePr>
          <p:cNvPr id="7" name="Espace réservé du conten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9014349"/>
              </p:ext>
            </p:extLst>
          </p:nvPr>
        </p:nvGraphicFramePr>
        <p:xfrm>
          <a:off x="1371598" y="2225040"/>
          <a:ext cx="9481533" cy="3703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40559">
                  <a:extLst>
                    <a:ext uri="{9D8B030D-6E8A-4147-A177-3AD203B41FA5}">
                      <a16:colId xmlns="" xmlns:a16="http://schemas.microsoft.com/office/drawing/2014/main" val="2474740936"/>
                    </a:ext>
                  </a:extLst>
                </a:gridCol>
                <a:gridCol w="1157633">
                  <a:extLst>
                    <a:ext uri="{9D8B030D-6E8A-4147-A177-3AD203B41FA5}">
                      <a16:colId xmlns="" xmlns:a16="http://schemas.microsoft.com/office/drawing/2014/main" val="4013467787"/>
                    </a:ext>
                  </a:extLst>
                </a:gridCol>
                <a:gridCol w="1147346">
                  <a:extLst>
                    <a:ext uri="{9D8B030D-6E8A-4147-A177-3AD203B41FA5}">
                      <a16:colId xmlns="" xmlns:a16="http://schemas.microsoft.com/office/drawing/2014/main" val="2608607025"/>
                    </a:ext>
                  </a:extLst>
                </a:gridCol>
                <a:gridCol w="1183033">
                  <a:extLst>
                    <a:ext uri="{9D8B030D-6E8A-4147-A177-3AD203B41FA5}">
                      <a16:colId xmlns="" xmlns:a16="http://schemas.microsoft.com/office/drawing/2014/main" val="3051478969"/>
                    </a:ext>
                  </a:extLst>
                </a:gridCol>
                <a:gridCol w="2252962">
                  <a:extLst>
                    <a:ext uri="{9D8B030D-6E8A-4147-A177-3AD203B41FA5}">
                      <a16:colId xmlns="" xmlns:a16="http://schemas.microsoft.com/office/drawing/2014/main" val="2762280114"/>
                    </a:ext>
                  </a:extLst>
                </a:gridCol>
              </a:tblGrid>
              <a:tr h="397933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Mean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SD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Range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Difference (Wilcoxon)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/>
                </a:tc>
                <a:extLst>
                  <a:ext uri="{0D108BD9-81ED-4DB2-BD59-A6C34878D82A}">
                    <a16:rowId xmlns="" xmlns:a16="http://schemas.microsoft.com/office/drawing/2014/main" val="859600127"/>
                  </a:ext>
                </a:extLst>
              </a:tr>
              <a:tr h="397933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GAF-score at admission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50.37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7.63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marL="0" indent="182563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25–70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 rowSpan="2"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i="1" dirty="0">
                          <a:effectLst/>
                        </a:rPr>
                        <a:t>Z</a:t>
                      </a:r>
                      <a:r>
                        <a:rPr lang="en-US" sz="1800" dirty="0">
                          <a:effectLst/>
                        </a:rPr>
                        <a:t>=-10.42***, </a:t>
                      </a:r>
                      <a:r>
                        <a:rPr lang="en-US" sz="1800" i="1" dirty="0">
                          <a:effectLst/>
                        </a:rPr>
                        <a:t>r</a:t>
                      </a:r>
                      <a:r>
                        <a:rPr lang="en-US" sz="1800" dirty="0">
                          <a:effectLst/>
                        </a:rPr>
                        <a:t>=.38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extLst>
                  <a:ext uri="{0D108BD9-81ED-4DB2-BD59-A6C34878D82A}">
                    <a16:rowId xmlns="" xmlns:a16="http://schemas.microsoft.com/office/drawing/2014/main" val="254633327"/>
                  </a:ext>
                </a:extLst>
              </a:tr>
              <a:tr h="397933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GAF-score at discharge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54.54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39.27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marL="0" indent="182563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5–84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 v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651697"/>
                  </a:ext>
                </a:extLst>
              </a:tr>
              <a:tr h="397933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Difference in GAF-score over stay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4.07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9.53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marL="0" indent="182563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-43–35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/>
                </a:tc>
                <a:extLst>
                  <a:ext uri="{0D108BD9-81ED-4DB2-BD59-A6C34878D82A}">
                    <a16:rowId xmlns="" xmlns:a16="http://schemas.microsoft.com/office/drawing/2014/main" val="1761620343"/>
                  </a:ext>
                </a:extLst>
              </a:tr>
              <a:tr h="397933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CGI-score at admission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4.69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0.82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marL="0" indent="182563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2-7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 rowSpan="2"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Z=-5.442</a:t>
                      </a:r>
                      <a:r>
                        <a:rPr lang="en-US" sz="1800" dirty="0" smtClean="0">
                          <a:effectLst/>
                        </a:rPr>
                        <a:t>***, </a:t>
                      </a:r>
                      <a:r>
                        <a:rPr lang="en-US" sz="1800" i="1" dirty="0">
                          <a:effectLst/>
                        </a:rPr>
                        <a:t>r</a:t>
                      </a:r>
                      <a:r>
                        <a:rPr lang="en-US" sz="1800" dirty="0">
                          <a:effectLst/>
                        </a:rPr>
                        <a:t>=.20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extLst>
                  <a:ext uri="{0D108BD9-81ED-4DB2-BD59-A6C34878D82A}">
                    <a16:rowId xmlns="" xmlns:a16="http://schemas.microsoft.com/office/drawing/2014/main" val="2291220222"/>
                  </a:ext>
                </a:extLst>
              </a:tr>
              <a:tr h="397933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CGI score at discharge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4.47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1.01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marL="0" indent="182563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0-7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 v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36889565"/>
                  </a:ext>
                </a:extLst>
              </a:tr>
              <a:tr h="397933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CGI-Improvement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2.93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1.22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marL="0" indent="182563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0-7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40" marR="32240" marT="0" marB="0"/>
                </a:tc>
                <a:extLst>
                  <a:ext uri="{0D108BD9-81ED-4DB2-BD59-A6C34878D82A}">
                    <a16:rowId xmlns="" xmlns:a16="http://schemas.microsoft.com/office/drawing/2014/main" val="748303683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6369147" y="5370048"/>
            <a:ext cx="1944858" cy="1223304"/>
          </a:xfrm>
          <a:prstGeom prst="wedgeRectCallout">
            <a:avLst>
              <a:gd name="adj1" fmla="val -64094"/>
              <a:gd name="adj2" fmla="val -874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3 = minimale Verbesserung</a:t>
            </a:r>
          </a:p>
          <a:p>
            <a:pPr algn="ctr">
              <a:spcBef>
                <a:spcPts val="600"/>
              </a:spcBef>
            </a:pPr>
            <a:r>
              <a:rPr lang="de-CH" dirty="0" smtClean="0"/>
              <a:t>71% verbessert</a:t>
            </a:r>
          </a:p>
          <a:p>
            <a:pPr algn="ctr"/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0266374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Suizidalität und Selbstverletzendes Verhalten</a:t>
            </a:r>
            <a:endParaRPr lang="fr-CH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1371600" y="2286000"/>
          <a:ext cx="9798146" cy="37427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20873">
                  <a:extLst>
                    <a:ext uri="{9D8B030D-6E8A-4147-A177-3AD203B41FA5}">
                      <a16:colId xmlns="" xmlns:a16="http://schemas.microsoft.com/office/drawing/2014/main" val="2130728196"/>
                    </a:ext>
                  </a:extLst>
                </a:gridCol>
                <a:gridCol w="2782529">
                  <a:extLst>
                    <a:ext uri="{9D8B030D-6E8A-4147-A177-3AD203B41FA5}">
                      <a16:colId xmlns="" xmlns:a16="http://schemas.microsoft.com/office/drawing/2014/main" val="2160408018"/>
                    </a:ext>
                  </a:extLst>
                </a:gridCol>
                <a:gridCol w="1501381">
                  <a:extLst>
                    <a:ext uri="{9D8B030D-6E8A-4147-A177-3AD203B41FA5}">
                      <a16:colId xmlns="" xmlns:a16="http://schemas.microsoft.com/office/drawing/2014/main" val="3241018030"/>
                    </a:ext>
                  </a:extLst>
                </a:gridCol>
                <a:gridCol w="2293363">
                  <a:extLst>
                    <a:ext uri="{9D8B030D-6E8A-4147-A177-3AD203B41FA5}">
                      <a16:colId xmlns="" xmlns:a16="http://schemas.microsoft.com/office/drawing/2014/main" val="2243854418"/>
                    </a:ext>
                  </a:extLst>
                </a:gridCol>
              </a:tblGrid>
              <a:tr h="421341">
                <a:tc>
                  <a:txBody>
                    <a:bodyPr/>
                    <a:lstStyle/>
                    <a:p>
                      <a:pPr marL="0" indent="84138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Current suicidality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 anchor="b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Short before admission 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during stay 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McNemar</a:t>
                      </a:r>
                      <a:r>
                        <a:rPr lang="en-US" sz="1800" dirty="0">
                          <a:effectLst/>
                        </a:rPr>
                        <a:t> test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51330663"/>
                  </a:ext>
                </a:extLst>
              </a:tr>
              <a:tr h="421341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No suicidality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 anchor="b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49.6%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 anchor="b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65.4%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 anchor="b"/>
                </a:tc>
                <a:tc rowSpan="2"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i="1" dirty="0">
                          <a:effectLst/>
                        </a:rPr>
                        <a:t>χ</a:t>
                      </a:r>
                      <a:r>
                        <a:rPr lang="en-US" sz="1800" baseline="30000" dirty="0">
                          <a:effectLst/>
                        </a:rPr>
                        <a:t>2</a:t>
                      </a:r>
                      <a:r>
                        <a:rPr lang="en-US" sz="1800" dirty="0">
                          <a:effectLst/>
                        </a:rPr>
                        <a:t>(1) =33.83***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/>
                </a:tc>
                <a:extLst>
                  <a:ext uri="{0D108BD9-81ED-4DB2-BD59-A6C34878D82A}">
                    <a16:rowId xmlns="" xmlns:a16="http://schemas.microsoft.com/office/drawing/2014/main" val="1361085425"/>
                  </a:ext>
                </a:extLst>
              </a:tr>
              <a:tr h="421341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Suicidality 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 anchor="b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40.7%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 anchor="b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31.8%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 anchor="b"/>
                </a:tc>
                <a:tc v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1027182"/>
                  </a:ext>
                </a:extLst>
              </a:tr>
              <a:tr h="210671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Suicide attempt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 anchor="b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8.7%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 anchor="b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2.6%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 anchor="b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/>
                </a:tc>
                <a:extLst>
                  <a:ext uri="{0D108BD9-81ED-4DB2-BD59-A6C34878D82A}">
                    <a16:rowId xmlns="" xmlns:a16="http://schemas.microsoft.com/office/drawing/2014/main" val="1417860056"/>
                  </a:ext>
                </a:extLst>
              </a:tr>
              <a:tr h="421341">
                <a:tc>
                  <a:txBody>
                    <a:bodyPr/>
                    <a:lstStyle/>
                    <a:p>
                      <a:pPr marL="0" indent="84138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Self-harming behavior 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 anchor="b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Short before admission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during stay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82295511"/>
                  </a:ext>
                </a:extLst>
              </a:tr>
              <a:tr h="421341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No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 anchor="b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78.5%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 anchor="b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85.1%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 anchor="b"/>
                </a:tc>
                <a:tc rowSpan="2"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i="1" dirty="0">
                          <a:effectLst/>
                        </a:rPr>
                        <a:t>χ</a:t>
                      </a:r>
                      <a:r>
                        <a:rPr lang="en-US" sz="1800" baseline="30000" dirty="0">
                          <a:effectLst/>
                        </a:rPr>
                        <a:t>2</a:t>
                      </a:r>
                      <a:r>
                        <a:rPr lang="en-US" sz="1800" dirty="0">
                          <a:effectLst/>
                        </a:rPr>
                        <a:t>(1)=5.03*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36" marR="34136" marT="0" marB="0"/>
                </a:tc>
                <a:extLst>
                  <a:ext uri="{0D108BD9-81ED-4DB2-BD59-A6C34878D82A}">
                    <a16:rowId xmlns="" xmlns:a16="http://schemas.microsoft.com/office/drawing/2014/main" val="1736091996"/>
                  </a:ext>
                </a:extLst>
              </a:tr>
              <a:tr h="421341">
                <a:tc>
                  <a:txBody>
                    <a:bodyPr/>
                    <a:lstStyle/>
                    <a:p>
                      <a:endParaRPr lang="fr-CH"/>
                    </a:p>
                  </a:txBody>
                  <a:tcPr marL="34136" marR="34136" marT="0" marB="0" anchor="b"/>
                </a:tc>
                <a:tc>
                  <a:txBody>
                    <a:bodyPr/>
                    <a:lstStyle/>
                    <a:p>
                      <a:endParaRPr lang="fr-CH"/>
                    </a:p>
                  </a:txBody>
                  <a:tcPr marL="34136" marR="34136" marT="0" marB="0" anchor="b"/>
                </a:tc>
                <a:tc>
                  <a:txBody>
                    <a:bodyPr/>
                    <a:lstStyle/>
                    <a:p>
                      <a:endParaRPr lang="fr-CH" dirty="0"/>
                    </a:p>
                  </a:txBody>
                  <a:tcPr marL="34136" marR="34136" marT="0" marB="0" anchor="b"/>
                </a:tc>
                <a:tc v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419941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3252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5781822" y="1589649"/>
            <a:ext cx="6175716" cy="28698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1697" y="2194484"/>
            <a:ext cx="3855720" cy="2157884"/>
          </a:xfrm>
        </p:spPr>
        <p:txBody>
          <a:bodyPr/>
          <a:lstStyle/>
          <a:p>
            <a:r>
              <a:rPr lang="fr-CH" dirty="0" err="1"/>
              <a:t>Prädiktoren</a:t>
            </a:r>
            <a:r>
              <a:rPr lang="fr-CH" dirty="0"/>
              <a:t> der </a:t>
            </a:r>
            <a:r>
              <a:rPr lang="fr-CH" dirty="0" err="1" smtClean="0"/>
              <a:t>Effektivität</a:t>
            </a:r>
            <a:endParaRPr lang="fr-CH" dirty="0"/>
          </a:p>
        </p:txBody>
      </p:sp>
      <p:sp>
        <p:nvSpPr>
          <p:cNvPr id="5" name="Ellipse 4"/>
          <p:cNvSpPr/>
          <p:nvPr/>
        </p:nvSpPr>
        <p:spPr>
          <a:xfrm>
            <a:off x="6006905" y="3273426"/>
            <a:ext cx="1856934" cy="93081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 smtClean="0"/>
              <a:t>Pretest</a:t>
            </a:r>
            <a:endParaRPr lang="fr-CH" b="1" dirty="0"/>
          </a:p>
        </p:txBody>
      </p:sp>
      <p:sp>
        <p:nvSpPr>
          <p:cNvPr id="6" name="Ellipse 5"/>
          <p:cNvSpPr/>
          <p:nvPr/>
        </p:nvSpPr>
        <p:spPr>
          <a:xfrm>
            <a:off x="9861452" y="3273425"/>
            <a:ext cx="1856934" cy="930811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 smtClean="0"/>
              <a:t>Posttest</a:t>
            </a:r>
            <a:endParaRPr lang="fr-CH" b="1" dirty="0"/>
          </a:p>
        </p:txBody>
      </p:sp>
      <p:cxnSp>
        <p:nvCxnSpPr>
          <p:cNvPr id="8" name="Connecteur droit avec flèche 7"/>
          <p:cNvCxnSpPr/>
          <p:nvPr/>
        </p:nvCxnSpPr>
        <p:spPr>
          <a:xfrm>
            <a:off x="8088922" y="3693453"/>
            <a:ext cx="154744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Ellipse 9"/>
          <p:cNvSpPr/>
          <p:nvPr/>
        </p:nvSpPr>
        <p:spPr>
          <a:xfrm>
            <a:off x="7934179" y="1729078"/>
            <a:ext cx="1856934" cy="930811"/>
          </a:xfrm>
          <a:prstGeom prst="ellipse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 smtClean="0"/>
              <a:t>Prädiktoren</a:t>
            </a:r>
            <a:endParaRPr lang="fr-CH" b="1" dirty="0"/>
          </a:p>
        </p:txBody>
      </p:sp>
      <p:cxnSp>
        <p:nvCxnSpPr>
          <p:cNvPr id="11" name="Connecteur droit avec flèche 10"/>
          <p:cNvCxnSpPr/>
          <p:nvPr/>
        </p:nvCxnSpPr>
        <p:spPr>
          <a:xfrm>
            <a:off x="8862646" y="2785403"/>
            <a:ext cx="0" cy="75965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73587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Verbesserungsprädiktoren</a:t>
            </a:r>
            <a:endParaRPr lang="fr-CH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52705"/>
              </p:ext>
            </p:extLst>
          </p:nvPr>
        </p:nvGraphicFramePr>
        <p:xfrm>
          <a:off x="1195755" y="2430780"/>
          <a:ext cx="7330334" cy="3291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47558">
                  <a:extLst>
                    <a:ext uri="{9D8B030D-6E8A-4147-A177-3AD203B41FA5}">
                      <a16:colId xmlns="" xmlns:a16="http://schemas.microsoft.com/office/drawing/2014/main" val="395126260"/>
                    </a:ext>
                  </a:extLst>
                </a:gridCol>
                <a:gridCol w="1287656">
                  <a:extLst>
                    <a:ext uri="{9D8B030D-6E8A-4147-A177-3AD203B41FA5}">
                      <a16:colId xmlns="" xmlns:a16="http://schemas.microsoft.com/office/drawing/2014/main" val="1033155922"/>
                    </a:ext>
                  </a:extLst>
                </a:gridCol>
                <a:gridCol w="1084833">
                  <a:extLst>
                    <a:ext uri="{9D8B030D-6E8A-4147-A177-3AD203B41FA5}">
                      <a16:colId xmlns="" xmlns:a16="http://schemas.microsoft.com/office/drawing/2014/main" val="436104660"/>
                    </a:ext>
                  </a:extLst>
                </a:gridCol>
                <a:gridCol w="1319842">
                  <a:extLst>
                    <a:ext uri="{9D8B030D-6E8A-4147-A177-3AD203B41FA5}">
                      <a16:colId xmlns="" xmlns:a16="http://schemas.microsoft.com/office/drawing/2014/main" val="2532341173"/>
                    </a:ext>
                  </a:extLst>
                </a:gridCol>
                <a:gridCol w="1590445">
                  <a:extLst>
                    <a:ext uri="{9D8B030D-6E8A-4147-A177-3AD203B41FA5}">
                      <a16:colId xmlns="" xmlns:a16="http://schemas.microsoft.com/office/drawing/2014/main" val="3521231355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endParaRPr lang="fr-CH" sz="1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F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(df)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indent="8572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Partial η</a:t>
                      </a:r>
                      <a:r>
                        <a:rPr lang="en-US" sz="1800" baseline="30000" dirty="0">
                          <a:effectLst/>
                        </a:rPr>
                        <a:t>2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="" xmlns:a16="http://schemas.microsoft.com/office/drawing/2014/main" val="465179349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marL="0" indent="8572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Diagnosis category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1.95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indent="8572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5, 355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&lt; .10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.03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="" xmlns:a16="http://schemas.microsoft.com/office/drawing/2014/main" val="4128069962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marL="0" indent="8572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GAF at </a:t>
                      </a:r>
                      <a:r>
                        <a:rPr lang="en-US" sz="1800" dirty="0" smtClean="0">
                          <a:effectLst/>
                        </a:rPr>
                        <a:t>admission*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28.39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indent="8572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1, 355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&lt; .001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.07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="" xmlns:a16="http://schemas.microsoft.com/office/drawing/2014/main" val="1594376372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marL="0" indent="8572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Episode </a:t>
                      </a:r>
                      <a:r>
                        <a:rPr lang="en-US" sz="1800" dirty="0" smtClean="0">
                          <a:effectLst/>
                        </a:rPr>
                        <a:t>length*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11.48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indent="8572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1, 355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&lt; .01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.03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="" xmlns:a16="http://schemas.microsoft.com/office/drawing/2014/main" val="1155652400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marL="0" indent="8572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Stay </a:t>
                      </a:r>
                      <a:r>
                        <a:rPr lang="en-US" sz="1800" dirty="0" smtClean="0">
                          <a:effectLst/>
                        </a:rPr>
                        <a:t>length*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25.31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indent="8572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1, 355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&lt; .001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.07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="" xmlns:a16="http://schemas.microsoft.com/office/drawing/2014/main" val="1938071766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marL="0" indent="8572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Attendance rate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3.74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indent="8572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1, 355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&lt; .10</a:t>
                      </a:r>
                      <a:endParaRPr lang="fr-CH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.01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="" xmlns:a16="http://schemas.microsoft.com/office/drawing/2014/main" val="389265132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9073661" y="1572357"/>
            <a:ext cx="2771336" cy="1198685"/>
          </a:xfrm>
          <a:prstGeom prst="wedgeRectCallout">
            <a:avLst>
              <a:gd name="adj1" fmla="val -76574"/>
              <a:gd name="adj2" fmla="val 641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CH" dirty="0" smtClean="0"/>
              <a:t>Substanz-verbundene Stör. &lt; Affektive Stör.</a:t>
            </a:r>
            <a:endParaRPr lang="fr-CH" dirty="0"/>
          </a:p>
        </p:txBody>
      </p:sp>
      <p:sp>
        <p:nvSpPr>
          <p:cNvPr id="6" name="Rectangle 5"/>
          <p:cNvSpPr/>
          <p:nvPr/>
        </p:nvSpPr>
        <p:spPr>
          <a:xfrm>
            <a:off x="9073661" y="2985573"/>
            <a:ext cx="2771336" cy="908539"/>
          </a:xfrm>
          <a:prstGeom prst="wedgeRectCallout">
            <a:avLst>
              <a:gd name="adj1" fmla="val -79112"/>
              <a:gd name="adj2" fmla="val -102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CH" dirty="0" smtClean="0"/>
              <a:t>Je tiefer, desto grösser die Verbesserung</a:t>
            </a:r>
            <a:endParaRPr lang="fr-CH" dirty="0"/>
          </a:p>
        </p:txBody>
      </p:sp>
      <p:sp>
        <p:nvSpPr>
          <p:cNvPr id="7" name="Rectangle 6"/>
          <p:cNvSpPr/>
          <p:nvPr/>
        </p:nvSpPr>
        <p:spPr>
          <a:xfrm>
            <a:off x="9073661" y="4280095"/>
            <a:ext cx="2771336" cy="908539"/>
          </a:xfrm>
          <a:prstGeom prst="wedgeRectCallout">
            <a:avLst>
              <a:gd name="adj1" fmla="val -80635"/>
              <a:gd name="adj2" fmla="val -10777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CH" dirty="0" smtClean="0"/>
              <a:t>Je länger, desto kleiner die Verbesserung</a:t>
            </a:r>
            <a:endParaRPr lang="fr-CH" dirty="0"/>
          </a:p>
        </p:txBody>
      </p:sp>
      <p:sp>
        <p:nvSpPr>
          <p:cNvPr id="8" name="ZoneTexte 7"/>
          <p:cNvSpPr txBox="1"/>
          <p:nvPr/>
        </p:nvSpPr>
        <p:spPr>
          <a:xfrm>
            <a:off x="1195755" y="5430129"/>
            <a:ext cx="4023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 smtClean="0"/>
              <a:t>n.s</a:t>
            </a:r>
            <a:r>
              <a:rPr lang="de-CH" dirty="0" smtClean="0"/>
              <a:t>.: Selbstschädigende Einstellungen</a:t>
            </a:r>
            <a:endParaRPr lang="fr-CH" dirty="0"/>
          </a:p>
        </p:txBody>
      </p:sp>
      <p:sp>
        <p:nvSpPr>
          <p:cNvPr id="9" name="ZoneTexte 8"/>
          <p:cNvSpPr txBox="1"/>
          <p:nvPr/>
        </p:nvSpPr>
        <p:spPr>
          <a:xfrm>
            <a:off x="1195754" y="4819302"/>
            <a:ext cx="4023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R</a:t>
            </a:r>
            <a:r>
              <a:rPr lang="de-CH" baseline="30000" dirty="0" smtClean="0"/>
              <a:t>2</a:t>
            </a:r>
            <a:r>
              <a:rPr lang="de-CH" dirty="0" smtClean="0"/>
              <a:t> = .18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5327927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6000" cap="small" dirty="0" err="1" smtClean="0"/>
              <a:t>Diskussion</a:t>
            </a:r>
            <a:endParaRPr lang="fr-CH" sz="6000" cap="small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3128357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dirty="0" err="1" smtClean="0"/>
              <a:t>Diversität</a:t>
            </a:r>
            <a:r>
              <a:rPr lang="fr-CH" dirty="0" smtClean="0"/>
              <a:t> der </a:t>
            </a:r>
            <a:r>
              <a:rPr lang="fr-CH" dirty="0" err="1" smtClean="0"/>
              <a:t>Besucher</a:t>
            </a:r>
            <a:endParaRPr lang="fr-CH" dirty="0" smtClean="0"/>
          </a:p>
          <a:p>
            <a:r>
              <a:rPr lang="fr-CH" dirty="0" err="1" smtClean="0"/>
              <a:t>Effektivität</a:t>
            </a:r>
            <a:endParaRPr lang="fr-CH" dirty="0" smtClean="0"/>
          </a:p>
          <a:p>
            <a:r>
              <a:rPr lang="fr-CH" dirty="0" err="1" smtClean="0"/>
              <a:t>Verbesserungsprädiktoren</a:t>
            </a:r>
            <a:endParaRPr lang="fr-CH" dirty="0" smtClean="0"/>
          </a:p>
          <a:p>
            <a:r>
              <a:rPr lang="fr-CH" dirty="0" err="1" smtClean="0"/>
              <a:t>Grenzen</a:t>
            </a:r>
            <a:r>
              <a:rPr lang="fr-CH" dirty="0" smtClean="0"/>
              <a:t> </a:t>
            </a:r>
            <a:r>
              <a:rPr lang="fr-CH" dirty="0" err="1" smtClean="0"/>
              <a:t>und</a:t>
            </a:r>
            <a:r>
              <a:rPr lang="fr-CH" dirty="0" smtClean="0"/>
              <a:t> </a:t>
            </a:r>
            <a:r>
              <a:rPr lang="fr-CH" dirty="0" err="1" smtClean="0"/>
              <a:t>künftige</a:t>
            </a:r>
            <a:r>
              <a:rPr lang="fr-CH" dirty="0" smtClean="0"/>
              <a:t> </a:t>
            </a:r>
            <a:r>
              <a:rPr lang="fr-CH" dirty="0" err="1" smtClean="0"/>
              <a:t>Forschung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7310259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fr-CH" sz="6000" cap="small" dirty="0" err="1" smtClean="0"/>
              <a:t>Ihre</a:t>
            </a:r>
            <a:r>
              <a:rPr lang="fr-CH" sz="6000" cap="small" dirty="0" smtClean="0"/>
              <a:t> </a:t>
            </a:r>
            <a:r>
              <a:rPr lang="fr-CH" sz="6000" cap="small" dirty="0" err="1" smtClean="0"/>
              <a:t>Kommentare</a:t>
            </a:r>
            <a:r>
              <a:rPr lang="fr-CH" sz="6000" cap="small" dirty="0" smtClean="0"/>
              <a:t>, </a:t>
            </a:r>
            <a:r>
              <a:rPr lang="fr-CH" sz="6000" cap="small" dirty="0" err="1" smtClean="0"/>
              <a:t>Fragen</a:t>
            </a:r>
            <a:r>
              <a:rPr lang="fr-CH" sz="6000" cap="small" dirty="0" smtClean="0"/>
              <a:t> </a:t>
            </a:r>
            <a:r>
              <a:rPr lang="fr-CH" sz="6000" cap="small" dirty="0" err="1" smtClean="0"/>
              <a:t>und</a:t>
            </a:r>
            <a:r>
              <a:rPr lang="fr-CH" sz="6000" cap="small" dirty="0" smtClean="0"/>
              <a:t> </a:t>
            </a:r>
            <a:r>
              <a:rPr lang="fr-CH" sz="6000" cap="small" dirty="0" err="1" smtClean="0"/>
              <a:t>Erfahrungen</a:t>
            </a:r>
            <a:r>
              <a:rPr lang="fr-CH" sz="6000" cap="small" dirty="0" smtClean="0"/>
              <a:t>?</a:t>
            </a:r>
            <a:endParaRPr lang="fr-CH" sz="6000" cap="small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95530099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A2E40"/>
      </a:dk2>
      <a:lt2>
        <a:srgbClr val="EBE7DD"/>
      </a:lt2>
      <a:accent1>
        <a:srgbClr val="69A1AB"/>
      </a:accent1>
      <a:accent2>
        <a:srgbClr val="F2C418"/>
      </a:accent2>
      <a:accent3>
        <a:srgbClr val="87492C"/>
      </a:accent3>
      <a:accent4>
        <a:srgbClr val="4A845E"/>
      </a:accent4>
      <a:accent5>
        <a:srgbClr val="DC9528"/>
      </a:accent5>
      <a:accent6>
        <a:srgbClr val="9A5D78"/>
      </a:accent6>
      <a:hlink>
        <a:srgbClr val="66C8E3"/>
      </a:hlink>
      <a:folHlink>
        <a:srgbClr val="B162A1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rop" id="{EC9488ED-E761-4D60-9AC4-764D1FE2C171}" vid="{17F9D331-421E-442F-B033-AF5B21A4485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TM10001105[[fn=Rogner]]</Template>
  <TotalTime>0</TotalTime>
  <Words>663</Words>
  <Application>Microsoft Office PowerPoint</Application>
  <PresentationFormat>Personnalisé</PresentationFormat>
  <Paragraphs>245</Paragraphs>
  <Slides>22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3" baseType="lpstr">
      <vt:lpstr>Crop</vt:lpstr>
      <vt:lpstr>  A naturalistic study of outcomes in a general psychiatry day hospital </vt:lpstr>
      <vt:lpstr>Der Kontext</vt:lpstr>
      <vt:lpstr>Die Tagesklinik Freiburg</vt:lpstr>
      <vt:lpstr>Die Studie</vt:lpstr>
      <vt:lpstr>Warum eine solche Studie?</vt:lpstr>
      <vt:lpstr> Ziele der Studie</vt:lpstr>
      <vt:lpstr>Methode</vt:lpstr>
      <vt:lpstr>Messungen</vt:lpstr>
      <vt:lpstr>Resultate</vt:lpstr>
      <vt:lpstr>Die Besucher</vt:lpstr>
      <vt:lpstr>Eigenschaften der Aufenthalte</vt:lpstr>
      <vt:lpstr>Descriptive of the stays</vt:lpstr>
      <vt:lpstr>Suizidalität und Selbstverletzendes Verhalten</vt:lpstr>
      <vt:lpstr>Diagnose </vt:lpstr>
      <vt:lpstr>Effektivität der Behandlung</vt:lpstr>
      <vt:lpstr>Veränderung während der Behandlung</vt:lpstr>
      <vt:lpstr>Suizidalität und Selbstverletzendes Verhalten</vt:lpstr>
      <vt:lpstr>Prädiktoren der Effektivität</vt:lpstr>
      <vt:lpstr>Verbesserungsprädiktoren</vt:lpstr>
      <vt:lpstr>Diskussion</vt:lpstr>
      <vt:lpstr>Présentation PowerPoint</vt:lpstr>
      <vt:lpstr>Ihre Kommentare, Fragen und Erfahrungen?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naturalistic study of outcomes in a general psychiatry day hospital</dc:title>
  <dc:creator>Anik Debrot</dc:creator>
  <cp:lastModifiedBy>Kratzel Armin - RFSM</cp:lastModifiedBy>
  <cp:revision>25</cp:revision>
  <dcterms:created xsi:type="dcterms:W3CDTF">2017-10-09T06:49:17Z</dcterms:created>
  <dcterms:modified xsi:type="dcterms:W3CDTF">2017-10-18T13:41:37Z</dcterms:modified>
</cp:coreProperties>
</file>