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0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7" r:id="rId2"/>
    <p:sldId id="258" r:id="rId3"/>
    <p:sldId id="366" r:id="rId4"/>
    <p:sldId id="347" r:id="rId5"/>
    <p:sldId id="346" r:id="rId6"/>
    <p:sldId id="330" r:id="rId7"/>
    <p:sldId id="270" r:id="rId8"/>
    <p:sldId id="266" r:id="rId9"/>
    <p:sldId id="271" r:id="rId10"/>
    <p:sldId id="267" r:id="rId11"/>
    <p:sldId id="337" r:id="rId12"/>
    <p:sldId id="265" r:id="rId13"/>
    <p:sldId id="275" r:id="rId14"/>
    <p:sldId id="345" r:id="rId15"/>
    <p:sldId id="344" r:id="rId16"/>
    <p:sldId id="276" r:id="rId17"/>
    <p:sldId id="277" r:id="rId18"/>
    <p:sldId id="288" r:id="rId19"/>
    <p:sldId id="289" r:id="rId20"/>
    <p:sldId id="343" r:id="rId21"/>
    <p:sldId id="341" r:id="rId22"/>
    <p:sldId id="342" r:id="rId23"/>
    <p:sldId id="340" r:id="rId24"/>
    <p:sldId id="334" r:id="rId25"/>
    <p:sldId id="335" r:id="rId26"/>
    <p:sldId id="365" r:id="rId27"/>
    <p:sldId id="364" r:id="rId28"/>
    <p:sldId id="361" r:id="rId29"/>
    <p:sldId id="348" r:id="rId30"/>
    <p:sldId id="323" r:id="rId31"/>
    <p:sldId id="339" r:id="rId32"/>
    <p:sldId id="352" r:id="rId33"/>
    <p:sldId id="336" r:id="rId34"/>
    <p:sldId id="328" r:id="rId35"/>
    <p:sldId id="329" r:id="rId36"/>
    <p:sldId id="269" r:id="rId37"/>
    <p:sldId id="351" r:id="rId38"/>
    <p:sldId id="279" r:id="rId39"/>
    <p:sldId id="280" r:id="rId40"/>
    <p:sldId id="281" r:id="rId41"/>
    <p:sldId id="282" r:id="rId42"/>
    <p:sldId id="283" r:id="rId43"/>
    <p:sldId id="284" r:id="rId44"/>
    <p:sldId id="286" r:id="rId45"/>
    <p:sldId id="357" r:id="rId46"/>
    <p:sldId id="350" r:id="rId47"/>
    <p:sldId id="349" r:id="rId48"/>
    <p:sldId id="353" r:id="rId49"/>
    <p:sldId id="354" r:id="rId50"/>
    <p:sldId id="360" r:id="rId51"/>
    <p:sldId id="299" r:id="rId52"/>
    <p:sldId id="359" r:id="rId53"/>
    <p:sldId id="358" r:id="rId54"/>
    <p:sldId id="356" r:id="rId55"/>
    <p:sldId id="331" r:id="rId56"/>
    <p:sldId id="332" r:id="rId57"/>
    <p:sldId id="367" r:id="rId58"/>
    <p:sldId id="262" r:id="rId59"/>
    <p:sldId id="355" r:id="rId60"/>
    <p:sldId id="324" r:id="rId6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5E7695FA-D993-49C0-B895-CCD3D2C13F01}">
          <p14:sldIdLst>
            <p14:sldId id="257"/>
            <p14:sldId id="258"/>
            <p14:sldId id="366"/>
            <p14:sldId id="347"/>
            <p14:sldId id="346"/>
            <p14:sldId id="330"/>
            <p14:sldId id="270"/>
            <p14:sldId id="266"/>
            <p14:sldId id="271"/>
            <p14:sldId id="267"/>
            <p14:sldId id="337"/>
            <p14:sldId id="265"/>
            <p14:sldId id="275"/>
            <p14:sldId id="345"/>
            <p14:sldId id="344"/>
            <p14:sldId id="276"/>
            <p14:sldId id="277"/>
            <p14:sldId id="288"/>
            <p14:sldId id="289"/>
            <p14:sldId id="343"/>
            <p14:sldId id="341"/>
            <p14:sldId id="342"/>
            <p14:sldId id="340"/>
            <p14:sldId id="334"/>
            <p14:sldId id="335"/>
            <p14:sldId id="365"/>
            <p14:sldId id="364"/>
            <p14:sldId id="361"/>
            <p14:sldId id="348"/>
            <p14:sldId id="323"/>
            <p14:sldId id="339"/>
            <p14:sldId id="352"/>
            <p14:sldId id="336"/>
            <p14:sldId id="328"/>
            <p14:sldId id="329"/>
            <p14:sldId id="269"/>
            <p14:sldId id="351"/>
            <p14:sldId id="279"/>
            <p14:sldId id="280"/>
            <p14:sldId id="281"/>
            <p14:sldId id="282"/>
            <p14:sldId id="283"/>
            <p14:sldId id="284"/>
            <p14:sldId id="286"/>
            <p14:sldId id="357"/>
            <p14:sldId id="350"/>
            <p14:sldId id="349"/>
            <p14:sldId id="353"/>
            <p14:sldId id="354"/>
            <p14:sldId id="360"/>
            <p14:sldId id="299"/>
            <p14:sldId id="359"/>
            <p14:sldId id="358"/>
            <p14:sldId id="356"/>
            <p14:sldId id="331"/>
            <p14:sldId id="332"/>
            <p14:sldId id="367"/>
            <p14:sldId id="262"/>
            <p14:sldId id="355"/>
            <p14:sldId id="324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53" autoAdjust="0"/>
    <p:restoredTop sz="94660"/>
  </p:normalViewPr>
  <p:slideViewPr>
    <p:cSldViewPr snapToGrid="0">
      <p:cViewPr>
        <p:scale>
          <a:sx n="124" d="100"/>
          <a:sy n="124" d="100"/>
        </p:scale>
        <p:origin x="-90" y="-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28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462BC-DEFA-45BE-BA1C-06CA93EC8AD6}" type="datetimeFigureOut">
              <a:rPr lang="de-CH" smtClean="0"/>
              <a:t>07.11.2017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DD27A-7C2C-48CD-9609-742FC7AD74F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6862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6C44B40-CD97-4275-932C-2C9BED9D8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7A0288A7-3E98-4052-82A9-F440B0B03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D2F99C2-C67B-4B9E-96EA-5F19C3F57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4453-1272-44C5-B8C5-E02450EC06FC}" type="datetimeFigureOut">
              <a:rPr lang="de-CH" smtClean="0"/>
              <a:t>07.11.2017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B275A4C0-7EBF-46C3-86A5-8CBFA53E3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13B811E-74BF-4C05-9606-5C8DCB0D4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9391-38B7-4E58-9579-6C3F9B049A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8463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7E73467-AAB3-4E4F-8BEA-75526C864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xmlns="" id="{0F56AB50-1AB4-494A-89FA-3E0C017FD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10923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15507A1-65E5-4D1A-8CB9-FFF78BA20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D05A6407-3EC3-4B1E-8FE1-C9E872C96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B8C0B8A-47B6-4E1C-8323-BD0D99DD6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4453-1272-44C5-B8C5-E02450EC06FC}" type="datetimeFigureOut">
              <a:rPr lang="de-CH" smtClean="0"/>
              <a:t>07.11.2017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327E98A2-C5B7-491F-88C4-12C8A9C0E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4732340-F5DE-445F-9D06-4EE63702E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9391-38B7-4E58-9579-6C3F9B049A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88447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C2211F3-0180-4CF3-BDA4-900481E73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8B82644-F2EC-4790-9319-DC481DF5B1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6635581D-F63A-459A-930E-5E13FDB7F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0440D2C8-1A1E-41BF-8A50-03D60E179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4453-1272-44C5-B8C5-E02450EC06FC}" type="datetimeFigureOut">
              <a:rPr lang="de-CH" smtClean="0"/>
              <a:t>07.11.2017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8EF21F25-930F-4AE6-B46B-127546630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302C476C-2EF9-4A52-B7CD-1601DE5B1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9391-38B7-4E58-9579-6C3F9B049A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50953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E195AC6-A39F-4225-857D-E3B614644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CECCEC00-3881-41FB-B0C5-C612B48E9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65B8ADC1-F273-48B1-B219-BFB9E8CCE7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40C6C8C2-8397-46F7-890B-579063248A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9CE69800-32AD-4A82-93EB-A5DE4C566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001159AA-D475-4B29-997F-FEC555562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4453-1272-44C5-B8C5-E02450EC06FC}" type="datetimeFigureOut">
              <a:rPr lang="de-CH" smtClean="0"/>
              <a:t>07.11.2017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4D990B84-F40D-41B9-91F0-BA9B383D7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0B7E06E4-C52A-4387-863C-C02DFFAC1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9391-38B7-4E58-9579-6C3F9B049A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9468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F4E7F53-6A0E-4E51-B3A0-E9D87142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4189D1D6-D552-422B-A524-8EFE15081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4453-1272-44C5-B8C5-E02450EC06FC}" type="datetimeFigureOut">
              <a:rPr lang="de-CH" smtClean="0"/>
              <a:t>07.11.2017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CDFEE250-7585-428A-B6D0-F90DBDFE3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CF7DF24C-16D9-4A30-A791-23BA031F9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9391-38B7-4E58-9579-6C3F9B049A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24155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73476431-52F6-489C-85BC-0124FBB7A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4453-1272-44C5-B8C5-E02450EC06FC}" type="datetimeFigureOut">
              <a:rPr lang="de-CH" smtClean="0"/>
              <a:t>07.11.2017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4B84C7B5-A921-4EA7-BE06-C64EF37AE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2DEC46B3-29C0-45D0-A305-C8459906F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9391-38B7-4E58-9579-6C3F9B049A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1460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D7D976A-F400-49C4-BDF6-FAA6A67A3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A646CA1-44EC-4A97-B032-1C8C0998A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5F1D69EC-E09F-474B-87D4-BCBF2FB0D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E4C4090C-424F-44F0-A3F0-50D8464E8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4453-1272-44C5-B8C5-E02450EC06FC}" type="datetimeFigureOut">
              <a:rPr lang="de-CH" smtClean="0"/>
              <a:t>07.11.2017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D216AD2D-5BA7-4B91-8008-C8A338B08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F437DE40-84AB-4003-8639-D3E9D2F1C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9391-38B7-4E58-9579-6C3F9B049A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78755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F4BEB79-D063-4DBD-9AA4-1B24BC65D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29E49F6A-7BDC-4F8E-A97F-FE1A58837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4D45D315-5063-4D99-99D8-E1317DE90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7CAE2EE8-A573-4250-B049-C5042E0B2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4453-1272-44C5-B8C5-E02450EC06FC}" type="datetimeFigureOut">
              <a:rPr lang="de-CH" smtClean="0"/>
              <a:t>07.11.2017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9D2E9F3C-84E8-4C9E-B1F6-BFC985EEF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578DCBDF-7CA9-48AB-A4FA-D4DABF836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9391-38B7-4E58-9579-6C3F9B049A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92248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6E73D32-6FA7-453C-B824-6836C768F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4B8ADA09-A009-49B0-B2C4-956631618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084EFD24-F31B-4D5F-BFB9-4DC678944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4453-1272-44C5-B8C5-E02450EC06FC}" type="datetimeFigureOut">
              <a:rPr lang="de-CH" smtClean="0"/>
              <a:t>07.11.2017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C3626B2-D428-4DAF-A36A-D58BEC19E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A73B65-F2FA-459A-B9B4-9AD9D88F3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9391-38B7-4E58-9579-6C3F9B049A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75959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84359112-B59A-4A4F-B9C7-C00224451E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D9585488-2700-4C0E-89AA-89B0E02CF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1479C848-6FEE-4C16-8A33-3105E5B1E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4453-1272-44C5-B8C5-E02450EC06FC}" type="datetimeFigureOut">
              <a:rPr lang="de-CH" smtClean="0"/>
              <a:t>07.11.2017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E7F3331-1718-46F8-94EA-7F12F5B97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FEB6BF9-1BD8-41AB-BB59-6DFF2448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9391-38B7-4E58-9579-6C3F9B049A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28460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9C30FEA5-BC3A-4FBA-84BA-A42F854C8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282DC75B-D017-40E6-91FD-0D9613F36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C47B2B8E-365F-4642-9964-44881142FE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74453-1272-44C5-B8C5-E02450EC06FC}" type="datetimeFigureOut">
              <a:rPr lang="de-CH" smtClean="0"/>
              <a:t>07.11.2017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C93A6D83-C817-4DAB-A24E-0227242CE1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CC299C8-DCB3-4704-BA1C-B6AF63F31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39391-38B7-4E58-9579-6C3F9B049A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62512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ture.com/articles/nn.3275#auth-1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h/url?sa=i&amp;rct=j&amp;q=&amp;esrc=s&amp;source=images&amp;cd=&amp;cad=rja&amp;uact=8&amp;ved=0ahUKEwj1penBsKrOAhVDORQKHcZwA4sQjRwIBw&amp;url=http://www.spiegel.de/einestages/jean-marie-charcot-und-die-hysterieforschung-in-der-pariser-salpetriere-a-951005.html&amp;psig=AFQjCNF8FK_oMlAwY-ySpTirzn2r1yJM5g&amp;ust=1470490060933216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1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xmlns="" id="{ACE71C3E-CA76-47DF-B6D6-D62F3BE193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54200"/>
          </a:xfrm>
        </p:spPr>
        <p:txBody>
          <a:bodyPr>
            <a:normAutofit/>
          </a:bodyPr>
          <a:lstStyle/>
          <a:p>
            <a:r>
              <a:rPr lang="de-CH" b="1" dirty="0"/>
              <a:t>Dissoziative Störungen</a:t>
            </a:r>
            <a:r>
              <a:rPr lang="de-CH" dirty="0"/>
              <a:t/>
            </a:r>
            <a:br>
              <a:rPr lang="de-CH" dirty="0"/>
            </a:br>
            <a:r>
              <a:rPr lang="de-CH" sz="2700" dirty="0"/>
              <a:t>Bedeutung für die Psychosomatik </a:t>
            </a:r>
          </a:p>
        </p:txBody>
      </p:sp>
      <p:sp>
        <p:nvSpPr>
          <p:cNvPr id="7" name="Untertitel 6">
            <a:extLst>
              <a:ext uri="{FF2B5EF4-FFF2-40B4-BE49-F238E27FC236}">
                <a16:creationId xmlns:a16="http://schemas.microsoft.com/office/drawing/2014/main" xmlns="" id="{FF7C4F9E-5C13-46AF-B198-89CD77833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67454"/>
            <a:ext cx="9144000" cy="1890346"/>
          </a:xfrm>
        </p:spPr>
        <p:txBody>
          <a:bodyPr/>
          <a:lstStyle/>
          <a:p>
            <a:r>
              <a:rPr lang="de-CH" dirty="0"/>
              <a:t>Rheinfelder Tage Psychosomatik </a:t>
            </a:r>
          </a:p>
          <a:p>
            <a:r>
              <a:rPr lang="de-CH" dirty="0"/>
              <a:t>3. November 2017 </a:t>
            </a:r>
          </a:p>
          <a:p>
            <a:r>
              <a:rPr lang="de-CH" b="1" dirty="0"/>
              <a:t>Dr. med. Magdalena Maria Berkhoff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5CD43AA3-40B6-4935-AD73-46621B8A39D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1" y="4909272"/>
            <a:ext cx="4221018" cy="1306512"/>
          </a:xfrm>
        </p:spPr>
      </p:pic>
    </p:spTree>
    <p:extLst>
      <p:ext uri="{BB962C8B-B14F-4D97-AF65-F5344CB8AC3E}">
        <p14:creationId xmlns:p14="http://schemas.microsoft.com/office/powerpoint/2010/main" val="1922070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Übersicht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2400" b="1" dirty="0" err="1"/>
              <a:t>Dissoziative</a:t>
            </a:r>
            <a:r>
              <a:rPr lang="en-US" altLang="de-DE" sz="2400" b="1" dirty="0"/>
              <a:t> </a:t>
            </a:r>
            <a:r>
              <a:rPr lang="en-US" altLang="de-DE" sz="2400" dirty="0" err="1"/>
              <a:t>Störungen</a:t>
            </a:r>
            <a:r>
              <a:rPr lang="en-US" altLang="de-DE" sz="2400" dirty="0"/>
              <a:t> und </a:t>
            </a:r>
            <a:r>
              <a:rPr lang="en-US" altLang="de-DE" sz="2400" dirty="0" err="1"/>
              <a:t>Psychosomatik</a:t>
            </a:r>
            <a:endParaRPr lang="en-US" altLang="de-DE" sz="2400" dirty="0"/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2400" b="1" dirty="0"/>
              <a:t>Klinik I </a:t>
            </a:r>
            <a:r>
              <a:rPr lang="en-US" altLang="de-DE" sz="2400" dirty="0"/>
              <a:t>Definition, </a:t>
            </a:r>
            <a:r>
              <a:rPr lang="en-US" altLang="de-DE" sz="2400" dirty="0" err="1"/>
              <a:t>Konzepte</a:t>
            </a:r>
            <a:r>
              <a:rPr lang="en-US" altLang="de-DE" sz="2400" dirty="0"/>
              <a:t>, </a:t>
            </a:r>
            <a:r>
              <a:rPr lang="en-US" altLang="de-DE" sz="2400" dirty="0" err="1"/>
              <a:t>Subjektives</a:t>
            </a:r>
            <a:r>
              <a:rPr lang="en-US" altLang="de-DE" sz="2400" dirty="0"/>
              <a:t> </a:t>
            </a:r>
            <a:r>
              <a:rPr lang="en-US" altLang="de-DE" sz="2400" dirty="0" err="1"/>
              <a:t>Erleben</a:t>
            </a:r>
            <a:endParaRPr lang="en-US" altLang="de-DE" sz="2400" dirty="0"/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2400" b="1" dirty="0" err="1"/>
              <a:t>Altbewährtes</a:t>
            </a:r>
            <a:r>
              <a:rPr lang="en-US" altLang="de-DE" sz="2400" b="1" dirty="0"/>
              <a:t> und </a:t>
            </a:r>
            <a:r>
              <a:rPr lang="en-US" altLang="de-DE" sz="2400" b="1" dirty="0" err="1"/>
              <a:t>neu</a:t>
            </a:r>
            <a:r>
              <a:rPr lang="en-US" altLang="de-DE" sz="2400" b="1" dirty="0"/>
              <a:t> </a:t>
            </a:r>
            <a:r>
              <a:rPr lang="en-US" altLang="de-DE" sz="2400" b="1" dirty="0" err="1"/>
              <a:t>Entdecktes</a:t>
            </a:r>
            <a:r>
              <a:rPr lang="en-US" altLang="de-DE" sz="2400" b="1" dirty="0"/>
              <a:t> </a:t>
            </a:r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2400" b="1" dirty="0"/>
              <a:t> - </a:t>
            </a:r>
            <a:r>
              <a:rPr lang="en-US" altLang="de-DE" sz="2400" dirty="0" err="1"/>
              <a:t>Bildgebung</a:t>
            </a:r>
            <a:r>
              <a:rPr lang="en-US" altLang="de-DE" sz="2400" dirty="0"/>
              <a:t>, </a:t>
            </a:r>
            <a:r>
              <a:rPr lang="en-US" altLang="de-DE" sz="2400" dirty="0" err="1"/>
              <a:t>Epigenetik</a:t>
            </a:r>
            <a:r>
              <a:rPr lang="en-US" altLang="de-DE" sz="2400" dirty="0"/>
              <a:t> </a:t>
            </a:r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2400" b="1" dirty="0" err="1">
                <a:solidFill>
                  <a:schemeClr val="accent1"/>
                </a:solidFill>
              </a:rPr>
              <a:t>Nachmittags</a:t>
            </a:r>
            <a:r>
              <a:rPr lang="en-US" altLang="de-DE" sz="2400" b="1" dirty="0">
                <a:solidFill>
                  <a:schemeClr val="accent1"/>
                </a:solidFill>
              </a:rPr>
              <a:t> Workshop</a:t>
            </a:r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2400" b="1" dirty="0"/>
              <a:t>Klinik II   </a:t>
            </a:r>
            <a:r>
              <a:rPr lang="en-US" altLang="de-DE" sz="2400" dirty="0" err="1"/>
              <a:t>Fallbeispiele</a:t>
            </a:r>
            <a:endParaRPr lang="en-US" altLang="de-DE" sz="2400" dirty="0"/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2400" b="1" dirty="0" err="1"/>
              <a:t>Begriffsentwicklung</a:t>
            </a:r>
            <a:r>
              <a:rPr lang="en-US" altLang="de-DE" sz="2400" dirty="0"/>
              <a:t> und </a:t>
            </a:r>
            <a:r>
              <a:rPr lang="en-US" altLang="de-DE" sz="2400" dirty="0" err="1"/>
              <a:t>Therapiegeschichte</a:t>
            </a:r>
            <a:endParaRPr lang="en-US" altLang="de-DE" sz="2400" dirty="0"/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2400" b="1" dirty="0" err="1"/>
              <a:t>Behandlung</a:t>
            </a:r>
            <a:r>
              <a:rPr lang="en-US" altLang="de-DE" sz="2400" dirty="0"/>
              <a:t>   </a:t>
            </a:r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2400" dirty="0"/>
              <a:t>- EBM, </a:t>
            </a:r>
            <a:r>
              <a:rPr lang="en-US" altLang="de-DE" sz="2400" dirty="0" err="1"/>
              <a:t>Psychotherapie</a:t>
            </a:r>
            <a:r>
              <a:rPr lang="en-US" altLang="de-DE" sz="2400" dirty="0"/>
              <a:t>, </a:t>
            </a:r>
            <a:r>
              <a:rPr lang="en-US" altLang="de-DE" sz="2400" dirty="0" err="1"/>
              <a:t>Konkretes</a:t>
            </a:r>
            <a:r>
              <a:rPr lang="en-US" altLang="de-DE" sz="2400" dirty="0"/>
              <a:t> </a:t>
            </a:r>
            <a:r>
              <a:rPr lang="en-US" altLang="de-DE" sz="2400" dirty="0" err="1"/>
              <a:t>Vorgehen</a:t>
            </a:r>
            <a:endParaRPr lang="en-US" altLang="de-DE" sz="2400" dirty="0"/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2245149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CC02DE83-D9C9-418D-AADE-D8724EAFCDE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6722C7E4-9B6F-42C7-973D-BCD39710DCB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Titel 4"/>
          <p:cNvSpPr>
            <a:spLocks noGrp="1"/>
          </p:cNvSpPr>
          <p:nvPr>
            <p:ph type="title"/>
          </p:nvPr>
        </p:nvSpPr>
        <p:spPr>
          <a:xfrm>
            <a:off x="1912817" y="694592"/>
            <a:ext cx="3708699" cy="3824653"/>
          </a:xfrm>
          <a:ln w="25400" cap="sq">
            <a:solidFill>
              <a:srgbClr val="FFFFF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de-DE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de-DE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Dissoziative</a:t>
            </a:r>
            <a:r>
              <a:rPr lang="en-US" altLang="de-DE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de-DE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Störungen</a:t>
            </a:r>
            <a:r>
              <a:rPr lang="en-US" altLang="de-DE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570206" y="1111753"/>
            <a:ext cx="5057396" cy="46282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endParaRPr lang="en-US" altLang="de-D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Hysteria...</a:t>
            </a:r>
            <a:b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like a globe of mercury, </a:t>
            </a:r>
            <a:b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it escapes the grasp</a:t>
            </a:r>
            <a:b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de-DE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Ilza</a:t>
            </a:r>
            <a:r>
              <a:rPr lang="en-US" altLang="de-D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Veith</a:t>
            </a:r>
            <a:r>
              <a:rPr lang="en-US" altLang="de-D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de-D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altLang="de-D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729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B18F0FAE-FF7C-4521-8DF0-E97BD1E6F9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395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9DD20A5F-39F5-47CA-B473-925E9EEA0B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36" r="1" b="3482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54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589086" y="963877"/>
            <a:ext cx="285749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Dissoziation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4297" y="384224"/>
            <a:ext cx="7216139" cy="6089552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indent="0">
              <a:buNone/>
            </a:pPr>
            <a:endParaRPr lang="en-US" altLang="de-DE" sz="2400" dirty="0"/>
          </a:p>
          <a:p>
            <a:pPr marL="0" indent="0">
              <a:buNone/>
            </a:pPr>
            <a:endParaRPr lang="en-US" altLang="de-DE" sz="2400" dirty="0"/>
          </a:p>
          <a:p>
            <a:pPr marL="0" indent="0">
              <a:buNone/>
            </a:pPr>
            <a:r>
              <a:rPr lang="en-US" altLang="de-DE" sz="2400" dirty="0" err="1"/>
              <a:t>Faszinosum</a:t>
            </a:r>
            <a:r>
              <a:rPr lang="en-US" altLang="de-DE" sz="2400" dirty="0"/>
              <a:t> </a:t>
            </a:r>
          </a:p>
          <a:p>
            <a:pPr marL="0" indent="0">
              <a:buNone/>
            </a:pPr>
            <a:r>
              <a:rPr lang="en-US" altLang="de-DE" sz="2400" dirty="0"/>
              <a:t>“Transfer” </a:t>
            </a:r>
            <a:r>
              <a:rPr lang="en-US" alt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psychischer</a:t>
            </a:r>
            <a:r>
              <a:rPr lang="en-US" altLang="de-DE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Vorgänge</a:t>
            </a:r>
            <a:r>
              <a:rPr lang="en-US" altLang="de-DE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in </a:t>
            </a:r>
            <a:r>
              <a:rPr lang="en-US" alt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körperliche</a:t>
            </a:r>
            <a:r>
              <a:rPr lang="en-US" altLang="de-DE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Symptome</a:t>
            </a:r>
            <a:r>
              <a:rPr lang="en-US" altLang="de-DE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? Oder  </a:t>
            </a:r>
            <a:r>
              <a:rPr lang="en-US" alt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ganzheitliche</a:t>
            </a:r>
            <a:r>
              <a:rPr lang="en-US" altLang="de-DE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Wirklichkeit</a:t>
            </a:r>
            <a:r>
              <a:rPr lang="en-US" altLang="de-DE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? </a:t>
            </a:r>
          </a:p>
          <a:p>
            <a:pPr marL="0" indent="0">
              <a:buNone/>
            </a:pPr>
            <a:endParaRPr lang="en-US" altLang="de-DE" sz="2400" b="1" dirty="0"/>
          </a:p>
          <a:p>
            <a:pPr marL="0" indent="0">
              <a:buNone/>
            </a:pPr>
            <a:r>
              <a:rPr lang="en-US" altLang="de-DE" sz="2400" b="1" dirty="0"/>
              <a:t>Definition</a:t>
            </a:r>
          </a:p>
          <a:p>
            <a:pPr marL="0" indent="0">
              <a:buNone/>
            </a:pPr>
            <a:r>
              <a:rPr lang="en-US" altLang="de-DE" sz="2400" b="1" dirty="0" err="1"/>
              <a:t>Störungen</a:t>
            </a:r>
            <a:r>
              <a:rPr lang="en-US" altLang="de-DE" sz="2400" b="1" dirty="0"/>
              <a:t> der </a:t>
            </a:r>
            <a:r>
              <a:rPr lang="en-US" altLang="de-DE" sz="2400" b="1" dirty="0" err="1"/>
              <a:t>integrativen</a:t>
            </a:r>
            <a:r>
              <a:rPr lang="en-US" altLang="de-DE" sz="2400" b="1" dirty="0"/>
              <a:t> </a:t>
            </a:r>
            <a:r>
              <a:rPr lang="en-US" altLang="de-DE" sz="2400" b="1" dirty="0" err="1"/>
              <a:t>Funktionen</a:t>
            </a:r>
            <a:r>
              <a:rPr lang="en-US" altLang="de-DE" sz="2400" b="1" dirty="0"/>
              <a:t> des </a:t>
            </a:r>
            <a:r>
              <a:rPr lang="en-US" altLang="de-DE" sz="2400" b="1" dirty="0" err="1"/>
              <a:t>Bewusstseins</a:t>
            </a:r>
            <a:endParaRPr lang="en-US" altLang="de-DE" sz="2400" b="1" dirty="0"/>
          </a:p>
          <a:p>
            <a:pPr marL="0" indent="0">
              <a:buNone/>
            </a:pPr>
            <a:r>
              <a:rPr lang="en-US" altLang="de-DE" sz="2400" b="1" dirty="0" err="1"/>
              <a:t>Trennung</a:t>
            </a:r>
            <a:r>
              <a:rPr lang="en-US" altLang="de-DE" sz="2400" b="1" dirty="0"/>
              <a:t> von </a:t>
            </a:r>
            <a:r>
              <a:rPr lang="en-US" altLang="de-DE" sz="2400" b="1" dirty="0" err="1"/>
              <a:t>Wahrnehmungs</a:t>
            </a:r>
            <a:r>
              <a:rPr lang="en-US" altLang="de-DE" sz="2400" b="1" dirty="0"/>
              <a:t>- und </a:t>
            </a:r>
            <a:r>
              <a:rPr lang="en-US" altLang="de-DE" sz="2400" b="1" dirty="0" err="1"/>
              <a:t>Gedächtnisinhalten</a:t>
            </a:r>
            <a:r>
              <a:rPr lang="en-US" altLang="de-DE" sz="2400" b="1" dirty="0"/>
              <a:t>, die </a:t>
            </a:r>
            <a:r>
              <a:rPr lang="en-US" altLang="de-DE" sz="2400" b="1" dirty="0" err="1"/>
              <a:t>normalerweise</a:t>
            </a:r>
            <a:r>
              <a:rPr lang="en-US" altLang="de-DE" sz="2400" b="1" dirty="0"/>
              <a:t> </a:t>
            </a:r>
            <a:r>
              <a:rPr lang="en-US" altLang="de-DE" sz="2400" b="1" dirty="0" err="1"/>
              <a:t>assoziiert</a:t>
            </a:r>
            <a:r>
              <a:rPr lang="en-US" altLang="de-DE" sz="2400" b="1" dirty="0"/>
              <a:t> </a:t>
            </a:r>
            <a:r>
              <a:rPr lang="en-US" altLang="de-DE" sz="2400" b="1" dirty="0" err="1"/>
              <a:t>sind</a:t>
            </a:r>
            <a:endParaRPr lang="en-US" altLang="de-DE" sz="2400" b="1" dirty="0"/>
          </a:p>
          <a:p>
            <a:pPr marL="0" indent="0">
              <a:buNone/>
            </a:pPr>
            <a:endParaRPr lang="en-US" altLang="de-DE" sz="2400" b="0" dirty="0"/>
          </a:p>
          <a:p>
            <a:pPr marL="0" indent="0">
              <a:buNone/>
            </a:pPr>
            <a:r>
              <a:rPr lang="en-US" altLang="de-DE" sz="2400" b="1" dirty="0" err="1"/>
              <a:t>Ursachen</a:t>
            </a:r>
            <a:r>
              <a:rPr lang="en-US" altLang="de-DE" sz="2400" b="1" dirty="0"/>
              <a:t> </a:t>
            </a:r>
          </a:p>
          <a:p>
            <a:pPr marL="0" indent="0">
              <a:buNone/>
            </a:pPr>
            <a:r>
              <a:rPr lang="en-US" altLang="de-DE" sz="2400" dirty="0"/>
              <a:t>Angst </a:t>
            </a:r>
            <a:r>
              <a:rPr lang="en-US" altLang="de-DE" sz="2400" dirty="0" err="1"/>
              <a:t>vor</a:t>
            </a:r>
            <a:r>
              <a:rPr lang="en-US" altLang="de-DE" sz="2400" dirty="0"/>
              <a:t>  </a:t>
            </a:r>
            <a:r>
              <a:rPr lang="en-US" altLang="de-DE" sz="2400" dirty="0" err="1"/>
              <a:t>bzw</a:t>
            </a:r>
            <a:r>
              <a:rPr lang="en-US" altLang="de-DE" sz="2400" dirty="0"/>
              <a:t>. Abwehr von „</a:t>
            </a:r>
            <a:r>
              <a:rPr lang="en-US" altLang="de-DE" sz="2400" dirty="0" err="1"/>
              <a:t>Seelenschmerz</a:t>
            </a:r>
            <a:r>
              <a:rPr lang="en-US" altLang="de-DE" sz="2400" dirty="0"/>
              <a:t>“, </a:t>
            </a:r>
          </a:p>
          <a:p>
            <a:pPr marL="0" indent="0">
              <a:buNone/>
            </a:pPr>
            <a:r>
              <a:rPr lang="en-US" altLang="de-DE" sz="2400" dirty="0" err="1"/>
              <a:t>Ausdruck</a:t>
            </a:r>
            <a:r>
              <a:rPr lang="en-US" altLang="de-DE" sz="2400" dirty="0"/>
              <a:t> </a:t>
            </a:r>
            <a:r>
              <a:rPr lang="en-US" altLang="de-DE" sz="2400" dirty="0" err="1"/>
              <a:t>innerpsychischer</a:t>
            </a:r>
            <a:r>
              <a:rPr lang="en-US" altLang="de-DE" sz="2400" dirty="0"/>
              <a:t> </a:t>
            </a:r>
            <a:r>
              <a:rPr lang="en-US" altLang="de-DE" sz="2400" dirty="0" err="1"/>
              <a:t>Konflikte</a:t>
            </a:r>
            <a:r>
              <a:rPr lang="en-US" altLang="de-DE" sz="2400" dirty="0"/>
              <a:t> </a:t>
            </a:r>
            <a:r>
              <a:rPr lang="en-US" altLang="de-DE" sz="2400" dirty="0" err="1"/>
              <a:t>oder</a:t>
            </a:r>
            <a:r>
              <a:rPr lang="en-US" altLang="de-DE" sz="2400" dirty="0"/>
              <a:t> </a:t>
            </a:r>
            <a:r>
              <a:rPr lang="en-US" altLang="de-DE" sz="2400" dirty="0" err="1"/>
              <a:t>Traumafolge</a:t>
            </a:r>
            <a:r>
              <a:rPr lang="en-US" altLang="de-DE" sz="2400" dirty="0"/>
              <a:t>? “</a:t>
            </a:r>
            <a:r>
              <a:rPr lang="en-US" altLang="de-DE" sz="2400" dirty="0" err="1"/>
              <a:t>Neuropsychosomatik</a:t>
            </a:r>
            <a:r>
              <a:rPr lang="en-US" altLang="de-DE" sz="2400" dirty="0"/>
              <a:t>”?</a:t>
            </a:r>
          </a:p>
          <a:p>
            <a:pPr marL="0" indent="0">
              <a:buNone/>
            </a:pPr>
            <a:endParaRPr lang="en-US" altLang="de-DE" sz="2400" dirty="0"/>
          </a:p>
          <a:p>
            <a:pPr marL="0" indent="0">
              <a:buNone/>
            </a:pPr>
            <a:r>
              <a:rPr lang="en-US" altLang="de-DE" sz="2400" dirty="0"/>
              <a:t>Was </a:t>
            </a:r>
            <a:r>
              <a:rPr lang="en-US" altLang="de-DE" sz="2400" dirty="0" err="1"/>
              <a:t>wird</a:t>
            </a:r>
            <a:r>
              <a:rPr lang="en-US" altLang="de-DE" sz="2400" dirty="0"/>
              <a:t> </a:t>
            </a:r>
            <a:r>
              <a:rPr lang="en-US" altLang="de-DE" sz="2400" dirty="0" err="1"/>
              <a:t>aus</a:t>
            </a:r>
            <a:r>
              <a:rPr lang="en-US" altLang="de-DE" sz="2400" dirty="0"/>
              <a:t> der </a:t>
            </a:r>
            <a:r>
              <a:rPr lang="en-US" altLang="de-DE" sz="2400" dirty="0" err="1"/>
              <a:t>Konversionsstörung</a:t>
            </a:r>
            <a:r>
              <a:rPr lang="en-US" altLang="de-DE" sz="2400" dirty="0"/>
              <a:t>? </a:t>
            </a:r>
            <a:r>
              <a:rPr lang="en-US" altLang="de-DE" sz="2400" dirty="0" err="1"/>
              <a:t>Aus</a:t>
            </a:r>
            <a:r>
              <a:rPr lang="en-US" altLang="de-DE" sz="2400" dirty="0"/>
              <a:t> der </a:t>
            </a:r>
            <a:r>
              <a:rPr lang="en-US" altLang="de-DE" sz="2400" dirty="0" err="1"/>
              <a:t>Sprachverwirrung</a:t>
            </a:r>
            <a:r>
              <a:rPr lang="en-US" altLang="de-DE" sz="2400" dirty="0"/>
              <a:t>? Was </a:t>
            </a:r>
            <a:r>
              <a:rPr lang="en-US" altLang="de-DE" sz="2400" dirty="0" err="1"/>
              <a:t>lernen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wir</a:t>
            </a:r>
            <a:r>
              <a:rPr lang="en-US" altLang="de-DE" sz="2400" dirty="0"/>
              <a:t> </a:t>
            </a:r>
            <a:r>
              <a:rPr lang="en-US" altLang="de-DE" sz="2400" dirty="0" err="1"/>
              <a:t>über</a:t>
            </a:r>
            <a:r>
              <a:rPr lang="en-US" altLang="de-DE" sz="2400" dirty="0"/>
              <a:t> die </a:t>
            </a:r>
            <a:r>
              <a:rPr lang="en-US" altLang="de-DE" sz="2400" dirty="0" err="1"/>
              <a:t>conditio</a:t>
            </a:r>
            <a:r>
              <a:rPr lang="en-US" altLang="de-DE" sz="2400" dirty="0"/>
              <a:t> </a:t>
            </a:r>
            <a:r>
              <a:rPr lang="en-US" altLang="de-DE" sz="2400" dirty="0" err="1"/>
              <a:t>humana</a:t>
            </a:r>
            <a:r>
              <a:rPr lang="en-US" altLang="de-DE" sz="2400" dirty="0"/>
              <a:t>, </a:t>
            </a:r>
            <a:r>
              <a:rPr lang="en-US" altLang="de-DE" sz="2400" dirty="0" err="1"/>
              <a:t>über</a:t>
            </a:r>
            <a:r>
              <a:rPr lang="en-US" altLang="de-DE" sz="2400" dirty="0"/>
              <a:t> “brain”, “mind”…- ?</a:t>
            </a:r>
          </a:p>
          <a:p>
            <a:endParaRPr lang="en-US" altLang="de-DE" sz="2400" dirty="0"/>
          </a:p>
          <a:p>
            <a:endParaRPr lang="en-US" altLang="de-DE" sz="2400" dirty="0"/>
          </a:p>
          <a:p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83353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589086" y="963877"/>
            <a:ext cx="285749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Dissoziation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4297" y="384224"/>
            <a:ext cx="7216139" cy="60895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en-US" altLang="de-DE" sz="2400" dirty="0"/>
          </a:p>
          <a:p>
            <a:pPr marL="0" indent="0">
              <a:buNone/>
            </a:pPr>
            <a:endParaRPr lang="en-US" altLang="de-DE" sz="2400" dirty="0"/>
          </a:p>
          <a:p>
            <a:pPr marL="0" indent="0">
              <a:buNone/>
            </a:pPr>
            <a:r>
              <a:rPr lang="en-US" altLang="de-DE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Dualität</a:t>
            </a:r>
            <a:endParaRPr lang="en-US" altLang="de-DE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de-DE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de-DE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Nicht-Dualität</a:t>
            </a:r>
            <a:endParaRPr lang="en-US" altLang="de-DE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2694571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xmlns="" id="{CC02DE83-D9C9-418D-AADE-D8724EAFCDE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xmlns="" id="{6722C7E4-9B6F-42C7-973D-BCD39710DCB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591408" y="1644161"/>
            <a:ext cx="4325815" cy="2875085"/>
          </a:xfrm>
          <a:ln w="25400" cap="sq">
            <a:solidFill>
              <a:srgbClr val="FFFFF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de-DE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ICD 10 F44 </a:t>
            </a:r>
            <a:br>
              <a:rPr lang="en-US" altLang="de-DE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de-DE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Dissoziative</a:t>
            </a:r>
            <a:r>
              <a:rPr lang="en-US" altLang="de-DE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altLang="de-DE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de-DE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Störungen</a:t>
            </a:r>
            <a:endParaRPr lang="en-US" altLang="de-DE" sz="36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0867" y="0"/>
            <a:ext cx="6157333" cy="68579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F44.0.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Dissoziative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Amnesie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	</a:t>
            </a:r>
          </a:p>
          <a:p>
            <a:pPr marL="0" indent="0">
              <a:buNone/>
            </a:pP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.1 Fugue</a:t>
            </a:r>
          </a:p>
          <a:p>
            <a:pPr marL="0" indent="0">
              <a:buNone/>
            </a:pP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.2 Stupor</a:t>
            </a:r>
          </a:p>
          <a:p>
            <a:pPr marL="0" indent="0">
              <a:buNone/>
            </a:pP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.3 Trance und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Besessenheitszustände</a:t>
            </a:r>
            <a:endParaRPr lang="en-US" altLang="de-D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.4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Bewegungsstörungen</a:t>
            </a:r>
            <a:endParaRPr lang="en-US" altLang="de-D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.5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Krampfanfälle</a:t>
            </a:r>
            <a:endParaRPr lang="en-US" altLang="de-D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.6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Sensibilitäts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und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Empfindungsstörungen</a:t>
            </a:r>
            <a:endParaRPr lang="en-US" altLang="de-D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.7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gemischt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de-DE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Diagnostische</a:t>
            </a:r>
            <a:r>
              <a:rPr lang="en-US" altLang="de-DE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Leitlinien</a:t>
            </a:r>
            <a:endParaRPr lang="en-US" altLang="de-DE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klinische</a:t>
            </a:r>
            <a:r>
              <a:rPr lang="en-US" altLang="de-DE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Charakteristika</a:t>
            </a:r>
            <a:r>
              <a:rPr lang="en-US" altLang="de-DE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de-DE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keine</a:t>
            </a:r>
            <a:r>
              <a:rPr lang="en-US" altLang="de-DE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körperliche</a:t>
            </a:r>
            <a:r>
              <a:rPr lang="en-US" altLang="de-DE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Erkrankung</a:t>
            </a:r>
            <a:r>
              <a:rPr lang="en-US" altLang="de-DE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oder</a:t>
            </a:r>
            <a:r>
              <a:rPr lang="en-US" altLang="de-DE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Erklärung</a:t>
            </a:r>
            <a:r>
              <a:rPr lang="en-US" altLang="de-DE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der </a:t>
            </a:r>
            <a:r>
              <a:rPr lang="en-US" altLang="de-DE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Symptome</a:t>
            </a:r>
            <a:r>
              <a:rPr lang="en-US" altLang="de-DE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de-DE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Beleg</a:t>
            </a:r>
            <a:r>
              <a:rPr lang="en-US" altLang="de-DE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für</a:t>
            </a:r>
            <a:r>
              <a:rPr lang="en-US" altLang="de-DE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Verursachung</a:t>
            </a:r>
            <a:endParaRPr lang="en-US" altLang="de-DE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Zurückhaltung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bei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bekannter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Störung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des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zentralen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od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peripheren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Nervensystems</a:t>
            </a:r>
            <a:endParaRPr lang="en-US" altLang="de-D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Zeitlicher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Zusammenhang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Oft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plötzlicher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Beginn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und Ende.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Remissionstendenz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Sy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länger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als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2 Jahre oft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therapieresistent</a:t>
            </a:r>
            <a:endParaRPr lang="en-US" altLang="de-D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de-D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F.44.4-6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zusätzlich</a:t>
            </a:r>
            <a:endParaRPr lang="en-US" altLang="de-D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Symptome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entlang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Vorstellungen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des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Patienten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statt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der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Anatomie</a:t>
            </a:r>
            <a:endParaRPr lang="en-US" altLang="de-D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zentraler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Kern von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Symptomen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und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zusätzlich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wechselnde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Ausprägungen</a:t>
            </a:r>
            <a:endParaRPr lang="en-US" altLang="de-D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gelegentlich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belle indifference</a:t>
            </a:r>
          </a:p>
          <a:p>
            <a:endParaRPr lang="en-US" altLang="de-D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DD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psychiatrische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somatische</a:t>
            </a:r>
            <a:r>
              <a:rPr lang="en-US" altLang="de-D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Erkrankungen</a:t>
            </a:r>
            <a:endParaRPr lang="en-US" altLang="de-D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5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 199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Bisherige</a:t>
            </a:r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de-DE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Modelle</a:t>
            </a:r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altLang="de-DE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4296" y="419100"/>
            <a:ext cx="7216141" cy="59912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altLang="de-DE" sz="2400" b="1" dirty="0" err="1"/>
              <a:t>Psychoanalyse</a:t>
            </a:r>
            <a:endParaRPr lang="en-US" altLang="de-DE" sz="2400" b="1" dirty="0"/>
          </a:p>
          <a:p>
            <a:pPr marL="0" indent="0">
              <a:buNone/>
            </a:pPr>
            <a:r>
              <a:rPr lang="en-US" altLang="de-DE" sz="2400" b="1" dirty="0" err="1"/>
              <a:t>Abwehrmechanismus</a:t>
            </a:r>
            <a:r>
              <a:rPr lang="en-US" altLang="de-DE" sz="2400" b="1" dirty="0"/>
              <a:t> „</a:t>
            </a:r>
            <a:r>
              <a:rPr lang="en-US" altLang="de-DE" sz="2400" b="1" dirty="0" err="1"/>
              <a:t>Dissoziation</a:t>
            </a:r>
            <a:r>
              <a:rPr lang="en-US" altLang="de-DE" sz="2400" b="1" dirty="0"/>
              <a:t>“</a:t>
            </a:r>
          </a:p>
          <a:p>
            <a:pPr marL="0" indent="0">
              <a:buNone/>
            </a:pPr>
            <a:r>
              <a:rPr lang="en-US" altLang="de-DE" sz="2400" b="0" dirty="0"/>
              <a:t>	</a:t>
            </a:r>
            <a:r>
              <a:rPr lang="en-US" altLang="de-DE" sz="2400" b="0" dirty="0" err="1"/>
              <a:t>konflikthafte</a:t>
            </a:r>
            <a:r>
              <a:rPr lang="en-US" altLang="de-DE" sz="2400" b="0" dirty="0"/>
              <a:t> Impulse</a:t>
            </a:r>
          </a:p>
          <a:p>
            <a:pPr marL="0" indent="0">
              <a:buNone/>
            </a:pPr>
            <a:r>
              <a:rPr lang="en-US" altLang="de-DE" sz="2400" b="0" dirty="0"/>
              <a:t>	</a:t>
            </a:r>
            <a:r>
              <a:rPr lang="en-US" altLang="de-DE" sz="2400" b="0" dirty="0" err="1"/>
              <a:t>Integrationsfunktion</a:t>
            </a:r>
            <a:r>
              <a:rPr lang="en-US" altLang="de-DE" sz="2400" b="0" dirty="0"/>
              <a:t> des „Ich“ </a:t>
            </a:r>
            <a:r>
              <a:rPr lang="en-US" altLang="de-DE" sz="2400" b="0" dirty="0" err="1"/>
              <a:t>aufgehoben</a:t>
            </a:r>
            <a:endParaRPr lang="en-US" altLang="de-DE" sz="2400" b="0" dirty="0"/>
          </a:p>
          <a:p>
            <a:pPr marL="0" indent="0">
              <a:buNone/>
            </a:pPr>
            <a:r>
              <a:rPr lang="en-US" altLang="de-DE" sz="2400" b="0" dirty="0"/>
              <a:t>	</a:t>
            </a:r>
            <a:r>
              <a:rPr lang="en-US" altLang="de-DE" sz="2400" b="0" dirty="0" err="1"/>
              <a:t>Neutralisierung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subjektiv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unerträglicher</a:t>
            </a:r>
            <a:endParaRPr lang="en-US" altLang="de-DE" sz="2400" b="0" dirty="0"/>
          </a:p>
          <a:p>
            <a:pPr marL="0" indent="0">
              <a:buNone/>
            </a:pPr>
            <a:r>
              <a:rPr lang="en-US" altLang="de-DE" sz="2400" b="0" dirty="0"/>
              <a:t>	</a:t>
            </a:r>
            <a:r>
              <a:rPr lang="en-US" altLang="de-DE" sz="2400" b="0" dirty="0" err="1"/>
              <a:t>Inhalte</a:t>
            </a:r>
            <a:endParaRPr lang="en-US" altLang="de-DE" sz="2400" b="0" dirty="0"/>
          </a:p>
          <a:p>
            <a:pPr marL="0" indent="0">
              <a:buNone/>
            </a:pPr>
            <a:r>
              <a:rPr lang="en-US" altLang="de-DE" sz="2400" b="1" dirty="0" err="1"/>
              <a:t>Vulnerabilitäts</a:t>
            </a:r>
            <a:r>
              <a:rPr lang="en-US" altLang="de-DE" sz="2400" b="1" dirty="0"/>
              <a:t>-Stress-Modell</a:t>
            </a:r>
          </a:p>
          <a:p>
            <a:pPr marL="0" indent="0">
              <a:buNone/>
            </a:pPr>
            <a:r>
              <a:rPr lang="en-US" altLang="de-DE" sz="2400" dirty="0"/>
              <a:t>	</a:t>
            </a:r>
            <a:r>
              <a:rPr lang="en-US" altLang="de-DE" sz="2400" b="0" dirty="0" err="1"/>
              <a:t>genetische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Prädisposition</a:t>
            </a:r>
            <a:endParaRPr lang="en-US" altLang="de-DE" sz="2400" b="0" dirty="0"/>
          </a:p>
          <a:p>
            <a:pPr marL="0" indent="0">
              <a:buNone/>
            </a:pPr>
            <a:r>
              <a:rPr lang="en-US" altLang="de-DE" sz="2400" b="0" dirty="0"/>
              <a:t>	</a:t>
            </a:r>
            <a:r>
              <a:rPr lang="en-US" altLang="de-DE" sz="2400" b="0" dirty="0" err="1"/>
              <a:t>erhöhte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Suggestibilität</a:t>
            </a:r>
            <a:endParaRPr lang="en-US" altLang="de-DE" sz="2400" b="0" dirty="0"/>
          </a:p>
          <a:p>
            <a:pPr marL="0" indent="0">
              <a:buNone/>
            </a:pPr>
            <a:r>
              <a:rPr lang="en-US" altLang="de-DE" sz="2400" b="0" dirty="0"/>
              <a:t>	</a:t>
            </a:r>
            <a:r>
              <a:rPr lang="en-US" altLang="de-DE" sz="2400" b="0" dirty="0" err="1"/>
              <a:t>frühe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traumatisierende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Erfahrungen</a:t>
            </a:r>
            <a:endParaRPr lang="en-US" altLang="de-DE" sz="2400" b="0" dirty="0"/>
          </a:p>
          <a:p>
            <a:pPr marL="0" indent="0">
              <a:buNone/>
            </a:pPr>
            <a:r>
              <a:rPr lang="en-US" altLang="de-DE" sz="2400" b="0" dirty="0" err="1"/>
              <a:t>z.T</a:t>
            </a:r>
            <a:r>
              <a:rPr lang="en-US" altLang="de-DE" sz="2400" b="0" dirty="0"/>
              <a:t>. </a:t>
            </a:r>
            <a:r>
              <a:rPr lang="en-US" altLang="de-DE" sz="2400" b="0" dirty="0" err="1"/>
              <a:t>Konzeptualisierung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als</a:t>
            </a:r>
            <a:r>
              <a:rPr lang="en-US" altLang="de-DE" sz="2400" b="0" dirty="0"/>
              <a:t> „posttraumatic stress disorder“ </a:t>
            </a:r>
          </a:p>
          <a:p>
            <a:pPr marL="0" indent="0">
              <a:buNone/>
            </a:pPr>
            <a:r>
              <a:rPr lang="en-US" altLang="de-DE" sz="2000" dirty="0"/>
              <a:t>Dayan J et al J </a:t>
            </a:r>
            <a:r>
              <a:rPr lang="en-US" altLang="de-DE" sz="2000" dirty="0" err="1"/>
              <a:t>Physiol</a:t>
            </a:r>
            <a:r>
              <a:rPr lang="en-US" altLang="de-DE" sz="2000" dirty="0"/>
              <a:t> Paris 2010 Dec;104 (6):296-320</a:t>
            </a:r>
          </a:p>
        </p:txBody>
      </p:sp>
    </p:spTree>
    <p:extLst>
      <p:ext uri="{BB962C8B-B14F-4D97-AF65-F5344CB8AC3E}">
        <p14:creationId xmlns:p14="http://schemas.microsoft.com/office/powerpoint/2010/main" val="423397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38" name="Titel 1"/>
          <p:cNvSpPr>
            <a:spLocks noGrp="1"/>
          </p:cNvSpPr>
          <p:nvPr>
            <p:ph type="title"/>
          </p:nvPr>
        </p:nvSpPr>
        <p:spPr>
          <a:xfrm>
            <a:off x="838199" y="963877"/>
            <a:ext cx="3816097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Neue </a:t>
            </a:r>
            <a:r>
              <a:rPr lang="en-US" altLang="de-DE" sz="40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Konzepte</a:t>
            </a:r>
            <a: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sz="4000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Klassifikation</a:t>
            </a:r>
            <a: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65539" name="Inhaltsplatzhalter 2"/>
          <p:cNvSpPr>
            <a:spLocks noGrp="1"/>
          </p:cNvSpPr>
          <p:nvPr>
            <p:ph idx="1"/>
          </p:nvPr>
        </p:nvSpPr>
        <p:spPr>
          <a:xfrm>
            <a:off x="5539154" y="963877"/>
            <a:ext cx="5814646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altLang="de-DE" sz="2400" b="1" dirty="0" err="1"/>
              <a:t>Somatoforme</a:t>
            </a:r>
            <a:r>
              <a:rPr lang="en-US" altLang="de-DE" sz="2400" b="1" dirty="0"/>
              <a:t> </a:t>
            </a:r>
            <a:r>
              <a:rPr lang="en-US" altLang="de-DE" sz="2400" b="1" dirty="0" err="1"/>
              <a:t>Dissoziation</a:t>
            </a:r>
            <a:endParaRPr lang="en-US" altLang="de-DE" sz="2400" b="1" dirty="0"/>
          </a:p>
          <a:p>
            <a:pPr marL="0"/>
            <a:endParaRPr lang="en-US" altLang="de-DE" sz="2400" dirty="0"/>
          </a:p>
          <a:p>
            <a:pPr marL="0" indent="0">
              <a:buNone/>
            </a:pPr>
            <a:r>
              <a:rPr lang="en-US" altLang="de-DE" sz="2400" b="1" dirty="0" err="1"/>
              <a:t>Psychoforme</a:t>
            </a:r>
            <a:r>
              <a:rPr lang="en-US" altLang="de-DE" sz="2400" b="1" dirty="0"/>
              <a:t> </a:t>
            </a:r>
            <a:r>
              <a:rPr lang="en-US" altLang="de-DE" sz="2400" b="1" dirty="0" err="1"/>
              <a:t>Dissoziation</a:t>
            </a:r>
            <a:endParaRPr lang="en-US" altLang="de-DE" sz="2400" b="1" dirty="0"/>
          </a:p>
          <a:p>
            <a:pPr marL="0"/>
            <a:endParaRPr lang="en-US" altLang="de-DE" sz="2400" dirty="0"/>
          </a:p>
          <a:p>
            <a:pPr marL="0" indent="0">
              <a:buNone/>
            </a:pPr>
            <a:endParaRPr lang="en-US" altLang="de-DE" sz="2400" b="1" dirty="0"/>
          </a:p>
          <a:p>
            <a:pPr marL="0" indent="0">
              <a:buNone/>
            </a:pPr>
            <a:r>
              <a:rPr lang="en-US" altLang="de-DE" sz="2400" b="1" dirty="0" err="1"/>
              <a:t>Strukturelle</a:t>
            </a:r>
            <a:r>
              <a:rPr lang="en-US" altLang="de-DE" sz="2400" b="1" dirty="0"/>
              <a:t> </a:t>
            </a:r>
            <a:r>
              <a:rPr lang="en-US" altLang="de-DE" sz="2400" b="1" dirty="0" err="1"/>
              <a:t>Dissoziation</a:t>
            </a:r>
            <a:endParaRPr lang="en-US" altLang="de-DE" sz="2400" b="1" dirty="0"/>
          </a:p>
          <a:p>
            <a:pPr marL="0" indent="0">
              <a:buNone/>
            </a:pPr>
            <a:r>
              <a:rPr lang="en-US" altLang="de-DE" sz="2400" dirty="0"/>
              <a:t>=&gt; Ego states, </a:t>
            </a:r>
            <a:r>
              <a:rPr lang="en-US" altLang="de-DE" sz="2400" dirty="0" err="1"/>
              <a:t>Verhaltensweisen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nach</a:t>
            </a:r>
            <a:r>
              <a:rPr lang="en-US" altLang="de-DE" sz="2400" dirty="0"/>
              <a:t> </a:t>
            </a:r>
            <a:r>
              <a:rPr lang="en-US" altLang="de-DE" sz="2400" dirty="0" err="1"/>
              <a:t>schweren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Traumatisierungen</a:t>
            </a:r>
            <a:endParaRPr lang="en-US" alt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381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38" name="Titel 1"/>
          <p:cNvSpPr>
            <a:spLocks noGrp="1"/>
          </p:cNvSpPr>
          <p:nvPr>
            <p:ph type="title"/>
          </p:nvPr>
        </p:nvSpPr>
        <p:spPr>
          <a:xfrm>
            <a:off x="838199" y="963877"/>
            <a:ext cx="3654670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sz="4000" dirty="0">
                <a:solidFill>
                  <a:schemeClr val="accent1"/>
                </a:solidFill>
              </a:rPr>
              <a:t/>
            </a:r>
            <a:br>
              <a:rPr lang="en-US" altLang="de-DE" sz="4000" dirty="0">
                <a:solidFill>
                  <a:schemeClr val="accent1"/>
                </a:solidFill>
              </a:rPr>
            </a:br>
            <a:r>
              <a:rPr lang="en-US" altLang="de-DE" sz="4000" b="1" dirty="0">
                <a:solidFill>
                  <a:schemeClr val="accent1"/>
                </a:solidFill>
              </a:rPr>
              <a:t>Neue </a:t>
            </a:r>
            <a:r>
              <a:rPr lang="en-US" altLang="de-DE" sz="4000" b="1" dirty="0" err="1">
                <a:solidFill>
                  <a:schemeClr val="accent1"/>
                </a:solidFill>
              </a:rPr>
              <a:t>Konzept</a:t>
            </a:r>
            <a:r>
              <a:rPr lang="en-US" altLang="de-DE" sz="4000" dirty="0" err="1">
                <a:solidFill>
                  <a:schemeClr val="accent1"/>
                </a:solidFill>
              </a:rPr>
              <a:t>e</a:t>
            </a:r>
            <a:r>
              <a:rPr lang="en-US" altLang="de-DE" sz="4000" dirty="0">
                <a:solidFill>
                  <a:schemeClr val="accent1"/>
                </a:solidFill>
              </a:rPr>
              <a:t> </a:t>
            </a:r>
            <a:r>
              <a:rPr lang="en-US" altLang="de-DE" sz="4000" dirty="0" err="1">
                <a:solidFill>
                  <a:schemeClr val="accent1"/>
                </a:solidFill>
              </a:rPr>
              <a:t>Psychodynamik</a:t>
            </a:r>
            <a:endParaRPr lang="en-US" altLang="de-DE" sz="40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5539" name="Inhaltsplatzhalter 2"/>
          <p:cNvSpPr>
            <a:spLocks noGrp="1"/>
          </p:cNvSpPr>
          <p:nvPr>
            <p:ph idx="1"/>
          </p:nvPr>
        </p:nvSpPr>
        <p:spPr>
          <a:xfrm>
            <a:off x="5539154" y="963877"/>
            <a:ext cx="5814646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altLang="de-DE" sz="2400" dirty="0"/>
              <a:t>[… psychodynamic therapy … assumes that…]</a:t>
            </a:r>
          </a:p>
          <a:p>
            <a:pPr marL="0" indent="0">
              <a:buNone/>
            </a:pPr>
            <a:r>
              <a:rPr lang="en-US" altLang="de-DE" sz="3200" dirty="0"/>
              <a:t>“…developmentally based dysregulations of (bodily) self-experience and relationships rather than unconscious conflicts are the primary basis for the symptoms.”</a:t>
            </a:r>
          </a:p>
          <a:p>
            <a:pPr marL="0" indent="0">
              <a:buNone/>
            </a:pPr>
            <a:endParaRPr lang="en-US" altLang="de-DE" sz="2400" dirty="0"/>
          </a:p>
          <a:p>
            <a:pPr marL="0" indent="0">
              <a:buNone/>
            </a:pPr>
            <a:r>
              <a:rPr lang="en-US" altLang="de-DE" sz="2000" dirty="0"/>
              <a:t>H. </a:t>
            </a:r>
            <a:r>
              <a:rPr lang="en-US" altLang="de-DE" sz="2000" dirty="0" err="1"/>
              <a:t>Sattel</a:t>
            </a:r>
            <a:r>
              <a:rPr lang="en-US" altLang="de-DE" sz="2000" dirty="0"/>
              <a:t> et al </a:t>
            </a:r>
            <a:r>
              <a:rPr lang="en-US" altLang="de-DE" sz="2000" dirty="0" err="1"/>
              <a:t>BJPsych</a:t>
            </a:r>
            <a:r>
              <a:rPr lang="en-US" altLang="de-DE" sz="2000" dirty="0"/>
              <a:t> 2012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5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828799"/>
            <a:ext cx="3494362" cy="40653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dirty="0" err="1">
                <a:solidFill>
                  <a:schemeClr val="accent1"/>
                </a:solidFill>
              </a:rPr>
              <a:t>Subjektives</a:t>
            </a:r>
            <a:r>
              <a:rPr lang="en-US" altLang="de-DE" b="1" dirty="0">
                <a:solidFill>
                  <a:schemeClr val="accent1"/>
                </a:solidFill>
              </a:rPr>
              <a:t> </a:t>
            </a:r>
            <a:r>
              <a:rPr lang="en-US" altLang="de-DE" b="1" dirty="0" err="1">
                <a:solidFill>
                  <a:schemeClr val="accent1"/>
                </a:solidFill>
              </a:rPr>
              <a:t>Erleben</a:t>
            </a:r>
            <a:r>
              <a:rPr lang="en-US" altLang="de-DE" b="1" dirty="0">
                <a:solidFill>
                  <a:schemeClr val="accent1"/>
                </a:solidFill>
              </a:rPr>
              <a:t> </a:t>
            </a:r>
            <a:r>
              <a:rPr lang="en-US" altLang="de-DE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  </a:t>
            </a:r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en-US" altLang="de-DE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endParaRPr lang="en-US" altLang="de-DE" sz="2400" dirty="0"/>
          </a:p>
          <a:p>
            <a:pPr marL="0">
              <a:defRPr/>
            </a:pPr>
            <a:endParaRPr lang="en-US" altLang="de-DE" sz="2400" dirty="0"/>
          </a:p>
          <a:p>
            <a:pPr>
              <a:defRPr/>
            </a:pPr>
            <a:endParaRPr lang="en-US" altLang="de-DE" sz="2400" dirty="0"/>
          </a:p>
          <a:p>
            <a:pPr>
              <a:defRPr/>
            </a:pPr>
            <a:endParaRPr lang="en-US" altLang="de-DE" sz="2400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xmlns="" id="{5E670E95-1BDD-4919-984E-24E943792C44}"/>
              </a:ext>
            </a:extLst>
          </p:cNvPr>
          <p:cNvSpPr/>
          <p:nvPr/>
        </p:nvSpPr>
        <p:spPr>
          <a:xfrm>
            <a:off x="4783014" y="2721114"/>
            <a:ext cx="7087421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2800" dirty="0">
                <a:solidFill>
                  <a:srgbClr val="003366"/>
                </a:solidFill>
              </a:rPr>
              <a:t>,A Leg </a:t>
            </a:r>
            <a:r>
              <a:rPr lang="de-DE" altLang="de-DE" sz="2800" dirty="0" err="1">
                <a:solidFill>
                  <a:srgbClr val="003366"/>
                </a:solidFill>
              </a:rPr>
              <a:t>to</a:t>
            </a:r>
            <a:r>
              <a:rPr lang="de-DE" altLang="de-DE" sz="2800" dirty="0">
                <a:solidFill>
                  <a:srgbClr val="003366"/>
                </a:solidFill>
              </a:rPr>
              <a:t> Stand On‘ </a:t>
            </a:r>
            <a:r>
              <a:rPr lang="de-DE" altLang="de-DE" sz="2800" dirty="0" err="1">
                <a:solidFill>
                  <a:srgbClr val="003366"/>
                </a:solidFill>
              </a:rPr>
              <a:t>by</a:t>
            </a:r>
            <a:r>
              <a:rPr lang="de-DE" altLang="de-DE" sz="2800" dirty="0">
                <a:solidFill>
                  <a:srgbClr val="003366"/>
                </a:solidFill>
              </a:rPr>
              <a:t> Oliver Sacks </a:t>
            </a:r>
            <a:br>
              <a:rPr lang="de-DE" altLang="de-DE" sz="2800" dirty="0">
                <a:solidFill>
                  <a:srgbClr val="003366"/>
                </a:solidFill>
              </a:rPr>
            </a:br>
            <a:r>
              <a:rPr lang="de-DE" altLang="de-DE" sz="2800" dirty="0">
                <a:solidFill>
                  <a:srgbClr val="003366"/>
                </a:solidFill>
              </a:rPr>
              <a:t>A </a:t>
            </a:r>
            <a:r>
              <a:rPr lang="de-DE" altLang="de-DE" sz="2800" dirty="0" err="1">
                <a:solidFill>
                  <a:srgbClr val="003366"/>
                </a:solidFill>
              </a:rPr>
              <a:t>unique</a:t>
            </a:r>
            <a:r>
              <a:rPr lang="de-DE" altLang="de-DE" sz="2800" dirty="0">
                <a:solidFill>
                  <a:srgbClr val="003366"/>
                </a:solidFill>
              </a:rPr>
              <a:t> </a:t>
            </a:r>
            <a:r>
              <a:rPr lang="de-DE" altLang="de-DE" sz="2800" dirty="0" err="1">
                <a:solidFill>
                  <a:srgbClr val="003366"/>
                </a:solidFill>
              </a:rPr>
              <a:t>autobiographical</a:t>
            </a:r>
            <a:r>
              <a:rPr lang="de-DE" altLang="de-DE" sz="2800" dirty="0">
                <a:solidFill>
                  <a:srgbClr val="003366"/>
                </a:solidFill>
              </a:rPr>
              <a:t> </a:t>
            </a:r>
            <a:r>
              <a:rPr lang="de-DE" altLang="de-DE" sz="2800" dirty="0" err="1">
                <a:solidFill>
                  <a:srgbClr val="003366"/>
                </a:solidFill>
              </a:rPr>
              <a:t>account</a:t>
            </a:r>
            <a:r>
              <a:rPr lang="de-DE" altLang="de-DE" sz="2800" dirty="0">
                <a:solidFill>
                  <a:srgbClr val="003366"/>
                </a:solidFill>
              </a:rPr>
              <a:t> </a:t>
            </a:r>
            <a:r>
              <a:rPr lang="de-DE" altLang="de-DE" sz="2800" dirty="0" err="1">
                <a:solidFill>
                  <a:srgbClr val="003366"/>
                </a:solidFill>
              </a:rPr>
              <a:t>of</a:t>
            </a:r>
            <a:r>
              <a:rPr lang="de-DE" altLang="de-DE" sz="2800" dirty="0">
                <a:solidFill>
                  <a:srgbClr val="003366"/>
                </a:solidFill>
              </a:rPr>
              <a:t> </a:t>
            </a:r>
            <a:r>
              <a:rPr lang="de-DE" altLang="de-DE" sz="2800" dirty="0" err="1">
                <a:solidFill>
                  <a:srgbClr val="003366"/>
                </a:solidFill>
              </a:rPr>
              <a:t>functional</a:t>
            </a:r>
            <a:r>
              <a:rPr lang="de-DE" altLang="de-DE" sz="2800" dirty="0">
                <a:solidFill>
                  <a:srgbClr val="003366"/>
                </a:solidFill>
              </a:rPr>
              <a:t> </a:t>
            </a:r>
            <a:r>
              <a:rPr lang="de-DE" altLang="de-DE" sz="2800" dirty="0" err="1">
                <a:solidFill>
                  <a:srgbClr val="003366"/>
                </a:solidFill>
              </a:rPr>
              <a:t>paralysis</a:t>
            </a:r>
            <a:r>
              <a:rPr lang="de-DE" altLang="de-DE" sz="2800" dirty="0">
                <a:solidFill>
                  <a:srgbClr val="003366"/>
                </a:solidFill>
              </a:rPr>
              <a:t/>
            </a:r>
            <a:br>
              <a:rPr lang="de-DE" altLang="de-DE" sz="2800" dirty="0">
                <a:solidFill>
                  <a:srgbClr val="003366"/>
                </a:solidFill>
              </a:rPr>
            </a:br>
            <a:r>
              <a:rPr lang="de-DE" altLang="de-DE" sz="2800" dirty="0">
                <a:solidFill>
                  <a:srgbClr val="003366"/>
                </a:solidFill>
              </a:rPr>
              <a:t/>
            </a:r>
            <a:br>
              <a:rPr lang="de-DE" altLang="de-DE" sz="2800" dirty="0">
                <a:solidFill>
                  <a:srgbClr val="003366"/>
                </a:solidFill>
              </a:rPr>
            </a:br>
            <a:r>
              <a:rPr lang="de-DE" altLang="de-DE" sz="2000" dirty="0">
                <a:solidFill>
                  <a:srgbClr val="003366"/>
                </a:solidFill>
              </a:rPr>
              <a:t>Fallbeschreibung u Review, in: J. Stone et al., J </a:t>
            </a:r>
            <a:r>
              <a:rPr lang="de-DE" altLang="de-DE" sz="2000" dirty="0" err="1">
                <a:solidFill>
                  <a:srgbClr val="003366"/>
                </a:solidFill>
              </a:rPr>
              <a:t>Neurol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Neurosurg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Psychiatry</a:t>
            </a:r>
            <a:r>
              <a:rPr lang="de-DE" altLang="de-DE" sz="2000" dirty="0">
                <a:solidFill>
                  <a:srgbClr val="003366"/>
                </a:solidFill>
              </a:rPr>
              <a:t> 2012; 83:864-867</a:t>
            </a:r>
          </a:p>
          <a:p>
            <a:endParaRPr lang="de-DE" altLang="de-DE" sz="2000" dirty="0">
              <a:solidFill>
                <a:srgbClr val="003366"/>
              </a:solidFill>
            </a:endParaRPr>
          </a:p>
          <a:p>
            <a:endParaRPr lang="de-DE" altLang="de-DE" sz="2000" dirty="0">
              <a:solidFill>
                <a:srgbClr val="003366"/>
              </a:solidFill>
            </a:endParaRPr>
          </a:p>
          <a:p>
            <a:endParaRPr lang="de-DE" altLang="de-DE" sz="2000" dirty="0">
              <a:solidFill>
                <a:srgbClr val="003366"/>
              </a:solidFill>
            </a:endParaRPr>
          </a:p>
          <a:p>
            <a:r>
              <a:rPr lang="de-CH" altLang="de-DE" sz="1200" dirty="0">
                <a:solidFill>
                  <a:srgbClr val="003366"/>
                </a:solidFill>
              </a:rPr>
              <a:t/>
            </a:r>
            <a:br>
              <a:rPr lang="de-CH" altLang="de-DE" sz="1200" dirty="0">
                <a:solidFill>
                  <a:srgbClr val="003366"/>
                </a:solidFill>
              </a:rPr>
            </a:b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83815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73">
            <a:extLst>
              <a:ext uri="{FF2B5EF4-FFF2-40B4-BE49-F238E27FC236}">
                <a16:creationId xmlns:a16="http://schemas.microsoft.com/office/drawing/2014/main" xmlns="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xmlns="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7" name="Inhaltsplatzhalter 4" descr="Ein Bild, das Wand, Mann, Person, drinnen enthält.&#10;&#10;Mit sehr hoher Zuverlässigkeit generierte Beschreibu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773" y="2857501"/>
            <a:ext cx="1451426" cy="11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36429" y="1767255"/>
            <a:ext cx="7434598" cy="396153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buClrTx/>
              <a:buSzTx/>
              <a:buFontTx/>
              <a:buNone/>
            </a:pPr>
            <a:r>
              <a:rPr lang="de-CH" altLang="de-DE" sz="3200" b="1" dirty="0">
                <a:solidFill>
                  <a:srgbClr val="003366"/>
                </a:solidFill>
                <a:latin typeface="TheMixOffice" panose="020B0503040302060204" pitchFamily="34" charset="0"/>
                <a:cs typeface="Vrinda" panose="020B0502040204020203" pitchFamily="34" charset="0"/>
              </a:rPr>
              <a:t>Oliver Sacks (1933-2015)</a:t>
            </a:r>
          </a:p>
          <a:p>
            <a:pPr algn="ctr">
              <a:buClrTx/>
              <a:buSzTx/>
              <a:buFontTx/>
              <a:buNone/>
            </a:pPr>
            <a:endParaRPr lang="de-CH" altLang="de-DE" dirty="0">
              <a:solidFill>
                <a:srgbClr val="003366"/>
              </a:solidFill>
              <a:latin typeface="TheMixOffice" panose="020B0503040302060204" pitchFamily="34" charset="0"/>
              <a:cs typeface="Vrinda" panose="020B0502040204020203" pitchFamily="34" charset="0"/>
            </a:endParaRPr>
          </a:p>
          <a:p>
            <a:pPr algn="ctr">
              <a:buClrTx/>
              <a:buSzTx/>
              <a:buFontTx/>
              <a:buNone/>
            </a:pPr>
            <a:r>
              <a:rPr lang="de-CH" altLang="de-DE" dirty="0">
                <a:solidFill>
                  <a:srgbClr val="003366"/>
                </a:solidFill>
                <a:latin typeface="TheMixOffice" panose="020B0503040302060204" pitchFamily="34" charset="0"/>
                <a:cs typeface="Vrinda" panose="020B0502040204020203" pitchFamily="34" charset="0"/>
              </a:rPr>
              <a:t>«Ich war ein fühlendes Wesen,</a:t>
            </a:r>
          </a:p>
          <a:p>
            <a:pPr algn="ctr">
              <a:buClrTx/>
              <a:buSzTx/>
              <a:buFontTx/>
              <a:buNone/>
            </a:pPr>
            <a:r>
              <a:rPr lang="de-CH" altLang="de-DE" dirty="0">
                <a:solidFill>
                  <a:srgbClr val="003366"/>
                </a:solidFill>
                <a:latin typeface="TheMixOffice" panose="020B0503040302060204" pitchFamily="34" charset="0"/>
                <a:cs typeface="Vrinda" panose="020B0502040204020203" pitchFamily="34" charset="0"/>
              </a:rPr>
              <a:t> ein denkendes Tier </a:t>
            </a:r>
          </a:p>
          <a:p>
            <a:pPr algn="ctr">
              <a:buClrTx/>
              <a:buSzTx/>
              <a:buFontTx/>
              <a:buNone/>
            </a:pPr>
            <a:r>
              <a:rPr lang="de-CH" altLang="de-DE" dirty="0">
                <a:solidFill>
                  <a:srgbClr val="003366"/>
                </a:solidFill>
                <a:latin typeface="TheMixOffice" panose="020B0503040302060204" pitchFamily="34" charset="0"/>
                <a:cs typeface="Vrinda" panose="020B0502040204020203" pitchFamily="34" charset="0"/>
              </a:rPr>
              <a:t>auf diesem schönen Planeten, </a:t>
            </a:r>
          </a:p>
          <a:p>
            <a:pPr algn="ctr">
              <a:buClrTx/>
              <a:buSzTx/>
              <a:buFontTx/>
              <a:buNone/>
            </a:pPr>
            <a:r>
              <a:rPr lang="de-CH" altLang="de-DE" dirty="0">
                <a:solidFill>
                  <a:srgbClr val="003366"/>
                </a:solidFill>
                <a:latin typeface="TheMixOffice" panose="020B0503040302060204" pitchFamily="34" charset="0"/>
                <a:cs typeface="Vrinda" panose="020B0502040204020203" pitchFamily="34" charset="0"/>
              </a:rPr>
              <a:t>und schon das allein </a:t>
            </a:r>
          </a:p>
          <a:p>
            <a:pPr algn="ctr">
              <a:buClrTx/>
              <a:buSzTx/>
              <a:buFontTx/>
              <a:buNone/>
            </a:pPr>
            <a:r>
              <a:rPr lang="de-CH" altLang="de-DE" dirty="0">
                <a:solidFill>
                  <a:srgbClr val="003366"/>
                </a:solidFill>
                <a:latin typeface="TheMixOffice" panose="020B0503040302060204" pitchFamily="34" charset="0"/>
                <a:cs typeface="Vrinda" panose="020B0502040204020203" pitchFamily="34" charset="0"/>
              </a:rPr>
              <a:t>war ein grosses Privileg und Abenteuer»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6013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73">
            <a:extLst>
              <a:ext uri="{FF2B5EF4-FFF2-40B4-BE49-F238E27FC236}">
                <a16:creationId xmlns:a16="http://schemas.microsoft.com/office/drawing/2014/main" xmlns="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xmlns="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7" name="Inhaltsplatzhalter 4" descr="Ein Bild, das Wand, Mann, Person, drinnen enthält.&#10;&#10;Mit sehr hoher Zuverlässigkeit generierte Beschreibu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773" y="2857501"/>
            <a:ext cx="1451426" cy="11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36429" y="1767254"/>
            <a:ext cx="7434598" cy="429064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de-CH" altLang="de-DE" dirty="0">
                <a:solidFill>
                  <a:srgbClr val="003366"/>
                </a:solidFill>
              </a:rPr>
              <a:t>«</a:t>
            </a:r>
            <a:r>
              <a:rPr lang="de-CH" altLang="de-DE" dirty="0" err="1">
                <a:solidFill>
                  <a:srgbClr val="003366"/>
                </a:solidFill>
              </a:rPr>
              <a:t>What</a:t>
            </a:r>
            <a:r>
              <a:rPr lang="de-CH" altLang="de-DE" dirty="0">
                <a:solidFill>
                  <a:srgbClr val="003366"/>
                </a:solidFill>
              </a:rPr>
              <a:t> was </a:t>
            </a:r>
            <a:r>
              <a:rPr lang="de-CH" altLang="de-DE" dirty="0" err="1">
                <a:solidFill>
                  <a:srgbClr val="003366"/>
                </a:solidFill>
              </a:rPr>
              <a:t>now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becoming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frightfully</a:t>
            </a:r>
            <a:r>
              <a:rPr lang="de-CH" altLang="de-DE" dirty="0">
                <a:solidFill>
                  <a:srgbClr val="003366"/>
                </a:solidFill>
              </a:rPr>
              <a:t>, </a:t>
            </a:r>
            <a:r>
              <a:rPr lang="de-CH" altLang="de-DE" dirty="0" err="1">
                <a:solidFill>
                  <a:srgbClr val="003366"/>
                </a:solidFill>
              </a:rPr>
              <a:t>even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luridly</a:t>
            </a:r>
            <a:r>
              <a:rPr lang="de-CH" altLang="de-DE" dirty="0">
                <a:solidFill>
                  <a:srgbClr val="003366"/>
                </a:solidFill>
              </a:rPr>
              <a:t>, </a:t>
            </a:r>
            <a:r>
              <a:rPr lang="de-CH" altLang="de-DE" dirty="0" err="1">
                <a:solidFill>
                  <a:srgbClr val="003366"/>
                </a:solidFill>
              </a:rPr>
              <a:t>clear</a:t>
            </a:r>
            <a:r>
              <a:rPr lang="de-CH" altLang="de-DE" dirty="0">
                <a:solidFill>
                  <a:srgbClr val="003366"/>
                </a:solidFill>
              </a:rPr>
              <a:t> was </a:t>
            </a:r>
            <a:r>
              <a:rPr lang="de-CH" altLang="de-DE" dirty="0" err="1">
                <a:solidFill>
                  <a:srgbClr val="003366"/>
                </a:solidFill>
              </a:rPr>
              <a:t>that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whatever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had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happened</a:t>
            </a:r>
            <a:r>
              <a:rPr lang="de-CH" altLang="de-DE" dirty="0">
                <a:solidFill>
                  <a:srgbClr val="003366"/>
                </a:solidFill>
              </a:rPr>
              <a:t> was not just </a:t>
            </a:r>
            <a:r>
              <a:rPr lang="de-CH" altLang="de-DE" dirty="0" err="1">
                <a:solidFill>
                  <a:srgbClr val="003366"/>
                </a:solidFill>
              </a:rPr>
              <a:t>local</a:t>
            </a:r>
            <a:r>
              <a:rPr lang="de-CH" altLang="de-DE" dirty="0">
                <a:solidFill>
                  <a:srgbClr val="003366"/>
                </a:solidFill>
              </a:rPr>
              <a:t>, </a:t>
            </a:r>
            <a:r>
              <a:rPr lang="de-CH" altLang="de-DE" dirty="0" err="1">
                <a:solidFill>
                  <a:srgbClr val="003366"/>
                </a:solidFill>
              </a:rPr>
              <a:t>peripheral</a:t>
            </a:r>
            <a:r>
              <a:rPr lang="de-CH" altLang="de-DE" dirty="0">
                <a:solidFill>
                  <a:srgbClr val="003366"/>
                </a:solidFill>
              </a:rPr>
              <a:t>, </a:t>
            </a:r>
            <a:r>
              <a:rPr lang="de-CH" altLang="de-DE" dirty="0" err="1">
                <a:solidFill>
                  <a:srgbClr val="003366"/>
                </a:solidFill>
              </a:rPr>
              <a:t>superficial</a:t>
            </a:r>
            <a:r>
              <a:rPr lang="de-CH" altLang="de-DE" dirty="0">
                <a:solidFill>
                  <a:srgbClr val="003366"/>
                </a:solidFill>
              </a:rPr>
              <a:t>…. </a:t>
            </a:r>
          </a:p>
          <a:p>
            <a:pPr marL="0" indent="0">
              <a:buNone/>
            </a:pPr>
            <a:r>
              <a:rPr lang="de-CH" altLang="de-DE" dirty="0">
                <a:solidFill>
                  <a:srgbClr val="003366"/>
                </a:solidFill>
              </a:rPr>
              <a:t>This was </a:t>
            </a:r>
            <a:r>
              <a:rPr lang="de-CH" altLang="de-DE" dirty="0" err="1">
                <a:solidFill>
                  <a:srgbClr val="003366"/>
                </a:solidFill>
              </a:rPr>
              <a:t>radical</a:t>
            </a:r>
            <a:r>
              <a:rPr lang="de-CH" altLang="de-DE" dirty="0">
                <a:solidFill>
                  <a:srgbClr val="003366"/>
                </a:solidFill>
              </a:rPr>
              <a:t>, </a:t>
            </a:r>
            <a:r>
              <a:rPr lang="de-CH" altLang="de-DE" dirty="0" err="1">
                <a:solidFill>
                  <a:srgbClr val="003366"/>
                </a:solidFill>
              </a:rPr>
              <a:t>central</a:t>
            </a:r>
            <a:r>
              <a:rPr lang="de-CH" altLang="de-DE" dirty="0">
                <a:solidFill>
                  <a:srgbClr val="003366"/>
                </a:solidFill>
              </a:rPr>
              <a:t>, fundamental. </a:t>
            </a:r>
          </a:p>
          <a:p>
            <a:pPr marL="0" indent="0">
              <a:buNone/>
            </a:pPr>
            <a:r>
              <a:rPr lang="de-CH" altLang="de-DE" dirty="0" err="1">
                <a:solidFill>
                  <a:srgbClr val="003366"/>
                </a:solidFill>
              </a:rPr>
              <a:t>What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seemed</a:t>
            </a:r>
            <a:r>
              <a:rPr lang="de-CH" altLang="de-DE" dirty="0">
                <a:solidFill>
                  <a:srgbClr val="003366"/>
                </a:solidFill>
              </a:rPr>
              <a:t>, at </a:t>
            </a:r>
            <a:r>
              <a:rPr lang="de-CH" altLang="de-DE" dirty="0" err="1">
                <a:solidFill>
                  <a:srgbClr val="003366"/>
                </a:solidFill>
              </a:rPr>
              <a:t>first</a:t>
            </a:r>
            <a:r>
              <a:rPr lang="de-CH" altLang="de-DE" dirty="0">
                <a:solidFill>
                  <a:srgbClr val="003366"/>
                </a:solidFill>
              </a:rPr>
              <a:t>, </a:t>
            </a:r>
            <a:r>
              <a:rPr lang="de-CH" altLang="de-DE" dirty="0" err="1">
                <a:solidFill>
                  <a:srgbClr val="003366"/>
                </a:solidFill>
              </a:rPr>
              <a:t>to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be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no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more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than</a:t>
            </a:r>
            <a:r>
              <a:rPr lang="de-CH" altLang="de-DE" dirty="0">
                <a:solidFill>
                  <a:srgbClr val="003366"/>
                </a:solidFill>
              </a:rPr>
              <a:t> a </a:t>
            </a:r>
            <a:r>
              <a:rPr lang="de-CH" altLang="de-DE" dirty="0" err="1">
                <a:solidFill>
                  <a:srgbClr val="003366"/>
                </a:solidFill>
              </a:rPr>
              <a:t>local</a:t>
            </a:r>
            <a:r>
              <a:rPr lang="de-CH" altLang="de-DE" dirty="0">
                <a:solidFill>
                  <a:srgbClr val="003366"/>
                </a:solidFill>
              </a:rPr>
              <a:t>, </a:t>
            </a:r>
            <a:r>
              <a:rPr lang="de-CH" altLang="de-DE" dirty="0" err="1">
                <a:solidFill>
                  <a:srgbClr val="003366"/>
                </a:solidFill>
              </a:rPr>
              <a:t>peripheral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breakage</a:t>
            </a:r>
            <a:r>
              <a:rPr lang="de-CH" altLang="de-DE" dirty="0">
                <a:solidFill>
                  <a:srgbClr val="003366"/>
                </a:solidFill>
              </a:rPr>
              <a:t>… </a:t>
            </a:r>
            <a:r>
              <a:rPr lang="de-CH" altLang="de-DE" dirty="0" err="1">
                <a:solidFill>
                  <a:srgbClr val="003366"/>
                </a:solidFill>
              </a:rPr>
              <a:t>now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showed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itself</a:t>
            </a:r>
            <a:r>
              <a:rPr lang="de-CH" altLang="de-DE" dirty="0">
                <a:solidFill>
                  <a:srgbClr val="003366"/>
                </a:solidFill>
              </a:rPr>
              <a:t> in a different, and </a:t>
            </a:r>
            <a:r>
              <a:rPr lang="de-CH" altLang="de-DE" dirty="0" err="1">
                <a:solidFill>
                  <a:srgbClr val="003366"/>
                </a:solidFill>
              </a:rPr>
              <a:t>quite</a:t>
            </a:r>
            <a:r>
              <a:rPr lang="de-CH" altLang="de-DE" dirty="0">
                <a:solidFill>
                  <a:srgbClr val="003366"/>
                </a:solidFill>
              </a:rPr>
              <a:t> terrible, light- </a:t>
            </a:r>
          </a:p>
          <a:p>
            <a:pPr marL="0" indent="0">
              <a:buNone/>
            </a:pPr>
            <a:r>
              <a:rPr lang="de-CH" altLang="de-DE" dirty="0" err="1">
                <a:solidFill>
                  <a:srgbClr val="003366"/>
                </a:solidFill>
              </a:rPr>
              <a:t>as</a:t>
            </a:r>
            <a:r>
              <a:rPr lang="de-CH" altLang="de-DE" dirty="0">
                <a:solidFill>
                  <a:srgbClr val="003366"/>
                </a:solidFill>
              </a:rPr>
              <a:t> a breakdown </a:t>
            </a:r>
            <a:r>
              <a:rPr lang="de-CH" altLang="de-DE" dirty="0" err="1">
                <a:solidFill>
                  <a:srgbClr val="003366"/>
                </a:solidFill>
              </a:rPr>
              <a:t>of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memory</a:t>
            </a:r>
            <a:r>
              <a:rPr lang="de-CH" altLang="de-DE" dirty="0">
                <a:solidFill>
                  <a:srgbClr val="003366"/>
                </a:solidFill>
              </a:rPr>
              <a:t>, </a:t>
            </a:r>
            <a:r>
              <a:rPr lang="de-CH" altLang="de-DE" dirty="0" err="1">
                <a:solidFill>
                  <a:srgbClr val="003366"/>
                </a:solidFill>
              </a:rPr>
              <a:t>of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thinking</a:t>
            </a:r>
            <a:r>
              <a:rPr lang="de-CH" altLang="de-DE" dirty="0">
                <a:solidFill>
                  <a:srgbClr val="003366"/>
                </a:solidFill>
              </a:rPr>
              <a:t>, </a:t>
            </a:r>
            <a:r>
              <a:rPr lang="de-CH" altLang="de-DE" dirty="0" err="1">
                <a:solidFill>
                  <a:srgbClr val="003366"/>
                </a:solidFill>
              </a:rPr>
              <a:t>of</a:t>
            </a:r>
            <a:r>
              <a:rPr lang="de-CH" altLang="de-DE" dirty="0">
                <a:solidFill>
                  <a:srgbClr val="003366"/>
                </a:solidFill>
              </a:rPr>
              <a:t> will- </a:t>
            </a:r>
          </a:p>
          <a:p>
            <a:pPr marL="0" indent="0">
              <a:buNone/>
            </a:pPr>
            <a:r>
              <a:rPr lang="de-CH" altLang="de-DE" dirty="0">
                <a:solidFill>
                  <a:srgbClr val="003366"/>
                </a:solidFill>
              </a:rPr>
              <a:t>not just a </a:t>
            </a:r>
            <a:r>
              <a:rPr lang="de-CH" altLang="de-DE" dirty="0" err="1">
                <a:solidFill>
                  <a:srgbClr val="003366"/>
                </a:solidFill>
              </a:rPr>
              <a:t>lesion</a:t>
            </a:r>
            <a:r>
              <a:rPr lang="de-CH" altLang="de-DE" dirty="0">
                <a:solidFill>
                  <a:srgbClr val="003366"/>
                </a:solidFill>
              </a:rPr>
              <a:t> in </a:t>
            </a:r>
            <a:r>
              <a:rPr lang="de-CH" altLang="de-DE" dirty="0" err="1">
                <a:solidFill>
                  <a:srgbClr val="003366"/>
                </a:solidFill>
              </a:rPr>
              <a:t>my</a:t>
            </a:r>
            <a:r>
              <a:rPr lang="de-CH" altLang="de-DE" dirty="0">
                <a:solidFill>
                  <a:srgbClr val="003366"/>
                </a:solidFill>
              </a:rPr>
              <a:t> </a:t>
            </a:r>
            <a:r>
              <a:rPr lang="de-CH" altLang="de-DE" dirty="0" err="1">
                <a:solidFill>
                  <a:srgbClr val="003366"/>
                </a:solidFill>
              </a:rPr>
              <a:t>muscle</a:t>
            </a:r>
            <a:r>
              <a:rPr lang="de-CH" altLang="de-DE" dirty="0">
                <a:solidFill>
                  <a:srgbClr val="003366"/>
                </a:solidFill>
              </a:rPr>
              <a:t>, but a </a:t>
            </a:r>
            <a:r>
              <a:rPr lang="de-CH" altLang="de-DE" dirty="0" err="1">
                <a:solidFill>
                  <a:srgbClr val="003366"/>
                </a:solidFill>
              </a:rPr>
              <a:t>lesion</a:t>
            </a:r>
            <a:r>
              <a:rPr lang="de-CH" altLang="de-DE" dirty="0">
                <a:solidFill>
                  <a:srgbClr val="003366"/>
                </a:solidFill>
              </a:rPr>
              <a:t> in me.»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5800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73">
            <a:extLst>
              <a:ext uri="{FF2B5EF4-FFF2-40B4-BE49-F238E27FC236}">
                <a16:creationId xmlns:a16="http://schemas.microsoft.com/office/drawing/2014/main" xmlns="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xmlns="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7" name="Inhaltsplatzhalter 4" descr="Ein Bild, das Wand, Mann, Person, drinnen enthält.&#10;&#10;Mit sehr hoher Zuverlässigkeit generierte Beschreibu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773" y="2857501"/>
            <a:ext cx="1451426" cy="11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36429" y="949569"/>
            <a:ext cx="7434598" cy="477921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  <a:defRPr/>
            </a:pPr>
            <a:r>
              <a:rPr lang="en-US" sz="3600" dirty="0"/>
              <a:t>«Hysteria …. is a ‘top-down’ disorder, where primary disturbance occurs at the highest level-</a:t>
            </a:r>
          </a:p>
          <a:p>
            <a:pPr marL="0" indent="0">
              <a:buNone/>
              <a:defRPr/>
            </a:pPr>
            <a:r>
              <a:rPr lang="en-US" sz="3600" dirty="0"/>
              <a:t>in higher-order consciousness, which is symbolic and linguistic- </a:t>
            </a:r>
          </a:p>
          <a:p>
            <a:pPr marL="0" indent="0">
              <a:buNone/>
              <a:defRPr/>
            </a:pPr>
            <a:r>
              <a:rPr lang="en-US" sz="3600" dirty="0"/>
              <a:t>any disturbance at lower levels being secondary to this»</a:t>
            </a:r>
          </a:p>
          <a:p>
            <a:pPr>
              <a:defRPr/>
            </a:pPr>
            <a:endParaRPr lang="en-US" sz="2400" dirty="0"/>
          </a:p>
          <a:p>
            <a:pPr marL="0" indent="0">
              <a:buNone/>
              <a:defRPr/>
            </a:pPr>
            <a:r>
              <a:rPr lang="en-US" sz="1600" dirty="0"/>
              <a:t>Oliver  Sacks in «A leg to stand on», 1984, </a:t>
            </a:r>
            <a:r>
              <a:rPr lang="en-US" sz="1600" dirty="0" err="1"/>
              <a:t>zitiert</a:t>
            </a:r>
            <a:r>
              <a:rPr lang="en-US" sz="1600" dirty="0"/>
              <a:t> </a:t>
            </a:r>
            <a:r>
              <a:rPr lang="en-US" sz="1600" dirty="0" err="1"/>
              <a:t>nach</a:t>
            </a:r>
            <a:r>
              <a:rPr lang="en-US" sz="1600" dirty="0"/>
              <a:t> J. Stone et al 2012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887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Siri </a:t>
            </a:r>
            <a:r>
              <a:rPr lang="en-US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Hustvedt</a:t>
            </a:r>
            <a: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The shaking woman </a:t>
            </a:r>
            <a:br>
              <a:rPr lang="en-US" sz="32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or </a:t>
            </a:r>
            <a:br>
              <a:rPr lang="en-US" sz="32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 history of my nerves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I felt a Cleaving in my Mind-</a:t>
            </a:r>
          </a:p>
          <a:p>
            <a:pPr marL="0" indent="0">
              <a:buNone/>
            </a:pPr>
            <a:r>
              <a:rPr lang="en-US" sz="3600" dirty="0"/>
              <a:t>As if my Brain had split-</a:t>
            </a:r>
          </a:p>
          <a:p>
            <a:pPr marL="0" indent="0">
              <a:buNone/>
            </a:pPr>
            <a:r>
              <a:rPr lang="en-US" sz="3600" dirty="0"/>
              <a:t>I tried to match it- </a:t>
            </a:r>
          </a:p>
          <a:p>
            <a:pPr marL="0" indent="0">
              <a:buNone/>
            </a:pPr>
            <a:r>
              <a:rPr lang="en-US" sz="3600" dirty="0"/>
              <a:t>Seam by Seam-</a:t>
            </a:r>
          </a:p>
          <a:p>
            <a:pPr marL="0" indent="0">
              <a:buNone/>
            </a:pPr>
            <a:r>
              <a:rPr lang="en-US" sz="3600" dirty="0"/>
              <a:t>But could not make it fit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Emily Dickenson </a:t>
            </a:r>
          </a:p>
          <a:p>
            <a:endParaRPr lang="en-US" sz="2400" dirty="0"/>
          </a:p>
          <a:p>
            <a:pPr marL="0"/>
            <a:endParaRPr lang="en-US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1489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xmlns="" id="{E4A809D5-3600-46D4-A466-67F2349A54F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55320" y="2316480"/>
            <a:ext cx="493776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1" name="Grafi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0" b="14788"/>
          <a:stretch/>
        </p:blipFill>
        <p:spPr bwMode="auto"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de-DE" b="1" dirty="0"/>
              <a:t>James Paget</a:t>
            </a:r>
            <a:r>
              <a:rPr lang="en-US" altLang="de-DE" dirty="0"/>
              <a:t/>
            </a:r>
            <a:br>
              <a:rPr lang="en-US" altLang="de-DE" dirty="0"/>
            </a:br>
            <a:endParaRPr lang="en-US" alt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 vert="horz" lIns="91440" tIns="45720" rIns="91440" bIns="45720" rtlCol="0">
            <a:normAutofit/>
          </a:bodyPr>
          <a:lstStyle/>
          <a:p>
            <a:pPr marL="0">
              <a:defRPr/>
            </a:pPr>
            <a:endParaRPr lang="en-US" sz="1400" dirty="0"/>
          </a:p>
          <a:p>
            <a:pPr marL="0" indent="0">
              <a:buNone/>
              <a:defRPr/>
            </a:pPr>
            <a:r>
              <a:rPr lang="en-US" sz="2400" dirty="0"/>
              <a:t>«She says, as all such patients do, </a:t>
            </a:r>
          </a:p>
          <a:p>
            <a:pPr marL="0" indent="0">
              <a:buNone/>
              <a:defRPr/>
            </a:pPr>
            <a:r>
              <a:rPr lang="en-US" sz="2400" dirty="0"/>
              <a:t>«I cannot» </a:t>
            </a:r>
          </a:p>
          <a:p>
            <a:pPr marL="0" indent="0">
              <a:buNone/>
              <a:defRPr/>
            </a:pPr>
            <a:r>
              <a:rPr lang="en-US" sz="2400" dirty="0"/>
              <a:t>it looks like «I will not»</a:t>
            </a:r>
          </a:p>
          <a:p>
            <a:pPr marL="0" indent="0">
              <a:buNone/>
              <a:defRPr/>
            </a:pPr>
            <a:r>
              <a:rPr lang="en-US" sz="2400" dirty="0"/>
              <a:t>but it is «I cannot will»</a:t>
            </a:r>
          </a:p>
          <a:p>
            <a:pPr marL="0">
              <a:defRPr/>
            </a:pPr>
            <a:endParaRPr lang="en-US" sz="1400" dirty="0"/>
          </a:p>
          <a:p>
            <a:pPr marL="0" indent="0">
              <a:buNone/>
              <a:defRPr/>
            </a:pPr>
            <a:r>
              <a:rPr lang="en-US" altLang="de-DE" sz="1400" dirty="0"/>
              <a:t>James Paget 1873, </a:t>
            </a:r>
            <a:r>
              <a:rPr lang="en-US" altLang="de-DE" sz="1400" dirty="0" err="1"/>
              <a:t>zitiert</a:t>
            </a:r>
            <a:r>
              <a:rPr lang="en-US" altLang="de-DE" sz="1400" dirty="0"/>
              <a:t> </a:t>
            </a:r>
            <a:r>
              <a:rPr lang="en-US" altLang="de-DE" sz="1400" dirty="0" err="1"/>
              <a:t>nach</a:t>
            </a:r>
            <a:r>
              <a:rPr lang="en-US" altLang="de-DE" sz="1400" dirty="0"/>
              <a:t> J. Stone et al., J </a:t>
            </a:r>
            <a:r>
              <a:rPr lang="en-US" altLang="de-DE" sz="1400" dirty="0" err="1"/>
              <a:t>Neurol</a:t>
            </a:r>
            <a:r>
              <a:rPr lang="en-US" altLang="de-DE" sz="1400" dirty="0"/>
              <a:t> </a:t>
            </a:r>
            <a:r>
              <a:rPr lang="en-US" altLang="de-DE" sz="1400" dirty="0" err="1"/>
              <a:t>Neurosurg</a:t>
            </a:r>
            <a:r>
              <a:rPr lang="en-US" altLang="de-DE" sz="1400" dirty="0"/>
              <a:t> Psychiatry 2012; 83:864-867</a:t>
            </a:r>
          </a:p>
          <a:p>
            <a:pPr>
              <a:defRPr/>
            </a:pPr>
            <a:endParaRPr lang="en-US" sz="1400" dirty="0"/>
          </a:p>
          <a:p>
            <a:pPr marL="0">
              <a:defRPr/>
            </a:pPr>
            <a:endParaRPr lang="en-US" sz="1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144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Epidemiologie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altLang="de-DE" sz="2200" dirty="0" err="1"/>
              <a:t>Methodisch</a:t>
            </a:r>
            <a:r>
              <a:rPr lang="en-US" altLang="de-DE" sz="2200" dirty="0"/>
              <a:t> </a:t>
            </a:r>
            <a:r>
              <a:rPr lang="en-US" altLang="de-DE" sz="2200" dirty="0" err="1"/>
              <a:t>schwierig</a:t>
            </a:r>
            <a:r>
              <a:rPr lang="en-US" altLang="de-DE" sz="2200" dirty="0"/>
              <a:t>, </a:t>
            </a:r>
            <a:r>
              <a:rPr lang="en-US" altLang="de-DE" sz="2200" dirty="0" err="1"/>
              <a:t>Datenlage</a:t>
            </a:r>
            <a:r>
              <a:rPr lang="en-US" altLang="de-DE" sz="2200" dirty="0"/>
              <a:t> </a:t>
            </a:r>
            <a:r>
              <a:rPr lang="en-US" altLang="de-DE" sz="2200" dirty="0" err="1"/>
              <a:t>unsicher</a:t>
            </a:r>
            <a:r>
              <a:rPr lang="en-US" altLang="de-DE" sz="2200" dirty="0"/>
              <a:t> </a:t>
            </a:r>
          </a:p>
          <a:p>
            <a:endParaRPr lang="en-US" altLang="de-DE" sz="2200" dirty="0"/>
          </a:p>
          <a:p>
            <a:pPr marL="0" indent="0">
              <a:buNone/>
            </a:pPr>
            <a:r>
              <a:rPr lang="en-US" altLang="de-DE" sz="2200" dirty="0" err="1"/>
              <a:t>Prävalenz</a:t>
            </a:r>
            <a:r>
              <a:rPr lang="en-US" altLang="de-DE" sz="2200" dirty="0"/>
              <a:t> </a:t>
            </a:r>
            <a:r>
              <a:rPr lang="en-US" altLang="de-DE" sz="2200" b="0" dirty="0"/>
              <a:t>in </a:t>
            </a:r>
            <a:r>
              <a:rPr lang="en-US" altLang="de-DE" sz="2200" b="0" dirty="0" err="1"/>
              <a:t>Allgemeinbevölkerung</a:t>
            </a:r>
            <a:r>
              <a:rPr lang="en-US" altLang="de-DE" sz="2200" b="0" dirty="0"/>
              <a:t> 1.4 - 4.6%</a:t>
            </a:r>
          </a:p>
          <a:p>
            <a:endParaRPr lang="en-US" altLang="de-DE" sz="2200" dirty="0"/>
          </a:p>
          <a:p>
            <a:pPr marL="0" indent="0">
              <a:buNone/>
            </a:pPr>
            <a:r>
              <a:rPr lang="en-US" altLang="de-DE" sz="2200" dirty="0"/>
              <a:t>m:w   </a:t>
            </a:r>
            <a:r>
              <a:rPr lang="en-US" altLang="de-DE" sz="2200" b="0" dirty="0"/>
              <a:t>1:3</a:t>
            </a:r>
          </a:p>
          <a:p>
            <a:endParaRPr lang="en-US" altLang="de-DE" sz="2200" dirty="0"/>
          </a:p>
          <a:p>
            <a:pPr marL="0" indent="0">
              <a:buNone/>
            </a:pPr>
            <a:r>
              <a:rPr lang="en-US" altLang="de-DE" sz="2200" dirty="0" err="1"/>
              <a:t>Stationäre</a:t>
            </a:r>
            <a:r>
              <a:rPr lang="en-US" altLang="de-DE" sz="2200" dirty="0"/>
              <a:t> </a:t>
            </a:r>
            <a:r>
              <a:rPr lang="en-US" altLang="de-DE" sz="2200" dirty="0" err="1"/>
              <a:t>Neurologie</a:t>
            </a:r>
            <a:r>
              <a:rPr lang="en-US" altLang="de-DE" sz="2200" dirty="0"/>
              <a:t> </a:t>
            </a:r>
            <a:r>
              <a:rPr lang="en-US" altLang="de-DE" sz="2200" b="0" dirty="0"/>
              <a:t>ca. 8%</a:t>
            </a:r>
          </a:p>
          <a:p>
            <a:endParaRPr lang="en-US" altLang="de-DE" sz="2200" dirty="0"/>
          </a:p>
          <a:p>
            <a:pPr marL="0" indent="0">
              <a:buNone/>
            </a:pPr>
            <a:r>
              <a:rPr lang="en-US" altLang="de-DE" sz="2200" b="0" dirty="0" err="1"/>
              <a:t>Beginn</a:t>
            </a:r>
            <a:r>
              <a:rPr lang="en-US" altLang="de-DE" sz="2200" b="0" dirty="0"/>
              <a:t> </a:t>
            </a:r>
            <a:r>
              <a:rPr lang="en-US" altLang="de-DE" sz="2200" b="0" dirty="0" err="1"/>
              <a:t>meist</a:t>
            </a:r>
            <a:r>
              <a:rPr lang="en-US" altLang="de-DE" sz="2200" b="0" dirty="0"/>
              <a:t> </a:t>
            </a:r>
            <a:r>
              <a:rPr lang="en-US" altLang="de-DE" sz="2200" b="0" dirty="0" err="1"/>
              <a:t>im</a:t>
            </a:r>
            <a:r>
              <a:rPr lang="en-US" altLang="de-DE" sz="2200" b="0" dirty="0"/>
              <a:t> </a:t>
            </a:r>
            <a:r>
              <a:rPr lang="en-US" altLang="de-DE" sz="2200" dirty="0"/>
              <a:t>3. </a:t>
            </a:r>
            <a:r>
              <a:rPr lang="en-US" altLang="de-DE" sz="2200" dirty="0" err="1"/>
              <a:t>Lebensjahrzehnt</a:t>
            </a:r>
            <a:endParaRPr lang="en-US" altLang="de-DE" sz="2200" dirty="0"/>
          </a:p>
          <a:p>
            <a:endParaRPr lang="en-US" altLang="de-DE" sz="2200" dirty="0"/>
          </a:p>
          <a:p>
            <a:pPr marL="0" indent="0">
              <a:buNone/>
            </a:pPr>
            <a:r>
              <a:rPr lang="en-US" altLang="de-DE" sz="2200" b="0" dirty="0" err="1"/>
              <a:t>Verlauf</a:t>
            </a:r>
            <a:r>
              <a:rPr lang="en-US" altLang="de-DE" sz="2200" dirty="0"/>
              <a:t>  </a:t>
            </a:r>
            <a:r>
              <a:rPr lang="en-US" altLang="de-DE" sz="2200" dirty="0" err="1"/>
              <a:t>chronisch</a:t>
            </a:r>
            <a:r>
              <a:rPr lang="en-US" altLang="de-DE" sz="2200" dirty="0"/>
              <a:t> </a:t>
            </a:r>
            <a:r>
              <a:rPr lang="en-US" altLang="de-DE" sz="2200" dirty="0" err="1"/>
              <a:t>oder</a:t>
            </a:r>
            <a:r>
              <a:rPr lang="en-US" altLang="de-DE" sz="2200" dirty="0"/>
              <a:t> </a:t>
            </a:r>
            <a:r>
              <a:rPr lang="en-US" altLang="de-DE" sz="2200" dirty="0" err="1"/>
              <a:t>episodenhaft</a:t>
            </a:r>
            <a:endParaRPr lang="en-US" altLang="de-DE" sz="2200" dirty="0"/>
          </a:p>
          <a:p>
            <a:endParaRPr lang="en-US" altLang="de-DE" sz="2200" dirty="0"/>
          </a:p>
        </p:txBody>
      </p:sp>
    </p:spTree>
    <p:extLst>
      <p:ext uri="{BB962C8B-B14F-4D97-AF65-F5344CB8AC3E}">
        <p14:creationId xmlns:p14="http://schemas.microsoft.com/office/powerpoint/2010/main" val="291979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Komorbidität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  <a:defRPr/>
            </a:pPr>
            <a:r>
              <a:rPr lang="en-US" altLang="de-DE" dirty="0" err="1"/>
              <a:t>Persönlichkeitsstörungen</a:t>
            </a:r>
            <a:r>
              <a:rPr lang="en-US" altLang="de-DE" dirty="0"/>
              <a:t> ca. 30%</a:t>
            </a:r>
          </a:p>
          <a:p>
            <a:pPr>
              <a:defRPr/>
            </a:pPr>
            <a:endParaRPr lang="en-US" altLang="de-DE" dirty="0"/>
          </a:p>
          <a:p>
            <a:pPr marL="0" indent="0">
              <a:buNone/>
              <a:defRPr/>
            </a:pPr>
            <a:r>
              <a:rPr lang="en-US" altLang="de-DE" dirty="0" err="1"/>
              <a:t>Angsterkrankungen</a:t>
            </a:r>
            <a:r>
              <a:rPr lang="en-US" altLang="de-DE" dirty="0"/>
              <a:t> ca. 20%</a:t>
            </a:r>
          </a:p>
          <a:p>
            <a:pPr marL="0">
              <a:defRPr/>
            </a:pPr>
            <a:endParaRPr lang="en-US" altLang="de-DE" dirty="0"/>
          </a:p>
          <a:p>
            <a:pPr marL="0" indent="0">
              <a:buNone/>
              <a:defRPr/>
            </a:pPr>
            <a:r>
              <a:rPr lang="en-US" altLang="de-DE" dirty="0" err="1"/>
              <a:t>Somatoforme</a:t>
            </a:r>
            <a:r>
              <a:rPr lang="en-US" altLang="de-DE" dirty="0"/>
              <a:t> </a:t>
            </a:r>
            <a:r>
              <a:rPr lang="en-US" altLang="de-DE" dirty="0" err="1"/>
              <a:t>Störungen</a:t>
            </a:r>
            <a:r>
              <a:rPr lang="en-US" altLang="de-DE" dirty="0"/>
              <a:t> ca. 15%</a:t>
            </a:r>
          </a:p>
          <a:p>
            <a:pPr>
              <a:defRPr/>
            </a:pPr>
            <a:endParaRPr lang="en-US" altLang="de-DE" sz="2400" b="0" dirty="0"/>
          </a:p>
          <a:p>
            <a:pPr marL="0" indent="0">
              <a:buNone/>
              <a:defRPr/>
            </a:pPr>
            <a:r>
              <a:rPr lang="en-US" altLang="de-DE" sz="2400" dirty="0"/>
              <a:t>BZD-</a:t>
            </a:r>
            <a:r>
              <a:rPr lang="en-US" altLang="de-DE" sz="2400" dirty="0" err="1"/>
              <a:t>Entzug</a:t>
            </a:r>
            <a:r>
              <a:rPr lang="en-US" altLang="de-DE" sz="2400" dirty="0"/>
              <a:t> </a:t>
            </a:r>
            <a:r>
              <a:rPr lang="en-US" altLang="de-DE" sz="2400" dirty="0" err="1"/>
              <a:t>kann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dissoziative</a:t>
            </a:r>
            <a:r>
              <a:rPr lang="en-US" altLang="de-DE" sz="2400" dirty="0"/>
              <a:t> </a:t>
            </a:r>
            <a:r>
              <a:rPr lang="en-US" altLang="de-DE" sz="2400" dirty="0" err="1"/>
              <a:t>Sy</a:t>
            </a:r>
            <a:r>
              <a:rPr lang="en-US" altLang="de-DE" sz="2400" dirty="0"/>
              <a:t> </a:t>
            </a:r>
            <a:r>
              <a:rPr lang="en-US" altLang="de-DE" sz="2400" dirty="0" err="1"/>
              <a:t>verstärken</a:t>
            </a:r>
            <a:r>
              <a:rPr lang="en-US" altLang="de-DE" sz="2400" dirty="0"/>
              <a:t> </a:t>
            </a:r>
          </a:p>
          <a:p>
            <a:pPr marL="0" indent="0">
              <a:buNone/>
              <a:defRPr/>
            </a:pPr>
            <a:r>
              <a:rPr lang="en-US" altLang="de-DE" sz="2400" dirty="0"/>
              <a:t>Cave </a:t>
            </a:r>
            <a:r>
              <a:rPr lang="en-US" altLang="de-DE" sz="2400" dirty="0" err="1"/>
              <a:t>iatrogene</a:t>
            </a:r>
            <a:r>
              <a:rPr lang="en-US" altLang="de-DE" sz="2400" dirty="0"/>
              <a:t> </a:t>
            </a:r>
            <a:r>
              <a:rPr lang="en-US" altLang="de-DE" sz="2400" dirty="0" err="1"/>
              <a:t>Fixierung</a:t>
            </a:r>
            <a:endParaRPr lang="en-US" altLang="de-DE" sz="2400" dirty="0"/>
          </a:p>
          <a:p>
            <a:pPr>
              <a:defRPr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1354168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Dissoziations-neigung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518746"/>
            <a:ext cx="6377769" cy="5375377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>
              <a:defRPr/>
            </a:pPr>
            <a:endParaRPr lang="de-CH" altLang="de-DE" sz="2400" dirty="0">
              <a:solidFill>
                <a:srgbClr val="003366"/>
              </a:solidFill>
            </a:endParaRPr>
          </a:p>
          <a:p>
            <a:pPr marL="0" indent="0"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Alexithymie-Modell </a:t>
            </a:r>
            <a:r>
              <a:rPr lang="de-CH" altLang="de-DE" sz="2000" dirty="0">
                <a:solidFill>
                  <a:srgbClr val="003366"/>
                </a:solidFill>
              </a:rPr>
              <a:t>(p&lt; 0.05)*</a:t>
            </a:r>
          </a:p>
          <a:p>
            <a:pPr marL="0" indent="0"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Hohe Suggestibilität</a:t>
            </a:r>
          </a:p>
          <a:p>
            <a:pPr marL="0" indent="0">
              <a:buNone/>
              <a:defRPr/>
            </a:pPr>
            <a:endParaRPr lang="de-CH" altLang="de-DE" sz="2400" dirty="0">
              <a:solidFill>
                <a:srgbClr val="003366"/>
              </a:solidFill>
            </a:endParaRPr>
          </a:p>
          <a:p>
            <a:pPr marL="0" indent="0">
              <a:buNone/>
              <a:defRPr/>
            </a:pPr>
            <a:r>
              <a:rPr lang="de-CH" altLang="de-DE" sz="2400" b="1" dirty="0">
                <a:solidFill>
                  <a:srgbClr val="003366"/>
                </a:solidFill>
              </a:rPr>
              <a:t>Traumatisierung</a:t>
            </a:r>
          </a:p>
          <a:p>
            <a:pPr marL="0" indent="0"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Vernachlässigung 0-24 Monate und vermeidendes Bindungsverhalten </a:t>
            </a:r>
            <a:r>
              <a:rPr lang="de-CH" altLang="de-DE" sz="1800" dirty="0" err="1">
                <a:solidFill>
                  <a:srgbClr val="003366"/>
                </a:solidFill>
              </a:rPr>
              <a:t>Okawa</a:t>
            </a:r>
            <a:r>
              <a:rPr lang="de-CH" altLang="de-DE" sz="1800" dirty="0">
                <a:solidFill>
                  <a:srgbClr val="003366"/>
                </a:solidFill>
              </a:rPr>
              <a:t> 1996</a:t>
            </a:r>
          </a:p>
          <a:p>
            <a:pPr marL="0" indent="0"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Entwicklungsbezogene Stressfaktoren </a:t>
            </a:r>
            <a:r>
              <a:rPr lang="de-CH" altLang="de-DE" sz="1800" dirty="0">
                <a:solidFill>
                  <a:srgbClr val="003366"/>
                </a:solidFill>
              </a:rPr>
              <a:t>und soziale Modelle: </a:t>
            </a:r>
          </a:p>
          <a:p>
            <a:pPr marL="0" indent="0">
              <a:buNone/>
              <a:defRPr/>
            </a:pPr>
            <a:r>
              <a:rPr lang="de-CH" altLang="de-DE" sz="1800" dirty="0">
                <a:solidFill>
                  <a:srgbClr val="003366"/>
                </a:solidFill>
              </a:rPr>
              <a:t>	kein Unterschied ES und Non-Es           Berkhoff et al 1998  </a:t>
            </a:r>
          </a:p>
          <a:p>
            <a:pPr marL="0" indent="0"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Verminderte affektive Reaktion der Mutter </a:t>
            </a:r>
            <a:r>
              <a:rPr lang="de-CH" altLang="de-DE" sz="1800" dirty="0">
                <a:solidFill>
                  <a:srgbClr val="003366"/>
                </a:solidFill>
              </a:rPr>
              <a:t>Dura et al 2009</a:t>
            </a:r>
          </a:p>
          <a:p>
            <a:pPr marL="0" indent="0">
              <a:buNone/>
              <a:defRPr/>
            </a:pPr>
            <a:endParaRPr lang="de-CH" altLang="de-DE" sz="2400" dirty="0">
              <a:solidFill>
                <a:srgbClr val="003366"/>
              </a:solidFill>
            </a:endParaRPr>
          </a:p>
          <a:p>
            <a:pPr marL="0" indent="0"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Kindheitstraumata, 36 von 80 mit Konversionsstörungen, davon physische Gewalt 19, Zusammenhang sex. Missbrauch und </a:t>
            </a:r>
            <a:r>
              <a:rPr lang="de-CH" altLang="de-DE" sz="2400" dirty="0" err="1">
                <a:solidFill>
                  <a:srgbClr val="003366"/>
                </a:solidFill>
              </a:rPr>
              <a:t>Alexithymia</a:t>
            </a:r>
            <a:endParaRPr lang="de-CH" altLang="de-DE" sz="2400" dirty="0">
              <a:solidFill>
                <a:srgbClr val="003366"/>
              </a:solidFill>
            </a:endParaRPr>
          </a:p>
          <a:p>
            <a:pPr>
              <a:buFontTx/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	*</a:t>
            </a:r>
            <a:r>
              <a:rPr lang="de-CH" altLang="de-DE" sz="1800" dirty="0" err="1">
                <a:solidFill>
                  <a:srgbClr val="003366"/>
                </a:solidFill>
              </a:rPr>
              <a:t>Farooq</a:t>
            </a:r>
            <a:r>
              <a:rPr lang="de-CH" altLang="de-DE" sz="1800" dirty="0">
                <a:solidFill>
                  <a:srgbClr val="003366"/>
                </a:solidFill>
              </a:rPr>
              <a:t> A, </a:t>
            </a:r>
            <a:r>
              <a:rPr lang="de-CH" altLang="de-DE" sz="1800" dirty="0" err="1">
                <a:solidFill>
                  <a:srgbClr val="003366"/>
                </a:solidFill>
              </a:rPr>
              <a:t>Yousaf</a:t>
            </a:r>
            <a:r>
              <a:rPr lang="de-CH" altLang="de-DE" sz="1800" dirty="0">
                <a:solidFill>
                  <a:srgbClr val="003366"/>
                </a:solidFill>
              </a:rPr>
              <a:t> A, </a:t>
            </a:r>
            <a:r>
              <a:rPr lang="de-CH" altLang="de-DE" sz="1800" dirty="0" err="1">
                <a:solidFill>
                  <a:srgbClr val="003366"/>
                </a:solidFill>
              </a:rPr>
              <a:t>Jcoll</a:t>
            </a:r>
            <a:r>
              <a:rPr lang="de-CH" altLang="de-DE" sz="1800" dirty="0">
                <a:solidFill>
                  <a:srgbClr val="003366"/>
                </a:solidFill>
              </a:rPr>
              <a:t> </a:t>
            </a:r>
            <a:r>
              <a:rPr lang="de-CH" altLang="de-DE" sz="1800" dirty="0" err="1">
                <a:solidFill>
                  <a:srgbClr val="003366"/>
                </a:solidFill>
              </a:rPr>
              <a:t>Physicians</a:t>
            </a:r>
            <a:r>
              <a:rPr lang="de-CH" altLang="de-DE" sz="1800" dirty="0">
                <a:solidFill>
                  <a:srgbClr val="003366"/>
                </a:solidFill>
              </a:rPr>
              <a:t> </a:t>
            </a:r>
            <a:r>
              <a:rPr lang="de-CH" altLang="de-DE" sz="1800" dirty="0" err="1">
                <a:solidFill>
                  <a:srgbClr val="003366"/>
                </a:solidFill>
              </a:rPr>
              <a:t>Surg</a:t>
            </a:r>
            <a:r>
              <a:rPr lang="de-CH" altLang="de-DE" sz="1800" dirty="0">
                <a:solidFill>
                  <a:srgbClr val="003366"/>
                </a:solidFill>
              </a:rPr>
              <a:t> Pak 2016 Jul;26 (7) 606-10</a:t>
            </a:r>
          </a:p>
          <a:p>
            <a:pPr>
              <a:buFontTx/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	</a:t>
            </a:r>
          </a:p>
          <a:p>
            <a:pPr marL="3175" indent="-3175">
              <a:buNone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118698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dirty="0" err="1">
                <a:solidFill>
                  <a:schemeClr val="accent1"/>
                </a:solidFill>
              </a:rPr>
              <a:t>Bildgebung</a:t>
            </a:r>
            <a:r>
              <a:rPr lang="en-US" altLang="de-DE" b="1" dirty="0">
                <a:solidFill>
                  <a:schemeClr val="accent1"/>
                </a:solidFill>
              </a:rPr>
              <a:t> I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3175" indent="-3175">
              <a:buNone/>
              <a:defRPr/>
            </a:pPr>
            <a:r>
              <a:rPr lang="de-DE" altLang="de-DE" sz="2400" dirty="0">
                <a:solidFill>
                  <a:srgbClr val="003366"/>
                </a:solidFill>
              </a:rPr>
              <a:t>„The </a:t>
            </a:r>
            <a:r>
              <a:rPr lang="de-DE" altLang="de-DE" sz="2400" dirty="0" err="1">
                <a:solidFill>
                  <a:srgbClr val="003366"/>
                </a:solidFill>
              </a:rPr>
              <a:t>findings</a:t>
            </a:r>
            <a:r>
              <a:rPr lang="de-DE" altLang="de-DE" sz="2400" dirty="0">
                <a:solidFill>
                  <a:srgbClr val="003366"/>
                </a:solidFill>
              </a:rPr>
              <a:t> </a:t>
            </a:r>
            <a:r>
              <a:rPr lang="de-DE" altLang="de-DE" sz="2400" dirty="0" err="1">
                <a:solidFill>
                  <a:srgbClr val="003366"/>
                </a:solidFill>
              </a:rPr>
              <a:t>of</a:t>
            </a:r>
            <a:r>
              <a:rPr lang="de-DE" altLang="de-DE" sz="2400" dirty="0">
                <a:solidFill>
                  <a:srgbClr val="003366"/>
                </a:solidFill>
              </a:rPr>
              <a:t> </a:t>
            </a:r>
            <a:r>
              <a:rPr lang="de-DE" altLang="de-DE" sz="2400" dirty="0" err="1">
                <a:solidFill>
                  <a:srgbClr val="003366"/>
                </a:solidFill>
              </a:rPr>
              <a:t>these</a:t>
            </a:r>
            <a:r>
              <a:rPr lang="de-DE" altLang="de-DE" sz="2400" dirty="0">
                <a:solidFill>
                  <a:srgbClr val="003366"/>
                </a:solidFill>
              </a:rPr>
              <a:t> </a:t>
            </a:r>
            <a:r>
              <a:rPr lang="de-DE" altLang="de-DE" sz="2400" dirty="0" err="1">
                <a:solidFill>
                  <a:srgbClr val="003366"/>
                </a:solidFill>
              </a:rPr>
              <a:t>few</a:t>
            </a:r>
            <a:r>
              <a:rPr lang="de-DE" altLang="de-DE" sz="2400" dirty="0">
                <a:solidFill>
                  <a:srgbClr val="003366"/>
                </a:solidFill>
              </a:rPr>
              <a:t> </a:t>
            </a:r>
            <a:r>
              <a:rPr lang="de-DE" altLang="de-DE" sz="2400" dirty="0" err="1">
                <a:solidFill>
                  <a:srgbClr val="003366"/>
                </a:solidFill>
              </a:rPr>
              <a:t>studies</a:t>
            </a:r>
            <a:r>
              <a:rPr lang="de-DE" altLang="de-DE" sz="2400" dirty="0">
                <a:solidFill>
                  <a:srgbClr val="003366"/>
                </a:solidFill>
              </a:rPr>
              <a:t> </a:t>
            </a:r>
            <a:r>
              <a:rPr lang="de-DE" altLang="de-DE" sz="2400" dirty="0" err="1">
                <a:solidFill>
                  <a:srgbClr val="003366"/>
                </a:solidFill>
              </a:rPr>
              <a:t>are</a:t>
            </a:r>
            <a:r>
              <a:rPr lang="de-DE" altLang="de-DE" sz="2400" dirty="0">
                <a:solidFill>
                  <a:srgbClr val="003366"/>
                </a:solidFill>
              </a:rPr>
              <a:t> </a:t>
            </a:r>
            <a:r>
              <a:rPr lang="de-DE" altLang="de-DE" sz="2400" dirty="0" err="1">
                <a:solidFill>
                  <a:srgbClr val="003366"/>
                </a:solidFill>
              </a:rPr>
              <a:t>intriguing</a:t>
            </a:r>
            <a:r>
              <a:rPr lang="de-DE" altLang="de-DE" sz="2400" dirty="0">
                <a:solidFill>
                  <a:srgbClr val="003366"/>
                </a:solidFill>
              </a:rPr>
              <a:t> </a:t>
            </a:r>
            <a:r>
              <a:rPr lang="de-DE" altLang="de-DE" sz="2400" dirty="0" err="1">
                <a:solidFill>
                  <a:srgbClr val="003366"/>
                </a:solidFill>
              </a:rPr>
              <a:t>rather</a:t>
            </a:r>
            <a:r>
              <a:rPr lang="de-DE" altLang="de-DE" sz="2400" dirty="0">
                <a:solidFill>
                  <a:srgbClr val="003366"/>
                </a:solidFill>
              </a:rPr>
              <a:t> </a:t>
            </a:r>
            <a:r>
              <a:rPr lang="de-DE" altLang="de-DE" sz="2400" dirty="0" err="1">
                <a:solidFill>
                  <a:srgbClr val="003366"/>
                </a:solidFill>
              </a:rPr>
              <a:t>than</a:t>
            </a:r>
            <a:r>
              <a:rPr lang="de-DE" altLang="de-DE" sz="2400" dirty="0">
                <a:solidFill>
                  <a:srgbClr val="003366"/>
                </a:solidFill>
              </a:rPr>
              <a:t> </a:t>
            </a:r>
            <a:r>
              <a:rPr lang="de-DE" altLang="de-DE" sz="2400" dirty="0" err="1">
                <a:solidFill>
                  <a:srgbClr val="003366"/>
                </a:solidFill>
              </a:rPr>
              <a:t>conclusive</a:t>
            </a:r>
            <a:r>
              <a:rPr lang="de-DE" altLang="de-DE" sz="2400" dirty="0">
                <a:solidFill>
                  <a:srgbClr val="003366"/>
                </a:solidFill>
              </a:rPr>
              <a:t>“ </a:t>
            </a:r>
            <a:r>
              <a:rPr lang="de-DE" altLang="de-DE" sz="1800" dirty="0">
                <a:solidFill>
                  <a:srgbClr val="003366"/>
                </a:solidFill>
              </a:rPr>
              <a:t>Brain, </a:t>
            </a:r>
            <a:r>
              <a:rPr lang="de-DE" altLang="de-DE" sz="1800" b="1" dirty="0">
                <a:solidFill>
                  <a:srgbClr val="003366"/>
                </a:solidFill>
              </a:rPr>
              <a:t>2001</a:t>
            </a:r>
            <a:r>
              <a:rPr lang="de-DE" altLang="de-DE" sz="1800" dirty="0">
                <a:solidFill>
                  <a:srgbClr val="003366"/>
                </a:solidFill>
              </a:rPr>
              <a:t>, 124, Editorial</a:t>
            </a:r>
          </a:p>
          <a:p>
            <a:pPr marL="3175" indent="-3175">
              <a:buNone/>
              <a:defRPr/>
            </a:pPr>
            <a:r>
              <a:rPr lang="de-DE" altLang="de-DE" sz="1800" dirty="0">
                <a:solidFill>
                  <a:srgbClr val="003366"/>
                </a:solidFill>
              </a:rPr>
              <a:t>Deaktivierung im linken </a:t>
            </a:r>
            <a:r>
              <a:rPr lang="de-DE" altLang="de-DE" sz="1800" dirty="0" err="1">
                <a:solidFill>
                  <a:srgbClr val="003366"/>
                </a:solidFill>
              </a:rPr>
              <a:t>dorsolateralen</a:t>
            </a:r>
            <a:r>
              <a:rPr lang="de-DE" altLang="de-DE" sz="1800" dirty="0">
                <a:solidFill>
                  <a:srgbClr val="003366"/>
                </a:solidFill>
              </a:rPr>
              <a:t> </a:t>
            </a:r>
            <a:r>
              <a:rPr lang="de-DE" altLang="de-DE" sz="1800" dirty="0" err="1">
                <a:solidFill>
                  <a:srgbClr val="003366"/>
                </a:solidFill>
              </a:rPr>
              <a:t>prefrontalen</a:t>
            </a:r>
            <a:r>
              <a:rPr lang="de-DE" altLang="de-DE" sz="1800" dirty="0">
                <a:solidFill>
                  <a:srgbClr val="003366"/>
                </a:solidFill>
              </a:rPr>
              <a:t> Cortex</a:t>
            </a:r>
          </a:p>
          <a:p>
            <a:pPr marL="3175" indent="-3175">
              <a:buNone/>
              <a:defRPr/>
            </a:pPr>
            <a:endParaRPr lang="de-DE" altLang="de-DE" sz="2000" dirty="0">
              <a:solidFill>
                <a:srgbClr val="003366"/>
              </a:solidFill>
            </a:endParaRPr>
          </a:p>
          <a:p>
            <a:pPr marL="3175" indent="-3175">
              <a:buNone/>
              <a:defRPr/>
            </a:pPr>
            <a:r>
              <a:rPr lang="de-DE" altLang="de-DE" sz="2200" b="1" dirty="0">
                <a:solidFill>
                  <a:srgbClr val="003366"/>
                </a:solidFill>
              </a:rPr>
              <a:t>Review 2011</a:t>
            </a:r>
          </a:p>
          <a:p>
            <a:pPr marL="3175" indent="-3175">
              <a:buNone/>
              <a:defRPr/>
            </a:pPr>
            <a:r>
              <a:rPr lang="de-DE" altLang="de-DE" sz="1600" dirty="0">
                <a:solidFill>
                  <a:srgbClr val="003366"/>
                </a:solidFill>
              </a:rPr>
              <a:t>Möglicherweise erhöhte Aktivität im limbischen System als Reaktion auf schmerzhafte Stimuli </a:t>
            </a:r>
          </a:p>
          <a:p>
            <a:pPr marL="3175" indent="-3175">
              <a:buNone/>
              <a:defRPr/>
            </a:pPr>
            <a:r>
              <a:rPr lang="de-DE" altLang="de-DE" sz="1600" dirty="0">
                <a:solidFill>
                  <a:srgbClr val="003366"/>
                </a:solidFill>
              </a:rPr>
              <a:t>Evtl. generelle Dichteminderung der grauen Substanz Methodische Einschränkungen</a:t>
            </a:r>
          </a:p>
          <a:p>
            <a:pPr marL="0" indent="0">
              <a:buNone/>
              <a:defRPr/>
            </a:pPr>
            <a:r>
              <a:rPr lang="de-DE" altLang="de-DE" sz="1600" dirty="0">
                <a:solidFill>
                  <a:srgbClr val="003366"/>
                </a:solidFill>
              </a:rPr>
              <a:t>Browning M et al, </a:t>
            </a:r>
            <a:r>
              <a:rPr lang="de-DE" altLang="de-DE" sz="1600" dirty="0" err="1">
                <a:solidFill>
                  <a:srgbClr val="003366"/>
                </a:solidFill>
              </a:rPr>
              <a:t>Psychosom</a:t>
            </a:r>
            <a:r>
              <a:rPr lang="de-DE" altLang="de-DE" sz="1600" dirty="0">
                <a:solidFill>
                  <a:srgbClr val="003366"/>
                </a:solidFill>
              </a:rPr>
              <a:t> Med </a:t>
            </a:r>
            <a:r>
              <a:rPr lang="de-DE" altLang="de-DE" sz="1600" b="1" dirty="0">
                <a:solidFill>
                  <a:srgbClr val="003366"/>
                </a:solidFill>
              </a:rPr>
              <a:t>2011</a:t>
            </a:r>
            <a:r>
              <a:rPr lang="de-DE" altLang="de-DE" sz="1600" dirty="0">
                <a:solidFill>
                  <a:srgbClr val="003366"/>
                </a:solidFill>
              </a:rPr>
              <a:t> Feb-Mar;73 (2):173-84</a:t>
            </a:r>
          </a:p>
          <a:p>
            <a:pPr marL="0" indent="0">
              <a:buNone/>
              <a:defRPr/>
            </a:pPr>
            <a:endParaRPr lang="de-DE" altLang="de-DE" sz="1600" dirty="0">
              <a:solidFill>
                <a:srgbClr val="003366"/>
              </a:solidFill>
            </a:endParaRPr>
          </a:p>
          <a:p>
            <a:pPr marL="0" indent="0">
              <a:buNone/>
              <a:defRPr/>
            </a:pPr>
            <a:r>
              <a:rPr lang="de-DE" altLang="de-DE" sz="2200" b="1" dirty="0">
                <a:solidFill>
                  <a:srgbClr val="003366"/>
                </a:solidFill>
              </a:rPr>
              <a:t>Review 2016</a:t>
            </a:r>
          </a:p>
          <a:p>
            <a:pPr marL="0" indent="0">
              <a:buNone/>
              <a:defRPr/>
            </a:pPr>
            <a:r>
              <a:rPr lang="de-DE" altLang="de-DE" sz="1600" dirty="0">
                <a:solidFill>
                  <a:srgbClr val="003366"/>
                </a:solidFill>
              </a:rPr>
              <a:t>„</a:t>
            </a:r>
            <a:r>
              <a:rPr lang="de-DE" altLang="de-DE" sz="1600" dirty="0" err="1">
                <a:solidFill>
                  <a:srgbClr val="003366"/>
                </a:solidFill>
              </a:rPr>
              <a:t>Patients</a:t>
            </a:r>
            <a:r>
              <a:rPr lang="de-DE" altLang="de-DE" sz="1600" dirty="0">
                <a:solidFill>
                  <a:srgbClr val="003366"/>
                </a:solidFill>
              </a:rPr>
              <a:t> in MCD </a:t>
            </a:r>
            <a:r>
              <a:rPr lang="de-DE" altLang="de-DE" sz="1600" dirty="0" err="1">
                <a:solidFill>
                  <a:srgbClr val="003366"/>
                </a:solidFill>
              </a:rPr>
              <a:t>differ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to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healthy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controlls</a:t>
            </a:r>
            <a:r>
              <a:rPr lang="de-DE" altLang="de-DE" sz="1600" dirty="0">
                <a:solidFill>
                  <a:srgbClr val="003366"/>
                </a:solidFill>
              </a:rPr>
              <a:t> in </a:t>
            </a:r>
            <a:r>
              <a:rPr lang="de-DE" altLang="de-DE" sz="1600" dirty="0" err="1">
                <a:solidFill>
                  <a:srgbClr val="003366"/>
                </a:solidFill>
              </a:rPr>
              <a:t>the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amygdala</a:t>
            </a:r>
            <a:r>
              <a:rPr lang="de-DE" altLang="de-DE" sz="1600" dirty="0">
                <a:solidFill>
                  <a:srgbClr val="003366"/>
                </a:solidFill>
              </a:rPr>
              <a:t>, superior temporal lobe, </a:t>
            </a:r>
            <a:r>
              <a:rPr lang="de-DE" altLang="de-DE" sz="1600" dirty="0" err="1">
                <a:solidFill>
                  <a:srgbClr val="003366"/>
                </a:solidFill>
              </a:rPr>
              <a:t>retrosplenial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area</a:t>
            </a:r>
            <a:r>
              <a:rPr lang="de-DE" altLang="de-DE" sz="1600" dirty="0">
                <a:solidFill>
                  <a:srgbClr val="003366"/>
                </a:solidFill>
              </a:rPr>
              <a:t>, </a:t>
            </a:r>
            <a:r>
              <a:rPr lang="de-DE" altLang="de-DE" sz="1600" dirty="0" err="1">
                <a:solidFill>
                  <a:srgbClr val="003366"/>
                </a:solidFill>
              </a:rPr>
              <a:t>primary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motor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cortex</a:t>
            </a:r>
            <a:r>
              <a:rPr lang="de-DE" altLang="de-DE" sz="1600" dirty="0">
                <a:solidFill>
                  <a:srgbClr val="003366"/>
                </a:solidFill>
              </a:rPr>
              <a:t>, </a:t>
            </a:r>
            <a:r>
              <a:rPr lang="de-DE" altLang="de-DE" sz="1600" dirty="0" err="1">
                <a:solidFill>
                  <a:srgbClr val="003366"/>
                </a:solidFill>
              </a:rPr>
              <a:t>insula</a:t>
            </a:r>
            <a:r>
              <a:rPr lang="de-DE" altLang="de-DE" sz="1600" dirty="0">
                <a:solidFill>
                  <a:srgbClr val="003366"/>
                </a:solidFill>
              </a:rPr>
              <a:t>, </a:t>
            </a:r>
            <a:r>
              <a:rPr lang="de-DE" altLang="de-DE" sz="1600" dirty="0" err="1">
                <a:solidFill>
                  <a:srgbClr val="003366"/>
                </a:solidFill>
              </a:rPr>
              <a:t>red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nucleus</a:t>
            </a:r>
            <a:r>
              <a:rPr lang="de-DE" altLang="de-DE" sz="1600" dirty="0">
                <a:solidFill>
                  <a:srgbClr val="003366"/>
                </a:solidFill>
              </a:rPr>
              <a:t>, </a:t>
            </a:r>
            <a:r>
              <a:rPr lang="de-DE" altLang="de-DE" sz="1600" dirty="0" err="1">
                <a:solidFill>
                  <a:srgbClr val="003366"/>
                </a:solidFill>
              </a:rPr>
              <a:t>thalamus</a:t>
            </a:r>
            <a:r>
              <a:rPr lang="de-DE" altLang="de-DE" sz="1600" dirty="0">
                <a:solidFill>
                  <a:srgbClr val="003366"/>
                </a:solidFill>
              </a:rPr>
              <a:t>, anterior </a:t>
            </a:r>
            <a:r>
              <a:rPr lang="de-DE" altLang="de-DE" sz="1600" dirty="0" err="1">
                <a:solidFill>
                  <a:srgbClr val="003366"/>
                </a:solidFill>
              </a:rPr>
              <a:t>as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well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as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dorsolateral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prefrontal</a:t>
            </a:r>
            <a:r>
              <a:rPr lang="de-DE" altLang="de-DE" sz="1600" dirty="0">
                <a:solidFill>
                  <a:srgbClr val="003366"/>
                </a:solidFill>
              </a:rPr>
              <a:t> and frontal </a:t>
            </a:r>
            <a:r>
              <a:rPr lang="de-DE" altLang="de-DE" sz="1600" dirty="0" err="1">
                <a:solidFill>
                  <a:srgbClr val="003366"/>
                </a:solidFill>
              </a:rPr>
              <a:t>cortex</a:t>
            </a:r>
            <a:r>
              <a:rPr lang="de-DE" altLang="de-DE" sz="1600" dirty="0">
                <a:solidFill>
                  <a:srgbClr val="003366"/>
                </a:solidFill>
              </a:rPr>
              <a:t>. …“</a:t>
            </a:r>
          </a:p>
          <a:p>
            <a:pPr marL="0" indent="0">
              <a:buNone/>
              <a:defRPr/>
            </a:pPr>
            <a:r>
              <a:rPr lang="de-DE" altLang="de-DE" sz="1600" dirty="0" err="1">
                <a:solidFill>
                  <a:srgbClr val="003366"/>
                </a:solidFill>
              </a:rPr>
              <a:t>Bockle</a:t>
            </a:r>
            <a:r>
              <a:rPr lang="de-DE" altLang="de-DE" sz="1600" dirty="0">
                <a:solidFill>
                  <a:srgbClr val="003366"/>
                </a:solidFill>
              </a:rPr>
              <a:t> M, et al, BMC </a:t>
            </a:r>
            <a:r>
              <a:rPr lang="de-DE" altLang="de-DE" sz="1600" dirty="0" err="1">
                <a:solidFill>
                  <a:srgbClr val="003366"/>
                </a:solidFill>
              </a:rPr>
              <a:t>Psychiatry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b="1" dirty="0">
                <a:solidFill>
                  <a:srgbClr val="003366"/>
                </a:solidFill>
              </a:rPr>
              <a:t>2016</a:t>
            </a:r>
            <a:r>
              <a:rPr lang="de-DE" altLang="de-DE" sz="1600" dirty="0">
                <a:solidFill>
                  <a:srgbClr val="003366"/>
                </a:solidFill>
              </a:rPr>
              <a:t> Jun 10;16:195</a:t>
            </a:r>
          </a:p>
          <a:p>
            <a:pPr marL="3175" indent="-3175">
              <a:buNone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26912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dirty="0" err="1">
                <a:solidFill>
                  <a:schemeClr val="accent1"/>
                </a:solidFill>
              </a:rPr>
              <a:t>Bildgebung</a:t>
            </a:r>
            <a:r>
              <a:rPr lang="en-US" altLang="de-DE" b="1" dirty="0">
                <a:solidFill>
                  <a:schemeClr val="accent1"/>
                </a:solidFill>
              </a:rPr>
              <a:t> II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  <a:defRPr/>
            </a:pPr>
            <a:r>
              <a:rPr lang="de-CH" altLang="de-DE" b="1" dirty="0">
                <a:solidFill>
                  <a:srgbClr val="003366"/>
                </a:solidFill>
              </a:rPr>
              <a:t>Review 2014 </a:t>
            </a:r>
          </a:p>
          <a:p>
            <a:pPr marL="0" indent="0">
              <a:buNone/>
              <a:defRPr/>
            </a:pPr>
            <a:r>
              <a:rPr lang="de-CH" altLang="de-DE" sz="2400" dirty="0" err="1">
                <a:solidFill>
                  <a:srgbClr val="003366"/>
                </a:solidFill>
              </a:rPr>
              <a:t>Ventromedialer</a:t>
            </a:r>
            <a:r>
              <a:rPr lang="de-CH" altLang="de-DE" sz="2400" dirty="0">
                <a:solidFill>
                  <a:srgbClr val="003366"/>
                </a:solidFill>
              </a:rPr>
              <a:t> präfrontaler Cortex VMPFC, Zugang zu Selbst-Repräsentanz, integriert Gedächtnisinhalte mit affektiver Relevanz. </a:t>
            </a:r>
          </a:p>
          <a:p>
            <a:pPr>
              <a:buFont typeface="Symbol" panose="05050102010706020507" pitchFamily="18" charset="2"/>
              <a:buChar char="Þ"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Bei Konversionsstörungen hyperaktiv, nicht aber bei Hypnose </a:t>
            </a:r>
          </a:p>
          <a:p>
            <a:pPr marL="0" indent="0">
              <a:buNone/>
              <a:defRPr/>
            </a:pPr>
            <a:r>
              <a:rPr lang="de-CH" altLang="de-DE" sz="3200" dirty="0">
                <a:solidFill>
                  <a:srgbClr val="003366"/>
                </a:solidFill>
              </a:rPr>
              <a:t>«</a:t>
            </a:r>
            <a:r>
              <a:rPr lang="de-CH" altLang="de-DE" sz="3200" dirty="0" err="1">
                <a:solidFill>
                  <a:srgbClr val="003366"/>
                </a:solidFill>
              </a:rPr>
              <a:t>Conversion</a:t>
            </a:r>
            <a:r>
              <a:rPr lang="de-CH" altLang="de-DE" sz="3200" dirty="0">
                <a:solidFill>
                  <a:srgbClr val="003366"/>
                </a:solidFill>
              </a:rPr>
              <a:t> </a:t>
            </a:r>
            <a:r>
              <a:rPr lang="de-CH" altLang="de-DE" sz="3200" dirty="0" err="1">
                <a:solidFill>
                  <a:srgbClr val="003366"/>
                </a:solidFill>
              </a:rPr>
              <a:t>deficits</a:t>
            </a:r>
            <a:r>
              <a:rPr lang="de-CH" altLang="de-DE" sz="3200" dirty="0">
                <a:solidFill>
                  <a:srgbClr val="003366"/>
                </a:solidFill>
              </a:rPr>
              <a:t>… </a:t>
            </a:r>
            <a:r>
              <a:rPr lang="de-CH" altLang="de-DE" sz="3200" dirty="0" err="1">
                <a:solidFill>
                  <a:srgbClr val="003366"/>
                </a:solidFill>
              </a:rPr>
              <a:t>might</a:t>
            </a:r>
            <a:r>
              <a:rPr lang="de-CH" altLang="de-DE" sz="3200" dirty="0">
                <a:solidFill>
                  <a:srgbClr val="003366"/>
                </a:solidFill>
              </a:rPr>
              <a:t> promote </a:t>
            </a:r>
            <a:r>
              <a:rPr lang="de-CH" altLang="de-DE" sz="3200" dirty="0" err="1">
                <a:solidFill>
                  <a:srgbClr val="003366"/>
                </a:solidFill>
              </a:rPr>
              <a:t>certain</a:t>
            </a:r>
            <a:r>
              <a:rPr lang="de-CH" altLang="de-DE" sz="3200" dirty="0">
                <a:solidFill>
                  <a:srgbClr val="003366"/>
                </a:solidFill>
              </a:rPr>
              <a:t> </a:t>
            </a:r>
            <a:r>
              <a:rPr lang="de-CH" altLang="de-DE" sz="3200" dirty="0" err="1">
                <a:solidFill>
                  <a:srgbClr val="003366"/>
                </a:solidFill>
              </a:rPr>
              <a:t>pattern</a:t>
            </a:r>
            <a:r>
              <a:rPr lang="de-CH" altLang="de-DE" sz="3200" dirty="0">
                <a:solidFill>
                  <a:srgbClr val="003366"/>
                </a:solidFill>
              </a:rPr>
              <a:t> </a:t>
            </a:r>
            <a:r>
              <a:rPr lang="de-CH" altLang="de-DE" sz="3200" dirty="0" err="1">
                <a:solidFill>
                  <a:srgbClr val="003366"/>
                </a:solidFill>
              </a:rPr>
              <a:t>of</a:t>
            </a:r>
            <a:r>
              <a:rPr lang="de-CH" altLang="de-DE" sz="3200" dirty="0">
                <a:solidFill>
                  <a:srgbClr val="003366"/>
                </a:solidFill>
              </a:rPr>
              <a:t> </a:t>
            </a:r>
            <a:r>
              <a:rPr lang="de-CH" altLang="de-DE" sz="3200" dirty="0" err="1">
                <a:solidFill>
                  <a:srgbClr val="003366"/>
                </a:solidFill>
              </a:rPr>
              <a:t>behaviors</a:t>
            </a:r>
            <a:r>
              <a:rPr lang="de-CH" altLang="de-DE" sz="3200" dirty="0">
                <a:solidFill>
                  <a:srgbClr val="003366"/>
                </a:solidFill>
              </a:rPr>
              <a:t> in </a:t>
            </a:r>
            <a:r>
              <a:rPr lang="de-CH" altLang="de-DE" sz="3200" dirty="0" err="1">
                <a:solidFill>
                  <a:srgbClr val="003366"/>
                </a:solidFill>
              </a:rPr>
              <a:t>response</a:t>
            </a:r>
            <a:r>
              <a:rPr lang="de-CH" altLang="de-DE" sz="3200" dirty="0">
                <a:solidFill>
                  <a:srgbClr val="003366"/>
                </a:solidFill>
              </a:rPr>
              <a:t> </a:t>
            </a:r>
            <a:r>
              <a:rPr lang="de-CH" altLang="de-DE" sz="3200" dirty="0" err="1">
                <a:solidFill>
                  <a:srgbClr val="003366"/>
                </a:solidFill>
              </a:rPr>
              <a:t>to</a:t>
            </a:r>
            <a:r>
              <a:rPr lang="de-CH" altLang="de-DE" sz="3200" dirty="0">
                <a:solidFill>
                  <a:srgbClr val="003366"/>
                </a:solidFill>
              </a:rPr>
              <a:t> </a:t>
            </a:r>
            <a:r>
              <a:rPr lang="de-CH" altLang="de-DE" sz="3200" dirty="0" err="1">
                <a:solidFill>
                  <a:srgbClr val="003366"/>
                </a:solidFill>
              </a:rPr>
              <a:t>self</a:t>
            </a:r>
            <a:r>
              <a:rPr lang="de-CH" altLang="de-DE" sz="3200" dirty="0">
                <a:solidFill>
                  <a:srgbClr val="003366"/>
                </a:solidFill>
              </a:rPr>
              <a:t>-relevant emotional </a:t>
            </a:r>
            <a:r>
              <a:rPr lang="de-CH" altLang="de-DE" sz="3200" dirty="0" err="1">
                <a:solidFill>
                  <a:srgbClr val="003366"/>
                </a:solidFill>
              </a:rPr>
              <a:t>states</a:t>
            </a:r>
            <a:r>
              <a:rPr lang="de-CH" altLang="de-DE" sz="3200" dirty="0">
                <a:solidFill>
                  <a:srgbClr val="003366"/>
                </a:solidFill>
              </a:rPr>
              <a:t>»</a:t>
            </a:r>
          </a:p>
          <a:p>
            <a:pPr marL="0" indent="0">
              <a:buNone/>
              <a:defRPr/>
            </a:pPr>
            <a:r>
              <a:rPr lang="de-CH" altLang="de-DE" sz="2000" dirty="0" err="1">
                <a:solidFill>
                  <a:srgbClr val="003366"/>
                </a:solidFill>
              </a:rPr>
              <a:t>Vuillemier</a:t>
            </a:r>
            <a:r>
              <a:rPr lang="de-CH" altLang="de-DE" sz="2000" dirty="0">
                <a:solidFill>
                  <a:srgbClr val="003366"/>
                </a:solidFill>
              </a:rPr>
              <a:t> P., Review, </a:t>
            </a:r>
            <a:r>
              <a:rPr lang="de-CH" altLang="de-DE" sz="2000" dirty="0" err="1">
                <a:solidFill>
                  <a:srgbClr val="003366"/>
                </a:solidFill>
              </a:rPr>
              <a:t>Neurophysiol</a:t>
            </a:r>
            <a:r>
              <a:rPr lang="de-CH" altLang="de-DE" sz="2000" dirty="0">
                <a:solidFill>
                  <a:srgbClr val="003366"/>
                </a:solidFill>
              </a:rPr>
              <a:t> </a:t>
            </a:r>
            <a:r>
              <a:rPr lang="de-CH" altLang="de-DE" sz="2000" dirty="0" err="1">
                <a:solidFill>
                  <a:srgbClr val="003366"/>
                </a:solidFill>
              </a:rPr>
              <a:t>Clin</a:t>
            </a:r>
            <a:r>
              <a:rPr lang="de-CH" altLang="de-DE" sz="2000" dirty="0">
                <a:solidFill>
                  <a:srgbClr val="003366"/>
                </a:solidFill>
              </a:rPr>
              <a:t> 2014 Oct.,44 (4):323-37</a:t>
            </a:r>
          </a:p>
          <a:p>
            <a:pPr marL="3175" indent="-3175">
              <a:buNone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217975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Genetik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175" indent="-3175">
              <a:buNone/>
            </a:pPr>
            <a:r>
              <a:rPr lang="de-DE" altLang="de-DE" b="1" dirty="0">
                <a:solidFill>
                  <a:srgbClr val="003366"/>
                </a:solidFill>
              </a:rPr>
              <a:t>Zwillingsstudie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</a:p>
          <a:p>
            <a:pPr marL="3175" indent="-3175">
              <a:buNone/>
            </a:pPr>
            <a:r>
              <a:rPr lang="de-DE" altLang="de-DE" dirty="0">
                <a:solidFill>
                  <a:srgbClr val="003366"/>
                </a:solidFill>
              </a:rPr>
              <a:t>177 eineiige, 152 zweieiige Zwillinge in</a:t>
            </a:r>
          </a:p>
          <a:p>
            <a:pPr marL="3175" indent="-3175">
              <a:buNone/>
            </a:pPr>
            <a:r>
              <a:rPr lang="de-DE" altLang="de-DE" dirty="0">
                <a:solidFill>
                  <a:srgbClr val="003366"/>
                </a:solidFill>
              </a:rPr>
              <a:t>Allgemeinbevölkerung, Fragebögen</a:t>
            </a:r>
          </a:p>
          <a:p>
            <a:pPr marL="3175" indent="-3175">
              <a:buNone/>
            </a:pPr>
            <a:r>
              <a:rPr lang="de-DE" altLang="de-DE" dirty="0">
                <a:solidFill>
                  <a:srgbClr val="003366"/>
                </a:solidFill>
              </a:rPr>
              <a:t>“…</a:t>
            </a:r>
            <a:r>
              <a:rPr lang="de-DE" altLang="de-DE" dirty="0" err="1">
                <a:solidFill>
                  <a:srgbClr val="003366"/>
                </a:solidFill>
              </a:rPr>
              <a:t>suggesting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that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the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genetic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factors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underlying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particular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aspects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of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personality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disorder</a:t>
            </a:r>
            <a:r>
              <a:rPr lang="de-DE" altLang="de-DE" dirty="0">
                <a:solidFill>
                  <a:srgbClr val="003366"/>
                </a:solidFill>
              </a:rPr>
              <a:t> also </a:t>
            </a:r>
            <a:r>
              <a:rPr lang="de-DE" altLang="de-DE" dirty="0" err="1">
                <a:solidFill>
                  <a:srgbClr val="003366"/>
                </a:solidFill>
              </a:rPr>
              <a:t>influence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dissociative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capacity</a:t>
            </a:r>
            <a:r>
              <a:rPr lang="de-DE" altLang="de-DE" dirty="0">
                <a:solidFill>
                  <a:srgbClr val="003366"/>
                </a:solidFill>
              </a:rPr>
              <a:t>“</a:t>
            </a:r>
          </a:p>
          <a:p>
            <a:pPr marL="3175" indent="-3175">
              <a:buNone/>
            </a:pPr>
            <a:r>
              <a:rPr lang="de-DE" altLang="de-DE" sz="1400" dirty="0">
                <a:solidFill>
                  <a:srgbClr val="003366"/>
                </a:solidFill>
              </a:rPr>
              <a:t>J Nerv </a:t>
            </a:r>
            <a:r>
              <a:rPr lang="de-DE" altLang="de-DE" sz="1400" dirty="0" err="1">
                <a:solidFill>
                  <a:srgbClr val="003366"/>
                </a:solidFill>
              </a:rPr>
              <a:t>Ment</a:t>
            </a:r>
            <a:r>
              <a:rPr lang="de-DE" altLang="de-DE" sz="1400" dirty="0">
                <a:solidFill>
                  <a:srgbClr val="003366"/>
                </a:solidFill>
              </a:rPr>
              <a:t> Dis, Jun 1998</a:t>
            </a: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370200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38" name="Titel 1"/>
          <p:cNvSpPr>
            <a:spLocks noGrp="1"/>
          </p:cNvSpPr>
          <p:nvPr>
            <p:ph type="title"/>
          </p:nvPr>
        </p:nvSpPr>
        <p:spPr>
          <a:xfrm>
            <a:off x="838199" y="963877"/>
            <a:ext cx="30831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sz="4000" b="1" dirty="0" err="1">
                <a:solidFill>
                  <a:schemeClr val="accent1"/>
                </a:solidFill>
              </a:rPr>
              <a:t>Epigenetik</a:t>
            </a:r>
            <a: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5539" name="Inhaltsplatzhalter 2"/>
          <p:cNvSpPr>
            <a:spLocks noGrp="1"/>
          </p:cNvSpPr>
          <p:nvPr>
            <p:ph idx="1"/>
          </p:nvPr>
        </p:nvSpPr>
        <p:spPr>
          <a:xfrm>
            <a:off x="5539154" y="963877"/>
            <a:ext cx="5814646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sz="2400" b="1" dirty="0">
                <a:latin typeface="Arial" panose="020B0604020202020204" pitchFamily="34" charset="0"/>
              </a:rPr>
              <a:t>Allele-</a:t>
            </a:r>
            <a:r>
              <a:rPr lang="de-DE" altLang="de-DE" sz="2400" b="1" dirty="0" err="1">
                <a:latin typeface="Arial" panose="020B0604020202020204" pitchFamily="34" charset="0"/>
              </a:rPr>
              <a:t>specific</a:t>
            </a:r>
            <a:r>
              <a:rPr lang="de-DE" altLang="de-DE" sz="2400" b="1" dirty="0">
                <a:latin typeface="Arial" panose="020B0604020202020204" pitchFamily="34" charset="0"/>
              </a:rPr>
              <a:t> </a:t>
            </a:r>
            <a:r>
              <a:rPr lang="de-DE" altLang="de-DE" sz="2400" b="1" i="1" dirty="0">
                <a:latin typeface="Arial" panose="020B0604020202020204" pitchFamily="34" charset="0"/>
              </a:rPr>
              <a:t>FKBP5</a:t>
            </a:r>
            <a:r>
              <a:rPr lang="de-DE" altLang="de-DE" sz="2400" b="1" dirty="0">
                <a:latin typeface="Arial" panose="020B0604020202020204" pitchFamily="34" charset="0"/>
              </a:rPr>
              <a:t> DNA </a:t>
            </a:r>
            <a:r>
              <a:rPr lang="de-DE" altLang="de-DE" sz="2400" b="1" dirty="0" err="1">
                <a:latin typeface="Arial" panose="020B0604020202020204" pitchFamily="34" charset="0"/>
              </a:rPr>
              <a:t>demethylation</a:t>
            </a:r>
            <a:r>
              <a:rPr lang="de-DE" altLang="de-DE" sz="2400" b="1" dirty="0">
                <a:latin typeface="Arial" panose="020B0604020202020204" pitchFamily="34" charset="0"/>
              </a:rPr>
              <a:t> mediates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sz="2400" b="1" dirty="0" err="1">
                <a:latin typeface="Arial" panose="020B0604020202020204" pitchFamily="34" charset="0"/>
              </a:rPr>
              <a:t>gene</a:t>
            </a:r>
            <a:r>
              <a:rPr lang="de-DE" altLang="de-DE" sz="2400" b="1" dirty="0">
                <a:latin typeface="Arial" panose="020B0604020202020204" pitchFamily="34" charset="0"/>
              </a:rPr>
              <a:t>–</a:t>
            </a:r>
            <a:r>
              <a:rPr lang="de-DE" altLang="de-DE" sz="2400" b="1" dirty="0" err="1">
                <a:latin typeface="Arial" panose="020B0604020202020204" pitchFamily="34" charset="0"/>
              </a:rPr>
              <a:t>childhood</a:t>
            </a:r>
            <a:r>
              <a:rPr lang="de-DE" altLang="de-DE" sz="2400" b="1" dirty="0">
                <a:latin typeface="Arial" panose="020B0604020202020204" pitchFamily="34" charset="0"/>
              </a:rPr>
              <a:t> </a:t>
            </a:r>
            <a:r>
              <a:rPr lang="de-DE" altLang="de-DE" sz="2400" b="1" dirty="0" err="1">
                <a:latin typeface="Arial" panose="020B0604020202020204" pitchFamily="34" charset="0"/>
              </a:rPr>
              <a:t>trauma</a:t>
            </a:r>
            <a:r>
              <a:rPr lang="de-DE" altLang="de-DE" sz="2400" b="1" dirty="0">
                <a:latin typeface="Arial" panose="020B0604020202020204" pitchFamily="34" charset="0"/>
              </a:rPr>
              <a:t> </a:t>
            </a:r>
            <a:r>
              <a:rPr lang="de-DE" altLang="de-DE" sz="2400" b="1" dirty="0" err="1">
                <a:latin typeface="Arial" panose="020B0604020202020204" pitchFamily="34" charset="0"/>
              </a:rPr>
              <a:t>interactions</a:t>
            </a:r>
            <a:endParaRPr lang="de-DE" altLang="de-DE" sz="2400" b="1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sz="2400" dirty="0">
                <a:latin typeface="Arial" panose="020B0604020202020204" pitchFamily="34" charset="0"/>
                <a:hlinkClick r:id="rId2"/>
              </a:rPr>
              <a:t>Torsten </a:t>
            </a:r>
            <a:r>
              <a:rPr lang="de-DE" altLang="de-DE" sz="2400" dirty="0" err="1">
                <a:latin typeface="Arial" panose="020B0604020202020204" pitchFamily="34" charset="0"/>
                <a:hlinkClick r:id="rId2"/>
              </a:rPr>
              <a:t>Klengel</a:t>
            </a:r>
            <a:r>
              <a:rPr lang="de-DE" altLang="de-DE" sz="2400" dirty="0">
                <a:latin typeface="Arial" panose="020B0604020202020204" pitchFamily="34" charset="0"/>
              </a:rPr>
              <a:t> et al.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sz="2400" i="1" dirty="0">
                <a:latin typeface="Arial" panose="020B0604020202020204" pitchFamily="34" charset="0"/>
              </a:rPr>
              <a:t>Nature </a:t>
            </a:r>
            <a:r>
              <a:rPr lang="de-DE" altLang="de-DE" sz="2400" i="1" dirty="0" err="1">
                <a:latin typeface="Arial" panose="020B0604020202020204" pitchFamily="34" charset="0"/>
              </a:rPr>
              <a:t>Neuroscience</a:t>
            </a:r>
            <a:r>
              <a:rPr lang="de-DE" altLang="de-DE" sz="2400" dirty="0">
                <a:latin typeface="Arial" panose="020B0604020202020204" pitchFamily="34" charset="0"/>
              </a:rPr>
              <a:t> </a:t>
            </a:r>
            <a:r>
              <a:rPr lang="de-DE" altLang="de-DE" sz="2400" b="1" dirty="0">
                <a:latin typeface="Arial" panose="020B0604020202020204" pitchFamily="34" charset="0"/>
              </a:rPr>
              <a:t>16</a:t>
            </a:r>
            <a:r>
              <a:rPr lang="de-DE" altLang="de-DE" sz="2400" dirty="0">
                <a:latin typeface="Arial" panose="020B0604020202020204" pitchFamily="34" charset="0"/>
              </a:rPr>
              <a:t>, 33–41 (2013)</a:t>
            </a:r>
          </a:p>
          <a:p>
            <a:pPr marL="0" indent="0">
              <a:buNone/>
            </a:pPr>
            <a:endParaRPr lang="en-US" alt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1607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38" name="Titel 1"/>
          <p:cNvSpPr>
            <a:spLocks noGrp="1"/>
          </p:cNvSpPr>
          <p:nvPr>
            <p:ph type="title"/>
          </p:nvPr>
        </p:nvSpPr>
        <p:spPr>
          <a:xfrm>
            <a:off x="838199" y="963877"/>
            <a:ext cx="3654670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sz="4000" dirty="0">
                <a:solidFill>
                  <a:schemeClr val="accent1"/>
                </a:solidFill>
              </a:rPr>
              <a:t> </a:t>
            </a:r>
            <a:r>
              <a:rPr lang="en-US" altLang="de-DE" sz="4000" b="1" dirty="0">
                <a:solidFill>
                  <a:schemeClr val="accent1"/>
                </a:solidFill>
              </a:rPr>
              <a:t/>
            </a:r>
            <a:br>
              <a:rPr lang="en-US" altLang="de-DE" sz="4000" b="1" dirty="0">
                <a:solidFill>
                  <a:schemeClr val="accent1"/>
                </a:solidFill>
              </a:rPr>
            </a:br>
            <a:r>
              <a:rPr lang="en-US" altLang="de-DE" sz="4000" b="1" dirty="0">
                <a:solidFill>
                  <a:schemeClr val="accent1"/>
                </a:solidFill>
              </a:rPr>
              <a:t>FKBP5 </a:t>
            </a:r>
            <a:br>
              <a:rPr lang="en-US" altLang="de-DE" sz="4000" b="1" dirty="0">
                <a:solidFill>
                  <a:schemeClr val="accent1"/>
                </a:solidFill>
              </a:rPr>
            </a:br>
            <a:r>
              <a:rPr lang="en-US" altLang="de-DE" sz="4000" b="1" dirty="0" err="1">
                <a:solidFill>
                  <a:schemeClr val="accent1"/>
                </a:solidFill>
              </a:rPr>
              <a:t>Epigenetik</a:t>
            </a:r>
            <a: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5539" name="Inhaltsplatzhalter 2"/>
          <p:cNvSpPr>
            <a:spLocks noGrp="1"/>
          </p:cNvSpPr>
          <p:nvPr>
            <p:ph idx="1"/>
          </p:nvPr>
        </p:nvSpPr>
        <p:spPr>
          <a:xfrm>
            <a:off x="5539154" y="963877"/>
            <a:ext cx="5814646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altLang="de-DE" sz="2400" dirty="0"/>
              <a:t>Via </a:t>
            </a:r>
            <a:r>
              <a:rPr lang="en-US" altLang="de-DE" sz="2400" dirty="0" err="1"/>
              <a:t>Methylierung</a:t>
            </a:r>
            <a:r>
              <a:rPr lang="en-US" altLang="de-DE" sz="2400" dirty="0"/>
              <a:t> </a:t>
            </a:r>
            <a:r>
              <a:rPr lang="en-US" altLang="de-DE" sz="2400" dirty="0" err="1"/>
              <a:t>Veränderung</a:t>
            </a:r>
            <a:r>
              <a:rPr lang="en-US" altLang="de-DE" sz="2400" dirty="0"/>
              <a:t> der </a:t>
            </a:r>
            <a:r>
              <a:rPr lang="en-US" altLang="de-DE" sz="2400" dirty="0" err="1"/>
              <a:t>Genexpression</a:t>
            </a:r>
            <a:r>
              <a:rPr lang="en-US" altLang="de-DE" sz="2400" dirty="0"/>
              <a:t>, </a:t>
            </a:r>
            <a:r>
              <a:rPr lang="en-US" altLang="de-DE" sz="2400" dirty="0" err="1"/>
              <a:t>Veränderung</a:t>
            </a:r>
            <a:r>
              <a:rPr lang="en-US" altLang="de-DE" sz="2400" dirty="0"/>
              <a:t> der </a:t>
            </a:r>
            <a:r>
              <a:rPr lang="en-US" altLang="de-DE" sz="2400" dirty="0" err="1"/>
              <a:t>Stresshormone</a:t>
            </a:r>
            <a:r>
              <a:rPr lang="en-US" altLang="de-DE" sz="2400" dirty="0"/>
              <a:t> </a:t>
            </a:r>
            <a:r>
              <a:rPr lang="en-US" altLang="de-DE" sz="2400" dirty="0" err="1"/>
              <a:t>zeitlebens</a:t>
            </a:r>
            <a:endParaRPr lang="en-US" altLang="de-DE" sz="2400" dirty="0"/>
          </a:p>
          <a:p>
            <a:pPr marL="0" indent="0">
              <a:buNone/>
            </a:pPr>
            <a:r>
              <a:rPr lang="en-US" altLang="de-DE" sz="2400" dirty="0"/>
              <a:t>Trauma der </a:t>
            </a:r>
            <a:r>
              <a:rPr lang="en-US" altLang="de-DE" sz="2400" dirty="0" err="1"/>
              <a:t>Eltern</a:t>
            </a:r>
            <a:r>
              <a:rPr lang="en-US" altLang="de-DE" sz="2400" dirty="0"/>
              <a:t>=&gt;</a:t>
            </a:r>
            <a:r>
              <a:rPr lang="en-US" altLang="de-DE" sz="2400" dirty="0" err="1"/>
              <a:t>intergenerationale</a:t>
            </a:r>
            <a:r>
              <a:rPr lang="en-US" altLang="de-DE" sz="2400" dirty="0"/>
              <a:t> </a:t>
            </a:r>
            <a:r>
              <a:rPr lang="en-US" altLang="de-DE" sz="2400" dirty="0" err="1"/>
              <a:t>Effekte</a:t>
            </a:r>
            <a:endParaRPr lang="en-US" altLang="de-DE" sz="2400" dirty="0"/>
          </a:p>
          <a:p>
            <a:pPr marL="0" indent="0">
              <a:buNone/>
            </a:pPr>
            <a:r>
              <a:rPr lang="en-US" altLang="de-DE" sz="2400" dirty="0" err="1"/>
              <a:t>Komplexes</a:t>
            </a:r>
            <a:r>
              <a:rPr lang="en-US" altLang="de-DE" sz="2400" dirty="0"/>
              <a:t> </a:t>
            </a:r>
            <a:r>
              <a:rPr lang="en-US" altLang="de-DE" sz="2400" dirty="0" err="1"/>
              <a:t>Zusammenspiel</a:t>
            </a:r>
            <a:r>
              <a:rPr lang="en-US" altLang="de-DE" sz="2400" dirty="0"/>
              <a:t> </a:t>
            </a:r>
            <a:r>
              <a:rPr lang="en-US" altLang="de-DE" sz="2400" dirty="0" err="1"/>
              <a:t>Umweltfaktoren</a:t>
            </a:r>
            <a:r>
              <a:rPr lang="en-US" altLang="de-DE" sz="2400" dirty="0"/>
              <a:t> und </a:t>
            </a:r>
            <a:r>
              <a:rPr lang="en-US" altLang="de-DE" sz="2400" dirty="0" err="1"/>
              <a:t>Genetik</a:t>
            </a:r>
            <a:r>
              <a:rPr lang="en-US" altLang="de-DE" sz="2400" dirty="0"/>
              <a:t> </a:t>
            </a:r>
            <a:r>
              <a:rPr lang="en-US" altLang="de-DE" sz="2400" dirty="0" err="1"/>
              <a:t>wird</a:t>
            </a:r>
            <a:r>
              <a:rPr lang="en-US" altLang="de-DE" sz="2400" dirty="0"/>
              <a:t> </a:t>
            </a:r>
            <a:r>
              <a:rPr lang="en-US" altLang="de-DE" sz="2400" dirty="0" err="1"/>
              <a:t>zunehmend</a:t>
            </a:r>
            <a:r>
              <a:rPr lang="en-US" altLang="de-DE" sz="2400" dirty="0"/>
              <a:t> </a:t>
            </a:r>
            <a:r>
              <a:rPr lang="en-US" altLang="de-DE" sz="2400" dirty="0" err="1"/>
              <a:t>besser</a:t>
            </a:r>
            <a:r>
              <a:rPr lang="en-US" altLang="de-DE" sz="2400" dirty="0"/>
              <a:t> </a:t>
            </a:r>
            <a:r>
              <a:rPr lang="en-US" altLang="de-DE" sz="2400" dirty="0" err="1"/>
              <a:t>verstanden</a:t>
            </a:r>
            <a:endParaRPr lang="en-US" altLang="de-DE" sz="2400" dirty="0"/>
          </a:p>
          <a:p>
            <a:pPr marL="0" indent="0">
              <a:buNone/>
            </a:pPr>
            <a:endParaRPr lang="en-US" alt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219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38" name="Titel 1"/>
          <p:cNvSpPr>
            <a:spLocks noGrp="1"/>
          </p:cNvSpPr>
          <p:nvPr>
            <p:ph type="title"/>
          </p:nvPr>
        </p:nvSpPr>
        <p:spPr>
          <a:xfrm>
            <a:off x="838199" y="963877"/>
            <a:ext cx="3654670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sz="40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Therapie</a:t>
            </a:r>
            <a: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65539" name="Inhaltsplatzhalter 2"/>
          <p:cNvSpPr>
            <a:spLocks noGrp="1"/>
          </p:cNvSpPr>
          <p:nvPr>
            <p:ph idx="1"/>
          </p:nvPr>
        </p:nvSpPr>
        <p:spPr>
          <a:xfrm>
            <a:off x="5539154" y="963877"/>
            <a:ext cx="5814646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altLang="de-DE" sz="2400" b="1" dirty="0" err="1"/>
              <a:t>Symptomatische</a:t>
            </a:r>
            <a:r>
              <a:rPr lang="en-US" altLang="de-DE" sz="2400" b="1" dirty="0"/>
              <a:t> und suggestive </a:t>
            </a:r>
            <a:r>
              <a:rPr lang="en-US" altLang="de-DE" sz="2400" b="1" dirty="0" err="1"/>
              <a:t>Therapien</a:t>
            </a:r>
            <a:r>
              <a:rPr lang="en-US" altLang="de-DE" sz="2400" b="1" dirty="0"/>
              <a:t> </a:t>
            </a:r>
            <a:r>
              <a:rPr lang="en-US" altLang="de-DE" sz="2400" dirty="0" err="1"/>
              <a:t>meist</a:t>
            </a:r>
            <a:r>
              <a:rPr lang="en-US" altLang="de-DE" sz="2400" dirty="0"/>
              <a:t> gut </a:t>
            </a:r>
            <a:r>
              <a:rPr lang="en-US" altLang="de-DE" sz="2400" dirty="0" err="1"/>
              <a:t>wirksam</a:t>
            </a:r>
            <a:r>
              <a:rPr lang="en-US" altLang="de-DE" sz="2400" dirty="0"/>
              <a:t>, </a:t>
            </a:r>
            <a:r>
              <a:rPr lang="en-US" altLang="de-DE" sz="2400" dirty="0" err="1"/>
              <a:t>v.a.</a:t>
            </a:r>
            <a:r>
              <a:rPr lang="en-US" altLang="de-DE" sz="2400" dirty="0"/>
              <a:t> </a:t>
            </a:r>
            <a:r>
              <a:rPr lang="en-US" altLang="de-DE" sz="2400" dirty="0" err="1"/>
              <a:t>bei</a:t>
            </a:r>
            <a:r>
              <a:rPr lang="en-US" altLang="de-DE" sz="2400" dirty="0"/>
              <a:t> </a:t>
            </a:r>
            <a:r>
              <a:rPr lang="en-US" altLang="de-DE" sz="2400" dirty="0" err="1"/>
              <a:t>Ansprechen</a:t>
            </a:r>
            <a:r>
              <a:rPr lang="en-US" altLang="de-DE" sz="2400" dirty="0"/>
              <a:t> in </a:t>
            </a:r>
            <a:r>
              <a:rPr lang="en-US" altLang="de-DE" sz="2400" dirty="0" err="1"/>
              <a:t>frühen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Phasen</a:t>
            </a:r>
            <a:endParaRPr lang="en-US" altLang="de-DE" sz="2400" dirty="0"/>
          </a:p>
          <a:p>
            <a:pPr marL="0" indent="0">
              <a:buNone/>
            </a:pPr>
            <a:endParaRPr lang="en-US" altLang="de-DE" sz="2400" dirty="0"/>
          </a:p>
          <a:p>
            <a:pPr marL="0" indent="0">
              <a:buNone/>
            </a:pPr>
            <a:r>
              <a:rPr lang="en-US" altLang="de-DE" sz="2400" b="1" dirty="0" err="1"/>
              <a:t>Psychotherapie</a:t>
            </a:r>
            <a:r>
              <a:rPr lang="en-US" altLang="de-DE" sz="2400" b="1" dirty="0"/>
              <a:t> </a:t>
            </a:r>
            <a:r>
              <a:rPr lang="en-US" altLang="de-DE" sz="2400" b="1" dirty="0" err="1"/>
              <a:t>wesentliche</a:t>
            </a:r>
            <a:r>
              <a:rPr lang="en-US" altLang="de-DE" sz="2400" b="1" dirty="0"/>
              <a:t> Chance</a:t>
            </a:r>
            <a:r>
              <a:rPr lang="en-US" altLang="de-DE" sz="2400" dirty="0"/>
              <a:t>:  </a:t>
            </a:r>
            <a:r>
              <a:rPr lang="en-US" altLang="de-DE" sz="2400" dirty="0" err="1"/>
              <a:t>Entwicklung</a:t>
            </a:r>
            <a:r>
              <a:rPr lang="en-US" altLang="de-DE" sz="2400" dirty="0"/>
              <a:t>, “</a:t>
            </a:r>
            <a:r>
              <a:rPr lang="en-US" altLang="de-DE" sz="2400" dirty="0" err="1"/>
              <a:t>Selbst-Bewusstsein</a:t>
            </a:r>
            <a:r>
              <a:rPr lang="en-US" altLang="de-DE" sz="2400" dirty="0"/>
              <a:t>”, </a:t>
            </a:r>
            <a:r>
              <a:rPr lang="en-US" altLang="de-DE" sz="2400" dirty="0" err="1"/>
              <a:t>ganzheitliche</a:t>
            </a:r>
            <a:r>
              <a:rPr lang="en-US" altLang="de-DE" sz="2400" dirty="0"/>
              <a:t> Integration, </a:t>
            </a:r>
            <a:r>
              <a:rPr lang="en-US" altLang="de-DE" sz="2400" dirty="0" err="1"/>
              <a:t>Erkenntnis</a:t>
            </a:r>
            <a:r>
              <a:rPr lang="en-US" altLang="de-DE" sz="2400" dirty="0"/>
              <a:t> und </a:t>
            </a:r>
            <a:r>
              <a:rPr lang="en-US" altLang="de-DE" sz="2400" dirty="0" err="1"/>
              <a:t>Reifungsschritte</a:t>
            </a:r>
            <a:endParaRPr lang="en-US" altLang="de-DE" sz="2400" dirty="0"/>
          </a:p>
          <a:p>
            <a:pPr marL="0" indent="0">
              <a:buNone/>
            </a:pPr>
            <a:endParaRPr lang="en-US" altLang="de-DE" sz="2400" dirty="0"/>
          </a:p>
          <a:p>
            <a:pPr marL="0" indent="0">
              <a:buNone/>
            </a:pPr>
            <a:r>
              <a:rPr lang="en-US" altLang="de-DE" sz="2400" dirty="0"/>
              <a:t>Workshop: EBM, Reviews, </a:t>
            </a:r>
            <a:r>
              <a:rPr lang="en-US" altLang="de-DE" sz="2400" dirty="0" err="1"/>
              <a:t>Metaanalyse</a:t>
            </a:r>
            <a:r>
              <a:rPr lang="en-US" altLang="de-DE" sz="2400" dirty="0"/>
              <a:t>, Manual</a:t>
            </a:r>
          </a:p>
          <a:p>
            <a:pPr marL="0" indent="0">
              <a:buNone/>
            </a:pPr>
            <a:endParaRPr lang="en-US" alt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751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38" name="Titel 1"/>
          <p:cNvSpPr>
            <a:spLocks noGrp="1"/>
          </p:cNvSpPr>
          <p:nvPr>
            <p:ph type="title"/>
          </p:nvPr>
        </p:nvSpPr>
        <p:spPr>
          <a:xfrm>
            <a:off x="321565" y="963877"/>
            <a:ext cx="4259228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sz="4000" b="1" dirty="0" err="1">
                <a:solidFill>
                  <a:schemeClr val="accent1"/>
                </a:solidFill>
              </a:rPr>
              <a:t>Empathie</a:t>
            </a:r>
            <a:r>
              <a:rPr lang="en-US" altLang="de-DE" sz="4000" b="1" dirty="0">
                <a:solidFill>
                  <a:schemeClr val="accent1"/>
                </a:solidFill>
              </a:rPr>
              <a:t/>
            </a:r>
            <a:br>
              <a:rPr lang="en-US" altLang="de-DE" sz="4000" b="1" dirty="0">
                <a:solidFill>
                  <a:schemeClr val="accent1"/>
                </a:solidFill>
              </a:rPr>
            </a:br>
            <a:r>
              <a:rPr lang="en-US" altLang="de-DE" sz="4000" b="1" dirty="0" err="1">
                <a:solidFill>
                  <a:schemeClr val="accent1"/>
                </a:solidFill>
              </a:rPr>
              <a:t>Aerztliche</a:t>
            </a:r>
            <a:r>
              <a:rPr lang="en-US" altLang="de-DE" sz="4000" b="1" dirty="0">
                <a:solidFill>
                  <a:schemeClr val="accent1"/>
                </a:solidFill>
              </a:rPr>
              <a:t> </a:t>
            </a:r>
            <a:r>
              <a:rPr lang="en-US" altLang="de-DE" sz="4000" b="1" dirty="0" err="1">
                <a:solidFill>
                  <a:schemeClr val="accent1"/>
                </a:solidFill>
              </a:rPr>
              <a:t>Haltung</a:t>
            </a:r>
            <a: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xmlns="" id="{E453EE9E-5DB7-4AEE-9030-C1059AC87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8788" y="963613"/>
            <a:ext cx="5815012" cy="4930775"/>
          </a:xfrm>
        </p:spPr>
        <p:txBody>
          <a:bodyPr/>
          <a:lstStyle/>
          <a:p>
            <a:pPr marL="0" marR="43811" indent="0">
              <a:lnSpc>
                <a:spcPts val="2150"/>
              </a:lnSpc>
              <a:spcBef>
                <a:spcPts val="107"/>
              </a:spcBef>
              <a:buNone/>
            </a:pPr>
            <a:endParaRPr lang="en-US" b="1" spc="-4" dirty="0">
              <a:latin typeface="Arial"/>
              <a:cs typeface="Arial"/>
            </a:endParaRPr>
          </a:p>
          <a:p>
            <a:pPr marL="0" marR="43811" indent="0">
              <a:lnSpc>
                <a:spcPts val="2150"/>
              </a:lnSpc>
              <a:spcBef>
                <a:spcPts val="107"/>
              </a:spcBef>
              <a:buNone/>
            </a:pPr>
            <a:r>
              <a:rPr lang="en-US" spc="-4" dirty="0">
                <a:latin typeface="Arial"/>
                <a:cs typeface="Arial"/>
              </a:rPr>
              <a:t>I</a:t>
            </a:r>
            <a:r>
              <a:rPr lang="en-US" dirty="0">
                <a:latin typeface="Arial"/>
                <a:cs typeface="Arial"/>
              </a:rPr>
              <a:t>f</a:t>
            </a:r>
            <a:r>
              <a:rPr lang="en-US" spc="-9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only</a:t>
            </a:r>
          </a:p>
          <a:p>
            <a:pPr marL="0" marR="43811" indent="0">
              <a:lnSpc>
                <a:spcPct val="95825"/>
              </a:lnSpc>
              <a:buNone/>
            </a:pPr>
            <a:r>
              <a:rPr lang="en-US" dirty="0">
                <a:latin typeface="Arial"/>
                <a:cs typeface="Arial"/>
              </a:rPr>
              <a:t>I</a:t>
            </a:r>
            <a:r>
              <a:rPr lang="en-US" spc="-4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could</a:t>
            </a:r>
            <a:r>
              <a:rPr lang="en-US" spc="-19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thr</a:t>
            </a:r>
            <a:r>
              <a:rPr lang="en-US" spc="-19" dirty="0">
                <a:latin typeface="Arial"/>
                <a:cs typeface="Arial"/>
              </a:rPr>
              <a:t>o</a:t>
            </a:r>
            <a:r>
              <a:rPr lang="en-US" dirty="0">
                <a:latin typeface="Arial"/>
                <a:cs typeface="Arial"/>
              </a:rPr>
              <a:t>w </a:t>
            </a:r>
            <a:r>
              <a:rPr lang="en-US" spc="-9" dirty="0">
                <a:latin typeface="Arial"/>
                <a:cs typeface="Arial"/>
              </a:rPr>
              <a:t>a</a:t>
            </a:r>
            <a:r>
              <a:rPr lang="en-US" spc="34" dirty="0">
                <a:latin typeface="Arial"/>
                <a:cs typeface="Arial"/>
              </a:rPr>
              <a:t>w</a:t>
            </a:r>
            <a:r>
              <a:rPr lang="en-US" dirty="0">
                <a:latin typeface="Arial"/>
                <a:cs typeface="Arial"/>
              </a:rPr>
              <a:t>ay</a:t>
            </a:r>
          </a:p>
          <a:p>
            <a:pPr marL="0" marR="43811" indent="0">
              <a:lnSpc>
                <a:spcPct val="95825"/>
              </a:lnSpc>
              <a:spcBef>
                <a:spcPts val="100"/>
              </a:spcBef>
              <a:buNone/>
            </a:pPr>
            <a:r>
              <a:rPr lang="en-US" dirty="0">
                <a:latin typeface="Arial"/>
                <a:cs typeface="Arial"/>
              </a:rPr>
              <a:t>The urge</a:t>
            </a:r>
          </a:p>
          <a:p>
            <a:pPr marL="0" indent="0">
              <a:lnSpc>
                <a:spcPct val="95825"/>
              </a:lnSpc>
              <a:spcBef>
                <a:spcPts val="100"/>
              </a:spcBef>
              <a:buNone/>
            </a:pPr>
            <a:r>
              <a:rPr lang="en-US" spc="-144" dirty="0">
                <a:latin typeface="Arial"/>
                <a:cs typeface="Arial"/>
              </a:rPr>
              <a:t>T</a:t>
            </a:r>
            <a:r>
              <a:rPr lang="en-US" dirty="0">
                <a:latin typeface="Arial"/>
                <a:cs typeface="Arial"/>
              </a:rPr>
              <a:t>o trace</a:t>
            </a:r>
            <a:r>
              <a:rPr lang="en-US" spc="-34" dirty="0">
                <a:latin typeface="Arial"/>
                <a:cs typeface="Arial"/>
              </a:rPr>
              <a:t> </a:t>
            </a:r>
            <a:r>
              <a:rPr lang="en-US" spc="-9" dirty="0">
                <a:latin typeface="Arial"/>
                <a:cs typeface="Arial"/>
              </a:rPr>
              <a:t>m</a:t>
            </a:r>
            <a:r>
              <a:rPr lang="en-US" dirty="0">
                <a:latin typeface="Arial"/>
                <a:cs typeface="Arial"/>
              </a:rPr>
              <a:t>y pat</a:t>
            </a:r>
            <a:r>
              <a:rPr lang="en-US" spc="4" dirty="0">
                <a:latin typeface="Arial"/>
                <a:cs typeface="Arial"/>
              </a:rPr>
              <a:t>t</a:t>
            </a:r>
            <a:r>
              <a:rPr lang="en-US" dirty="0">
                <a:latin typeface="Arial"/>
                <a:cs typeface="Arial"/>
              </a:rPr>
              <a:t>erns</a:t>
            </a:r>
          </a:p>
          <a:p>
            <a:pPr marL="0" marR="43811" indent="0">
              <a:lnSpc>
                <a:spcPct val="95825"/>
              </a:lnSpc>
              <a:spcBef>
                <a:spcPts val="100"/>
              </a:spcBef>
              <a:buNone/>
            </a:pPr>
            <a:r>
              <a:rPr lang="en-US" dirty="0">
                <a:latin typeface="Arial"/>
                <a:cs typeface="Arial"/>
              </a:rPr>
              <a:t>In</a:t>
            </a:r>
            <a:r>
              <a:rPr lang="en-US" spc="-4" dirty="0">
                <a:latin typeface="Arial"/>
                <a:cs typeface="Arial"/>
              </a:rPr>
              <a:t> </a:t>
            </a:r>
            <a:r>
              <a:rPr lang="en-US" spc="-34" dirty="0">
                <a:latin typeface="Arial"/>
                <a:cs typeface="Arial"/>
              </a:rPr>
              <a:t>y</a:t>
            </a:r>
            <a:r>
              <a:rPr lang="en-US" dirty="0">
                <a:latin typeface="Arial"/>
                <a:cs typeface="Arial"/>
              </a:rPr>
              <a:t>our</a:t>
            </a:r>
            <a:r>
              <a:rPr lang="en-US" spc="19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heart</a:t>
            </a:r>
          </a:p>
          <a:p>
            <a:pPr marL="0" marR="43811" indent="0">
              <a:lnSpc>
                <a:spcPct val="95825"/>
              </a:lnSpc>
              <a:spcBef>
                <a:spcPts val="100"/>
              </a:spcBef>
              <a:buNone/>
            </a:pPr>
            <a:endParaRPr lang="en-US" dirty="0">
              <a:latin typeface="Arial"/>
              <a:cs typeface="Arial"/>
            </a:endParaRPr>
          </a:p>
          <a:p>
            <a:pPr marL="0" marR="43811" indent="0">
              <a:lnSpc>
                <a:spcPct val="95825"/>
              </a:lnSpc>
              <a:spcBef>
                <a:spcPts val="100"/>
              </a:spcBef>
              <a:buNone/>
            </a:pPr>
            <a:r>
              <a:rPr lang="en-US" dirty="0">
                <a:latin typeface="Arial"/>
                <a:cs typeface="Arial"/>
              </a:rPr>
              <a:t>I could really see you</a:t>
            </a:r>
          </a:p>
          <a:p>
            <a:pPr marL="0" marR="43811" indent="0">
              <a:lnSpc>
                <a:spcPct val="95825"/>
              </a:lnSpc>
              <a:spcBef>
                <a:spcPts val="100"/>
              </a:spcBef>
              <a:buNone/>
            </a:pPr>
            <a:endParaRPr lang="en-US" sz="2000" dirty="0">
              <a:latin typeface="Arial"/>
              <a:cs typeface="Arial"/>
            </a:endParaRPr>
          </a:p>
          <a:p>
            <a:pPr marL="0" marR="43811" indent="0">
              <a:lnSpc>
                <a:spcPct val="95825"/>
              </a:lnSpc>
              <a:spcBef>
                <a:spcPts val="100"/>
              </a:spcBef>
              <a:buNone/>
            </a:pPr>
            <a:r>
              <a:rPr lang="en-US" sz="2000" dirty="0">
                <a:latin typeface="Arial"/>
                <a:cs typeface="Arial"/>
              </a:rPr>
              <a:t>		David Brandon 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4539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38" name="Titel 1"/>
          <p:cNvSpPr>
            <a:spLocks noGrp="1"/>
          </p:cNvSpPr>
          <p:nvPr>
            <p:ph type="title"/>
          </p:nvPr>
        </p:nvSpPr>
        <p:spPr>
          <a:xfrm>
            <a:off x="321565" y="963877"/>
            <a:ext cx="4259228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sz="40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Zusammenfassung</a:t>
            </a:r>
            <a: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5539" name="Inhaltsplatzhalter 2"/>
          <p:cNvSpPr>
            <a:spLocks noGrp="1"/>
          </p:cNvSpPr>
          <p:nvPr>
            <p:ph idx="1"/>
          </p:nvPr>
        </p:nvSpPr>
        <p:spPr>
          <a:xfrm>
            <a:off x="5539154" y="963877"/>
            <a:ext cx="5814646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altLang="de-DE" sz="2400" dirty="0"/>
              <a:t>Neue </a:t>
            </a:r>
            <a:r>
              <a:rPr lang="en-US" altLang="de-DE" sz="2400" dirty="0" err="1"/>
              <a:t>Ergebnisse</a:t>
            </a:r>
            <a:r>
              <a:rPr lang="en-US" altLang="de-DE" sz="2400" dirty="0"/>
              <a:t> </a:t>
            </a:r>
            <a:r>
              <a:rPr lang="en-US" altLang="de-DE" sz="2400" dirty="0" err="1"/>
              <a:t>u.a</a:t>
            </a:r>
            <a:r>
              <a:rPr lang="en-US" altLang="de-DE" sz="2400" dirty="0"/>
              <a:t>. </a:t>
            </a:r>
            <a:r>
              <a:rPr lang="en-US" altLang="de-DE" sz="2400" dirty="0" err="1"/>
              <a:t>Bildgebung</a:t>
            </a:r>
            <a:r>
              <a:rPr lang="en-US" altLang="de-DE" sz="2400" dirty="0"/>
              <a:t> und </a:t>
            </a:r>
            <a:r>
              <a:rPr lang="en-US" altLang="de-DE" sz="2400" dirty="0" err="1"/>
              <a:t>Epigenetik</a:t>
            </a:r>
            <a:r>
              <a:rPr lang="en-US" altLang="de-DE" sz="2400" dirty="0"/>
              <a:t> </a:t>
            </a:r>
          </a:p>
          <a:p>
            <a:pPr marL="0" indent="0">
              <a:buNone/>
            </a:pPr>
            <a:r>
              <a:rPr lang="en-US" altLang="de-DE" sz="2400" dirty="0"/>
              <a:t>Neue </a:t>
            </a:r>
            <a:r>
              <a:rPr lang="en-US" altLang="de-DE" sz="2400" dirty="0" err="1"/>
              <a:t>Klassifizierungsvorschläge</a:t>
            </a:r>
            <a:endParaRPr lang="en-US" altLang="de-DE" sz="2400" dirty="0"/>
          </a:p>
          <a:p>
            <a:pPr marL="0" indent="0">
              <a:buNone/>
            </a:pPr>
            <a:r>
              <a:rPr lang="en-US" altLang="de-DE" sz="2400" dirty="0" err="1"/>
              <a:t>Selbstbeschreibungen</a:t>
            </a:r>
            <a:r>
              <a:rPr lang="en-US" altLang="de-DE" sz="2400" dirty="0"/>
              <a:t>, </a:t>
            </a:r>
            <a:r>
              <a:rPr lang="en-US" altLang="de-DE" sz="2400" dirty="0" err="1"/>
              <a:t>Psychotherapie</a:t>
            </a:r>
            <a:r>
              <a:rPr lang="en-US" altLang="de-DE" sz="2400" dirty="0"/>
              <a:t> u </a:t>
            </a:r>
            <a:r>
              <a:rPr lang="en-US" altLang="de-DE" sz="2400" dirty="0" err="1"/>
              <a:t>Entwicklung</a:t>
            </a:r>
            <a:r>
              <a:rPr lang="en-US" altLang="de-DE" sz="2400" dirty="0"/>
              <a:t> des </a:t>
            </a:r>
            <a:r>
              <a:rPr lang="en-US" altLang="de-DE" sz="2400" dirty="0" err="1"/>
              <a:t>Wissens</a:t>
            </a:r>
            <a:r>
              <a:rPr lang="en-US" altLang="de-DE" sz="2400" dirty="0"/>
              <a:t>=&gt; </a:t>
            </a:r>
            <a:r>
              <a:rPr lang="en-US" altLang="de-DE" sz="2400" dirty="0" err="1"/>
              <a:t>vertieftes</a:t>
            </a:r>
            <a:r>
              <a:rPr lang="en-US" altLang="de-DE" sz="2400" dirty="0"/>
              <a:t> </a:t>
            </a:r>
            <a:r>
              <a:rPr lang="en-US" altLang="de-DE" sz="2400" dirty="0" err="1"/>
              <a:t>Verständnis</a:t>
            </a:r>
            <a:r>
              <a:rPr lang="en-US" altLang="de-DE" sz="2400" dirty="0"/>
              <a:t> </a:t>
            </a:r>
          </a:p>
          <a:p>
            <a:pPr marL="0" indent="0">
              <a:buNone/>
            </a:pPr>
            <a:r>
              <a:rPr lang="en-US" altLang="de-DE" sz="2400" dirty="0" err="1"/>
              <a:t>Auflösung</a:t>
            </a:r>
            <a:r>
              <a:rPr lang="en-US" altLang="de-DE" sz="2400" dirty="0"/>
              <a:t> der </a:t>
            </a:r>
            <a:r>
              <a:rPr lang="en-US" altLang="de-DE" sz="2400" dirty="0" err="1"/>
              <a:t>Dualität</a:t>
            </a:r>
            <a:r>
              <a:rPr lang="en-US" altLang="de-DE" sz="2400" dirty="0"/>
              <a:t> </a:t>
            </a:r>
          </a:p>
          <a:p>
            <a:pPr marL="0" indent="0">
              <a:buNone/>
            </a:pPr>
            <a:endParaRPr lang="en-US" alt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053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9DD20A5F-39F5-47CA-B473-925E9EEA0B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36" r="1" b="3482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75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xmlns="" id="{ACE71C3E-CA76-47DF-B6D6-D62F3BE193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6473"/>
            <a:ext cx="9144000" cy="2450090"/>
          </a:xfrm>
        </p:spPr>
        <p:txBody>
          <a:bodyPr>
            <a:normAutofit/>
          </a:bodyPr>
          <a:lstStyle/>
          <a:p>
            <a:r>
              <a:rPr lang="de-CH" b="1" dirty="0"/>
              <a:t>Dissoziative Störungen</a:t>
            </a:r>
            <a:r>
              <a:rPr lang="de-CH" dirty="0"/>
              <a:t/>
            </a:r>
            <a:br>
              <a:rPr lang="de-CH" dirty="0"/>
            </a:br>
            <a:r>
              <a:rPr lang="de-CH" dirty="0"/>
              <a:t>Workshop </a:t>
            </a:r>
            <a:r>
              <a:rPr lang="de-CH" sz="4400" dirty="0"/>
              <a:t> </a:t>
            </a:r>
          </a:p>
        </p:txBody>
      </p:sp>
      <p:sp>
        <p:nvSpPr>
          <p:cNvPr id="7" name="Untertitel 6">
            <a:extLst>
              <a:ext uri="{FF2B5EF4-FFF2-40B4-BE49-F238E27FC236}">
                <a16:creationId xmlns:a16="http://schemas.microsoft.com/office/drawing/2014/main" xmlns="" id="{FF7C4F9E-5C13-46AF-B198-89CD77833E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Rheinfelder Tage Psychosomatik, 3. November 2017 </a:t>
            </a:r>
          </a:p>
          <a:p>
            <a:r>
              <a:rPr lang="de-CH" b="1" dirty="0"/>
              <a:t>Dr. med. Magdalena Maria Berkhoff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5CD43AA3-40B6-4935-AD73-46621B8A39D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1" y="4909272"/>
            <a:ext cx="4221018" cy="1306512"/>
          </a:xfrm>
        </p:spPr>
      </p:pic>
    </p:spTree>
    <p:extLst>
      <p:ext uri="{BB962C8B-B14F-4D97-AF65-F5344CB8AC3E}">
        <p14:creationId xmlns:p14="http://schemas.microsoft.com/office/powerpoint/2010/main" val="18787619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Übersicht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2400" b="1" dirty="0"/>
              <a:t>Klinik   </a:t>
            </a:r>
            <a:r>
              <a:rPr lang="en-US" altLang="de-DE" sz="2400" dirty="0" err="1"/>
              <a:t>Fallbeispiele</a:t>
            </a:r>
            <a:r>
              <a:rPr lang="en-US" altLang="de-DE" sz="2400" dirty="0"/>
              <a:t> und </a:t>
            </a:r>
            <a:r>
              <a:rPr lang="en-US" altLang="de-DE" sz="2400" dirty="0" err="1"/>
              <a:t>Anamnese</a:t>
            </a:r>
            <a:endParaRPr lang="en-US" altLang="de-DE" sz="2400" dirty="0"/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2400" b="1" dirty="0" err="1"/>
              <a:t>Begriffsentwicklung</a:t>
            </a:r>
            <a:r>
              <a:rPr lang="en-US" altLang="de-DE" sz="2400" dirty="0"/>
              <a:t> und </a:t>
            </a:r>
            <a:r>
              <a:rPr lang="en-US" altLang="de-DE" sz="2400" dirty="0" err="1"/>
              <a:t>Therapiegeschichte</a:t>
            </a:r>
            <a:endParaRPr lang="en-US" altLang="de-DE" sz="2400" dirty="0"/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2400" b="1" dirty="0" err="1"/>
              <a:t>Behandlung</a:t>
            </a:r>
            <a:r>
              <a:rPr lang="en-US" altLang="de-DE" sz="2400" dirty="0"/>
              <a:t> </a:t>
            </a:r>
            <a:r>
              <a:rPr lang="en-US" altLang="de-DE" sz="2400" dirty="0" err="1"/>
              <a:t>heute</a:t>
            </a:r>
            <a:r>
              <a:rPr lang="en-US" altLang="de-DE" sz="2400" dirty="0"/>
              <a:t>  </a:t>
            </a:r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2693870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3600" dirty="0" err="1">
                <a:solidFill>
                  <a:schemeClr val="accent1"/>
                </a:solidFill>
              </a:rPr>
              <a:t>Fallbeispiele</a:t>
            </a:r>
            <a:r>
              <a:rPr lang="en-US" altLang="de-DE" sz="3600" dirty="0">
                <a:solidFill>
                  <a:schemeClr val="accent1"/>
                </a:solidFill>
              </a:rPr>
              <a:t> </a:t>
            </a:r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3600" dirty="0" err="1">
                <a:solidFill>
                  <a:schemeClr val="accent1"/>
                </a:solidFill>
              </a:rPr>
              <a:t>Anamnese</a:t>
            </a:r>
            <a:endParaRPr lang="en-US" altLang="de-DE" sz="3600" dirty="0">
              <a:solidFill>
                <a:schemeClr val="accent1"/>
              </a:solidFill>
            </a:endParaRPr>
          </a:p>
          <a:p>
            <a:pPr marL="0" indent="0">
              <a:buClr>
                <a:srgbClr val="003366"/>
              </a:buClr>
              <a:buNone/>
              <a:defRPr/>
            </a:pPr>
            <a:endParaRPr lang="en-US" altLang="de-DE" sz="2400" dirty="0"/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3990058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Fallbeispiele</a:t>
            </a:r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  </a:t>
            </a:r>
            <a:b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en-US" altLang="de-DE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endParaRPr lang="en-US" altLang="de-DE" sz="3200" dirty="0"/>
          </a:p>
          <a:p>
            <a:pPr marL="0" indent="0">
              <a:buNone/>
              <a:defRPr/>
            </a:pPr>
            <a:r>
              <a:rPr lang="en-US" altLang="de-DE" sz="3200" b="0" dirty="0" err="1"/>
              <a:t>Schülerin</a:t>
            </a:r>
            <a:r>
              <a:rPr lang="en-US" altLang="de-DE" sz="3200" b="0" dirty="0"/>
              <a:t> </a:t>
            </a:r>
            <a:r>
              <a:rPr lang="en-US" altLang="de-DE" sz="3200" dirty="0"/>
              <a:t> „</a:t>
            </a:r>
            <a:r>
              <a:rPr lang="en-US" altLang="de-DE" sz="3200" dirty="0" err="1"/>
              <a:t>keine</a:t>
            </a:r>
            <a:r>
              <a:rPr lang="en-US" altLang="de-DE" sz="3200" dirty="0"/>
              <a:t> </a:t>
            </a:r>
            <a:r>
              <a:rPr lang="en-US" altLang="de-DE" sz="3200" dirty="0" err="1"/>
              <a:t>Erinnerung</a:t>
            </a:r>
            <a:r>
              <a:rPr lang="en-US" altLang="de-DE" sz="3200" dirty="0"/>
              <a:t>“</a:t>
            </a:r>
          </a:p>
          <a:p>
            <a:pPr marL="0" indent="0">
              <a:buNone/>
              <a:defRPr/>
            </a:pPr>
            <a:r>
              <a:rPr lang="en-US" altLang="de-DE" sz="3200" b="0" dirty="0" err="1"/>
              <a:t>Nachtclubtänzerin</a:t>
            </a:r>
            <a:r>
              <a:rPr lang="en-US" altLang="de-DE" sz="3200" dirty="0"/>
              <a:t> „</a:t>
            </a:r>
            <a:r>
              <a:rPr lang="en-US" altLang="de-DE" sz="3200" dirty="0" err="1"/>
              <a:t>Gehen</a:t>
            </a:r>
            <a:r>
              <a:rPr lang="en-US" altLang="de-DE" sz="3200" dirty="0"/>
              <a:t> </a:t>
            </a:r>
            <a:r>
              <a:rPr lang="en-US" altLang="de-DE" sz="3200" dirty="0" err="1"/>
              <a:t>unmöglich</a:t>
            </a:r>
            <a:r>
              <a:rPr lang="en-US" altLang="de-DE" sz="3200" dirty="0"/>
              <a:t>“</a:t>
            </a:r>
          </a:p>
          <a:p>
            <a:pPr marL="0">
              <a:defRPr/>
            </a:pPr>
            <a:endParaRPr lang="en-US" altLang="de-DE" sz="3200" dirty="0"/>
          </a:p>
          <a:p>
            <a:pPr marL="0" indent="0">
              <a:buNone/>
              <a:defRPr/>
            </a:pPr>
            <a:r>
              <a:rPr lang="en-US" altLang="de-DE" sz="3200" dirty="0" err="1"/>
              <a:t>Aerztin</a:t>
            </a:r>
            <a:r>
              <a:rPr lang="en-US" altLang="de-DE" sz="3200" dirty="0"/>
              <a:t> </a:t>
            </a:r>
            <a:r>
              <a:rPr lang="en-US" altLang="de-DE" sz="3200" dirty="0" err="1"/>
              <a:t>mit</a:t>
            </a:r>
            <a:r>
              <a:rPr lang="en-US" altLang="de-DE" sz="3200" dirty="0"/>
              <a:t> </a:t>
            </a:r>
            <a:r>
              <a:rPr lang="en-US" altLang="de-DE" sz="3200" dirty="0" err="1"/>
              <a:t>Gangstörung</a:t>
            </a:r>
            <a:endParaRPr lang="en-US" altLang="de-DE" sz="3200" dirty="0"/>
          </a:p>
          <a:p>
            <a:pPr marL="0" indent="0">
              <a:buNone/>
              <a:defRPr/>
            </a:pPr>
            <a:r>
              <a:rPr lang="en-US" altLang="de-DE" sz="3200" dirty="0"/>
              <a:t>MA </a:t>
            </a:r>
            <a:r>
              <a:rPr lang="en-US" altLang="de-DE" sz="3200" dirty="0" err="1"/>
              <a:t>Krankenversicherung</a:t>
            </a:r>
            <a:r>
              <a:rPr lang="en-US" altLang="de-DE" sz="3200" dirty="0"/>
              <a:t> </a:t>
            </a:r>
            <a:r>
              <a:rPr lang="en-US" altLang="de-DE" sz="3200" dirty="0" err="1"/>
              <a:t>mit</a:t>
            </a:r>
            <a:r>
              <a:rPr lang="en-US" altLang="de-DE" sz="3200" dirty="0"/>
              <a:t> Parkinson</a:t>
            </a:r>
          </a:p>
          <a:p>
            <a:pPr marL="0">
              <a:defRPr/>
            </a:pPr>
            <a:endParaRPr lang="en-US" altLang="de-DE" sz="3200" dirty="0"/>
          </a:p>
          <a:p>
            <a:pPr marL="0" indent="0">
              <a:buNone/>
              <a:defRPr/>
            </a:pPr>
            <a:endParaRPr lang="en-US" altLang="de-DE" sz="2400" dirty="0"/>
          </a:p>
          <a:p>
            <a:pPr>
              <a:defRPr/>
            </a:pPr>
            <a:endParaRPr lang="en-US" altLang="de-DE" sz="2400" dirty="0"/>
          </a:p>
          <a:p>
            <a:pPr>
              <a:defRPr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154976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b="1" dirty="0" err="1">
                <a:solidFill>
                  <a:schemeClr val="accent1"/>
                </a:solidFill>
              </a:rPr>
              <a:t>Anamnese</a:t>
            </a:r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  </a:t>
            </a:r>
            <a:b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en-US" altLang="de-DE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endParaRPr lang="en-US" altLang="de-DE" sz="2400" dirty="0"/>
          </a:p>
          <a:p>
            <a:pPr>
              <a:buNone/>
            </a:pPr>
            <a:r>
              <a:rPr lang="de-CH" altLang="de-DE" sz="2400" dirty="0">
                <a:solidFill>
                  <a:srgbClr val="003366"/>
                </a:solidFill>
              </a:rPr>
              <a:t> </a:t>
            </a:r>
          </a:p>
          <a:p>
            <a:pPr marL="0" indent="0">
              <a:buNone/>
            </a:pPr>
            <a:r>
              <a:rPr lang="de-CH" altLang="de-DE" sz="3200" dirty="0">
                <a:solidFill>
                  <a:srgbClr val="003366"/>
                </a:solidFill>
              </a:rPr>
              <a:t>Abrupter Beginn</a:t>
            </a:r>
          </a:p>
          <a:p>
            <a:pPr marL="0" indent="0">
              <a:buNone/>
            </a:pPr>
            <a:r>
              <a:rPr lang="de-CH" altLang="de-DE" sz="3200" dirty="0">
                <a:solidFill>
                  <a:srgbClr val="003366"/>
                </a:solidFill>
              </a:rPr>
              <a:t>inkonstante Ausprägung</a:t>
            </a:r>
          </a:p>
          <a:p>
            <a:pPr marL="0" indent="0">
              <a:buNone/>
            </a:pPr>
            <a:r>
              <a:rPr lang="de-CH" altLang="de-DE" sz="3200" dirty="0">
                <a:solidFill>
                  <a:srgbClr val="003366"/>
                </a:solidFill>
              </a:rPr>
              <a:t>Oft auslösendes, inadäquates Trauma oder Anlass</a:t>
            </a:r>
          </a:p>
          <a:p>
            <a:pPr marL="0" indent="0">
              <a:buNone/>
            </a:pPr>
            <a:r>
              <a:rPr lang="de-CH" altLang="de-DE" sz="3200" dirty="0">
                <a:solidFill>
                  <a:srgbClr val="003366"/>
                </a:solidFill>
              </a:rPr>
              <a:t>Dramatische Beschreibung </a:t>
            </a:r>
          </a:p>
          <a:p>
            <a:pPr marL="0" indent="0">
              <a:buNone/>
            </a:pPr>
            <a:r>
              <a:rPr lang="de-CH" altLang="de-DE" sz="3200" dirty="0">
                <a:solidFill>
                  <a:srgbClr val="003366"/>
                </a:solidFill>
              </a:rPr>
              <a:t>emotionale Wortwahl</a:t>
            </a:r>
          </a:p>
          <a:p>
            <a:pPr>
              <a:buNone/>
            </a:pPr>
            <a:endParaRPr lang="de-CH" altLang="de-DE" sz="2400" dirty="0">
              <a:solidFill>
                <a:srgbClr val="003366"/>
              </a:solidFill>
            </a:endParaRPr>
          </a:p>
          <a:p>
            <a:pPr marL="0">
              <a:defRPr/>
            </a:pPr>
            <a:endParaRPr lang="en-US" altLang="de-DE" sz="2400" dirty="0"/>
          </a:p>
          <a:p>
            <a:pPr>
              <a:defRPr/>
            </a:pPr>
            <a:endParaRPr lang="en-US" altLang="de-DE" sz="2400" dirty="0"/>
          </a:p>
          <a:p>
            <a:pPr>
              <a:defRPr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14608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Untersuchung</a:t>
            </a:r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  </a:t>
            </a:r>
            <a:b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en-US" altLang="de-DE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685800"/>
            <a:ext cx="6377769" cy="5208323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>
              <a:buNone/>
            </a:pPr>
            <a:endParaRPr lang="en-US" altLang="de-DE" sz="2400" dirty="0"/>
          </a:p>
          <a:p>
            <a:pPr marL="0" indent="0">
              <a:buNone/>
            </a:pPr>
            <a:r>
              <a:rPr lang="de-CH" altLang="de-DE" sz="3000" dirty="0">
                <a:solidFill>
                  <a:srgbClr val="003366"/>
                </a:solidFill>
              </a:rPr>
              <a:t>Suggestibilität</a:t>
            </a:r>
          </a:p>
          <a:p>
            <a:pPr marL="0" indent="0">
              <a:buNone/>
            </a:pPr>
            <a:r>
              <a:rPr lang="de-CH" altLang="de-DE" sz="3000" dirty="0">
                <a:solidFill>
                  <a:srgbClr val="003366"/>
                </a:solidFill>
              </a:rPr>
              <a:t>variable Ausprägung, z.T. abhängig von Anwesenheit anderer </a:t>
            </a:r>
          </a:p>
          <a:p>
            <a:pPr marL="0" indent="0">
              <a:buNone/>
            </a:pPr>
            <a:r>
              <a:rPr lang="de-CH" altLang="de-DE" sz="3000" dirty="0">
                <a:solidFill>
                  <a:srgbClr val="003366"/>
                </a:solidFill>
              </a:rPr>
              <a:t>Inkongruente Befunde, nicht anatomisch plausibel</a:t>
            </a:r>
          </a:p>
          <a:p>
            <a:pPr marL="0" indent="0">
              <a:buNone/>
            </a:pPr>
            <a:r>
              <a:rPr lang="de-CH" altLang="de-DE" sz="3000" dirty="0">
                <a:solidFill>
                  <a:srgbClr val="003366"/>
                </a:solidFill>
              </a:rPr>
              <a:t>teilweise groteske Anmutung</a:t>
            </a:r>
          </a:p>
          <a:p>
            <a:pPr marL="0" indent="0">
              <a:buNone/>
            </a:pPr>
            <a:r>
              <a:rPr lang="de-CH" altLang="de-DE" sz="3000" dirty="0">
                <a:solidFill>
                  <a:srgbClr val="003366"/>
                </a:solidFill>
              </a:rPr>
              <a:t>inadäquate Emotionalität</a:t>
            </a:r>
          </a:p>
          <a:p>
            <a:pPr marL="0" indent="0">
              <a:buNone/>
            </a:pPr>
            <a:r>
              <a:rPr lang="de-CH" altLang="de-DE" sz="3000" dirty="0">
                <a:solidFill>
                  <a:srgbClr val="003366"/>
                </a:solidFill>
              </a:rPr>
              <a:t>Therapieerfolg von Placebo möglich</a:t>
            </a:r>
          </a:p>
          <a:p>
            <a:pPr>
              <a:buNone/>
            </a:pPr>
            <a:r>
              <a:rPr lang="de-CH" altLang="de-DE" sz="1400" dirty="0">
                <a:solidFill>
                  <a:srgbClr val="003366"/>
                </a:solidFill>
              </a:rPr>
              <a:t>Lang 2005, zitiert </a:t>
            </a:r>
            <a:r>
              <a:rPr lang="de-CH" altLang="de-DE" sz="1600" dirty="0">
                <a:solidFill>
                  <a:srgbClr val="003366"/>
                </a:solidFill>
              </a:rPr>
              <a:t>n M. Schüpbach, </a:t>
            </a:r>
            <a:r>
              <a:rPr lang="de-CH" altLang="de-DE" sz="1600" dirty="0" err="1">
                <a:solidFill>
                  <a:srgbClr val="003366"/>
                </a:solidFill>
              </a:rPr>
              <a:t>sanp</a:t>
            </a:r>
            <a:r>
              <a:rPr lang="de-CH" altLang="de-DE" sz="1600" dirty="0">
                <a:solidFill>
                  <a:srgbClr val="003366"/>
                </a:solidFill>
              </a:rPr>
              <a:t> 2012;163 (8), 279-80, </a:t>
            </a:r>
            <a:r>
              <a:rPr lang="de-CH" altLang="de-DE" sz="1600" dirty="0" err="1">
                <a:solidFill>
                  <a:srgbClr val="003366"/>
                </a:solidFill>
              </a:rPr>
              <a:t>modifziert</a:t>
            </a:r>
            <a:endParaRPr lang="de-CH" altLang="de-DE" sz="1600" dirty="0">
              <a:solidFill>
                <a:srgbClr val="003366"/>
              </a:solidFill>
            </a:endParaRPr>
          </a:p>
          <a:p>
            <a:pPr>
              <a:buFontTx/>
              <a:buChar char="-"/>
            </a:pPr>
            <a:endParaRPr lang="de-CH" altLang="de-DE" sz="1400" dirty="0">
              <a:solidFill>
                <a:srgbClr val="003366"/>
              </a:solidFill>
            </a:endParaRPr>
          </a:p>
          <a:p>
            <a:pPr>
              <a:buNone/>
            </a:pPr>
            <a:endParaRPr lang="de-CH" altLang="de-DE" sz="2400" dirty="0">
              <a:solidFill>
                <a:srgbClr val="003366"/>
              </a:solidFill>
            </a:endParaRPr>
          </a:p>
          <a:p>
            <a:pPr>
              <a:buNone/>
            </a:pPr>
            <a:r>
              <a:rPr lang="de-CH" altLang="de-DE" sz="3500" b="1" dirty="0">
                <a:solidFill>
                  <a:srgbClr val="003366"/>
                </a:solidFill>
              </a:rPr>
              <a:t>Kurzfristig positive Konsequenzen</a:t>
            </a:r>
          </a:p>
          <a:p>
            <a:pPr>
              <a:buNone/>
            </a:pPr>
            <a:r>
              <a:rPr lang="de-CH" altLang="de-DE" sz="3500" b="1" dirty="0">
                <a:solidFill>
                  <a:srgbClr val="003366"/>
                </a:solidFill>
              </a:rPr>
              <a:t>Langfristig negative Konsequenzen</a:t>
            </a:r>
          </a:p>
          <a:p>
            <a:pPr>
              <a:defRPr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9287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de-DE"/>
              <a:t>S. </a:t>
            </a:r>
            <a:fld id="{5AD553BE-9A8B-453E-B801-7EA56FE8513F}" type="slidenum">
              <a:rPr lang="de-DE"/>
              <a:pPr>
                <a:spcAft>
                  <a:spcPts val="600"/>
                </a:spcAft>
                <a:defRPr/>
              </a:pPr>
              <a:t>36</a:t>
            </a:fld>
            <a:r>
              <a:rPr lang="de-DE"/>
              <a:t>   | </a:t>
            </a:r>
            <a:fld id="{E61DDC2A-F884-499E-ABA3-B3C3282EDFB3}" type="datetime1">
              <a:rPr lang="de-DE"/>
              <a:pPr>
                <a:spcAft>
                  <a:spcPts val="600"/>
                </a:spcAft>
                <a:defRPr/>
              </a:pPr>
              <a:t>07.11.2017</a:t>
            </a:fld>
            <a:endParaRPr lang="de-DE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Prognostisch</a:t>
            </a:r>
            <a:r>
              <a:rPr lang="en-US" altLang="de-DE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günstig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altLang="de-DE" sz="2400" b="0" dirty="0" err="1"/>
              <a:t>Akutes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Auftreten</a:t>
            </a:r>
            <a:r>
              <a:rPr lang="en-US" altLang="de-DE" sz="2400" b="0" dirty="0"/>
              <a:t> </a:t>
            </a:r>
          </a:p>
          <a:p>
            <a:pPr marL="0" indent="0">
              <a:buNone/>
            </a:pPr>
            <a:r>
              <a:rPr lang="en-US" altLang="de-DE" sz="2400" b="0" dirty="0" err="1"/>
              <a:t>Erstmalig</a:t>
            </a:r>
            <a:r>
              <a:rPr lang="en-US" altLang="de-DE" sz="2400" b="0" dirty="0"/>
              <a:t>   </a:t>
            </a:r>
          </a:p>
          <a:p>
            <a:pPr marL="0" indent="0">
              <a:buNone/>
            </a:pPr>
            <a:r>
              <a:rPr lang="en-US" altLang="de-DE" sz="2400" b="0" dirty="0" err="1"/>
              <a:t>Nicht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ausschliesslich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Körperebene</a:t>
            </a:r>
            <a:endParaRPr lang="en-US" altLang="de-DE" sz="2400" b="0" dirty="0"/>
          </a:p>
          <a:p>
            <a:pPr marL="0" indent="0">
              <a:buNone/>
            </a:pPr>
            <a:r>
              <a:rPr lang="en-US" altLang="de-DE" sz="2400" b="0" dirty="0" err="1"/>
              <a:t>Keine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oder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wenig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Komorbidität</a:t>
            </a:r>
            <a:endParaRPr lang="en-US" altLang="de-DE" sz="2400" b="0" dirty="0"/>
          </a:p>
          <a:p>
            <a:pPr marL="0" indent="0">
              <a:buNone/>
            </a:pPr>
            <a:r>
              <a:rPr lang="en-US" altLang="de-DE" sz="2400" b="0" dirty="0" err="1"/>
              <a:t>Wenig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Krankheitsgewinn</a:t>
            </a:r>
            <a:r>
              <a:rPr lang="en-US" altLang="de-DE" sz="2400" b="0" dirty="0"/>
              <a:t>, </a:t>
            </a:r>
            <a:r>
              <a:rPr lang="en-US" altLang="de-DE" sz="2400" b="0" dirty="0" err="1"/>
              <a:t>hoher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Leidensdruck</a:t>
            </a:r>
            <a:endParaRPr lang="en-US" altLang="de-DE" sz="2400" b="0" dirty="0"/>
          </a:p>
          <a:p>
            <a:pPr marL="0" indent="0">
              <a:buNone/>
            </a:pPr>
            <a:r>
              <a:rPr lang="en-US" altLang="de-DE" sz="2400" b="0" dirty="0" err="1"/>
              <a:t>Hohe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Psychotherapiemotivation</a:t>
            </a:r>
            <a:r>
              <a:rPr lang="en-US" altLang="de-DE" sz="2400" b="0" dirty="0"/>
              <a:t>, </a:t>
            </a:r>
            <a:r>
              <a:rPr lang="en-US" altLang="de-DE" sz="2400" b="0" dirty="0" err="1"/>
              <a:t>gute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Introspektion</a:t>
            </a:r>
            <a:endParaRPr lang="en-US" altLang="de-DE" sz="2400" b="0" dirty="0"/>
          </a:p>
          <a:p>
            <a:pPr marL="0" indent="0">
              <a:buNone/>
            </a:pPr>
            <a:r>
              <a:rPr lang="en-US" altLang="de-DE" sz="2400" b="0" dirty="0" err="1"/>
              <a:t>Gutes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persönlichkeitsstrukturelles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Niveau</a:t>
            </a:r>
            <a:endParaRPr lang="en-US" altLang="de-DE" sz="2400" b="0" dirty="0"/>
          </a:p>
          <a:p>
            <a:pPr marL="0" indent="0">
              <a:buNone/>
            </a:pPr>
            <a:r>
              <a:rPr lang="en-US" altLang="de-DE" sz="2400" b="0" dirty="0" err="1"/>
              <a:t>Klarer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Konflikt</a:t>
            </a:r>
            <a:endParaRPr lang="en-US" altLang="de-DE" sz="2400" b="0" dirty="0"/>
          </a:p>
          <a:p>
            <a:pPr>
              <a:spcBef>
                <a:spcPct val="50000"/>
              </a:spcBef>
            </a:pPr>
            <a:endParaRPr lang="en-US" altLang="de-DE" sz="2400" b="0" dirty="0"/>
          </a:p>
        </p:txBody>
      </p:sp>
    </p:spTree>
    <p:extLst>
      <p:ext uri="{BB962C8B-B14F-4D97-AF65-F5344CB8AC3E}">
        <p14:creationId xmlns:p14="http://schemas.microsoft.com/office/powerpoint/2010/main" val="69949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4000" dirty="0" err="1">
                <a:solidFill>
                  <a:schemeClr val="accent1"/>
                </a:solidFill>
              </a:rPr>
              <a:t>Begriffsentwicklung</a:t>
            </a:r>
            <a:r>
              <a:rPr lang="en-US" altLang="de-DE" sz="4000" dirty="0">
                <a:solidFill>
                  <a:schemeClr val="accent1"/>
                </a:solidFill>
              </a:rPr>
              <a:t>  </a:t>
            </a:r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4000" dirty="0" err="1">
                <a:solidFill>
                  <a:schemeClr val="accent1"/>
                </a:solidFill>
              </a:rPr>
              <a:t>Therapiegeschichte</a:t>
            </a:r>
            <a:endParaRPr lang="en-US" altLang="de-DE" sz="4000" dirty="0">
              <a:solidFill>
                <a:schemeClr val="accent1"/>
              </a:solidFill>
            </a:endParaRPr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13531142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 199">
            <a:extLst>
              <a:ext uri="{FF2B5EF4-FFF2-40B4-BE49-F238E27FC236}">
                <a16:creationId xmlns:a16="http://schemas.microsoft.com/office/drawing/2014/main" xmlns="" id="{F98ED85F-DCEE-4B50-802E-71A6E3E12B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20040"/>
            <a:ext cx="10515600" cy="107793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de-DE" sz="2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sz="2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altLang="de-DE" sz="31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Antike</a:t>
            </a:r>
            <a:r>
              <a:rPr lang="en-US" altLang="de-DE" sz="3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  </a:t>
            </a:r>
            <a:br>
              <a:rPr lang="en-US" altLang="de-DE" sz="3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sz="31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Magie</a:t>
            </a:r>
            <a:r>
              <a:rPr lang="en-US" altLang="de-DE" sz="3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und </a:t>
            </a:r>
            <a:r>
              <a:rPr lang="en-US" altLang="de-DE" sz="31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Empirie</a:t>
            </a:r>
            <a:r>
              <a:rPr lang="en-US" altLang="de-DE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en-US" altLang="de-DE" sz="21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97979"/>
            <a:ext cx="10515600" cy="4531184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altLang="de-DE" sz="1800" b="1" dirty="0" err="1"/>
              <a:t>Ägypten</a:t>
            </a:r>
            <a:r>
              <a:rPr lang="en-US" altLang="de-DE" sz="1800" b="1" dirty="0"/>
              <a:t> </a:t>
            </a:r>
          </a:p>
          <a:p>
            <a:pPr marL="0" indent="0">
              <a:buNone/>
            </a:pPr>
            <a:r>
              <a:rPr lang="en-US" altLang="de-DE" sz="1800" dirty="0"/>
              <a:t>1900 v. Chr. Papyrus </a:t>
            </a:r>
            <a:r>
              <a:rPr lang="en-US" altLang="de-DE" sz="1800" dirty="0" err="1"/>
              <a:t>Kahun</a:t>
            </a:r>
            <a:r>
              <a:rPr lang="en-US" altLang="de-DE" sz="1800" dirty="0"/>
              <a:t>  1600 v. Chr. Papyrus </a:t>
            </a:r>
            <a:r>
              <a:rPr lang="en-US" altLang="de-DE" sz="1800" dirty="0" err="1"/>
              <a:t>Ebers</a:t>
            </a:r>
            <a:endParaRPr lang="en-US" altLang="de-DE" sz="1800" dirty="0"/>
          </a:p>
          <a:p>
            <a:pPr marL="0" indent="0">
              <a:buNone/>
            </a:pPr>
            <a:r>
              <a:rPr lang="en-US" altLang="de-DE" sz="1800" dirty="0" err="1"/>
              <a:t>Ursache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Wandern</a:t>
            </a:r>
            <a:r>
              <a:rPr lang="en-US" altLang="de-DE" sz="1800" dirty="0"/>
              <a:t> der </a:t>
            </a:r>
            <a:r>
              <a:rPr lang="en-US" altLang="de-DE" sz="1800" dirty="0" err="1"/>
              <a:t>Gebärmutter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Therapie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Locken</a:t>
            </a:r>
            <a:r>
              <a:rPr lang="en-US" altLang="de-DE" sz="1800" dirty="0"/>
              <a:t> und </a:t>
            </a:r>
            <a:r>
              <a:rPr lang="en-US" altLang="de-DE" sz="1800" dirty="0" err="1"/>
              <a:t>vertreiben</a:t>
            </a:r>
            <a:endParaRPr lang="en-US" altLang="de-DE" sz="1800" dirty="0"/>
          </a:p>
          <a:p>
            <a:endParaRPr lang="en-US" altLang="de-DE" sz="1800" dirty="0"/>
          </a:p>
          <a:p>
            <a:pPr marL="0" indent="0">
              <a:buNone/>
            </a:pPr>
            <a:r>
              <a:rPr lang="en-US" altLang="de-DE" sz="1800" b="1" dirty="0" err="1"/>
              <a:t>Griechisch-Römisch</a:t>
            </a:r>
            <a:r>
              <a:rPr lang="en-US" altLang="de-DE" sz="1800" b="1" dirty="0"/>
              <a:t> </a:t>
            </a:r>
          </a:p>
          <a:p>
            <a:pPr marL="0" indent="0">
              <a:buNone/>
            </a:pPr>
            <a:r>
              <a:rPr lang="en-US" altLang="de-DE" sz="1800" dirty="0" err="1"/>
              <a:t>Hippokrates</a:t>
            </a:r>
            <a:r>
              <a:rPr lang="en-US" altLang="de-DE" sz="1800" dirty="0"/>
              <a:t> von Kos 430 v. Chr.  Hysteria, „When a woman suffers from hysteria... an attack of sneezing is beneficial“   </a:t>
            </a:r>
          </a:p>
          <a:p>
            <a:pPr marL="0" indent="0">
              <a:buNone/>
            </a:pPr>
            <a:r>
              <a:rPr lang="en-US" altLang="de-DE" sz="1800" dirty="0"/>
              <a:t>Globus </a:t>
            </a:r>
            <a:r>
              <a:rPr lang="en-US" altLang="de-DE" sz="1800" dirty="0" err="1"/>
              <a:t>hystericus</a:t>
            </a:r>
            <a:endParaRPr lang="en-US" altLang="de-DE" sz="1800" dirty="0"/>
          </a:p>
          <a:p>
            <a:pPr marL="0" indent="0">
              <a:buNone/>
            </a:pPr>
            <a:r>
              <a:rPr lang="en-US" altLang="de-DE" sz="1800" dirty="0" err="1"/>
              <a:t>Soranus</a:t>
            </a:r>
            <a:r>
              <a:rPr lang="en-US" altLang="de-DE" sz="1800" dirty="0"/>
              <a:t> von Ephesus 1.Jahrh. n. </a:t>
            </a:r>
            <a:r>
              <a:rPr lang="en-US" altLang="de-DE" sz="1800" dirty="0" err="1"/>
              <a:t>Chr</a:t>
            </a:r>
            <a:r>
              <a:rPr lang="en-US" altLang="de-DE" sz="1800" dirty="0"/>
              <a:t>, “</a:t>
            </a:r>
            <a:r>
              <a:rPr lang="en-US" altLang="de-DE" sz="1800" dirty="0" err="1"/>
              <a:t>Wanderung</a:t>
            </a:r>
            <a:r>
              <a:rPr lang="en-US" altLang="de-DE" sz="1800" dirty="0"/>
              <a:t>” der </a:t>
            </a:r>
            <a:r>
              <a:rPr lang="en-US" altLang="de-DE" sz="1800" dirty="0" err="1"/>
              <a:t>Gebärmutter</a:t>
            </a:r>
            <a:r>
              <a:rPr lang="en-US" altLang="de-DE" sz="1800" dirty="0"/>
              <a:t> </a:t>
            </a:r>
            <a:r>
              <a:rPr lang="en-US" altLang="de-DE" sz="1800" dirty="0" err="1"/>
              <a:t>nicht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möglich</a:t>
            </a:r>
            <a:endParaRPr lang="en-US" altLang="de-DE" sz="1800" dirty="0"/>
          </a:p>
          <a:p>
            <a:pPr marL="0" indent="0">
              <a:buNone/>
            </a:pPr>
            <a:r>
              <a:rPr lang="en-US" altLang="de-DE" sz="1800" dirty="0" err="1"/>
              <a:t>Aretäus</a:t>
            </a:r>
            <a:r>
              <a:rPr lang="en-US" altLang="de-DE" sz="1800" dirty="0"/>
              <a:t> von </a:t>
            </a:r>
            <a:r>
              <a:rPr lang="en-US" altLang="de-DE" sz="1800" dirty="0" err="1"/>
              <a:t>Kappadozien</a:t>
            </a:r>
            <a:r>
              <a:rPr lang="en-US" altLang="de-DE" sz="1800" dirty="0"/>
              <a:t> 2.Jahrh.  </a:t>
            </a:r>
            <a:r>
              <a:rPr lang="en-US" altLang="de-DE" sz="1800" dirty="0" err="1"/>
              <a:t>männliche</a:t>
            </a:r>
            <a:r>
              <a:rPr lang="en-US" altLang="de-DE" sz="1800" dirty="0"/>
              <a:t> “</a:t>
            </a:r>
            <a:r>
              <a:rPr lang="en-US" altLang="de-DE" sz="1800" dirty="0" err="1"/>
              <a:t>Hysterie</a:t>
            </a:r>
            <a:r>
              <a:rPr lang="en-US" altLang="de-DE" sz="1800" dirty="0"/>
              <a:t>”</a:t>
            </a:r>
          </a:p>
          <a:p>
            <a:pPr marL="0" indent="0">
              <a:buNone/>
            </a:pPr>
            <a:r>
              <a:rPr lang="en-US" altLang="de-DE" sz="1800" dirty="0" err="1"/>
              <a:t>Galenus</a:t>
            </a:r>
            <a:r>
              <a:rPr lang="en-US" altLang="de-DE" sz="1800" dirty="0"/>
              <a:t> von </a:t>
            </a:r>
            <a:r>
              <a:rPr lang="en-US" altLang="de-DE" sz="1800" dirty="0" err="1"/>
              <a:t>Pergamon</a:t>
            </a:r>
            <a:r>
              <a:rPr lang="en-US" altLang="de-DE" sz="1800" dirty="0"/>
              <a:t> 129-199 n. Chr.</a:t>
            </a:r>
          </a:p>
          <a:p>
            <a:pPr marL="0" indent="0">
              <a:buClr>
                <a:srgbClr val="003366"/>
              </a:buClr>
              <a:buNone/>
            </a:pPr>
            <a:r>
              <a:rPr lang="en-US" altLang="de-DE" sz="1800" dirty="0"/>
              <a:t>	“</a:t>
            </a:r>
            <a:r>
              <a:rPr lang="en-US" altLang="de-DE" sz="1800" dirty="0" err="1"/>
              <a:t>Hysterie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durch</a:t>
            </a:r>
            <a:r>
              <a:rPr lang="en-US" altLang="de-DE" sz="1800" dirty="0"/>
              <a:t> </a:t>
            </a:r>
            <a:r>
              <a:rPr lang="en-US" altLang="de-DE" sz="1800" dirty="0" err="1"/>
              <a:t>krankmachende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Dämpfe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eines</a:t>
            </a:r>
            <a:r>
              <a:rPr lang="en-US" altLang="de-DE" sz="1800" dirty="0"/>
              <a:t> </a:t>
            </a:r>
            <a:r>
              <a:rPr lang="en-US" altLang="de-DE" sz="1800" dirty="0" err="1"/>
              <a:t>durch</a:t>
            </a:r>
            <a:r>
              <a:rPr lang="en-US" altLang="de-DE" sz="1800" dirty="0"/>
              <a:t> </a:t>
            </a:r>
            <a:r>
              <a:rPr lang="en-US" altLang="de-DE" sz="1800" dirty="0" err="1"/>
              <a:t>sexuelle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Abstinenz</a:t>
            </a:r>
            <a:r>
              <a:rPr lang="en-US" altLang="de-DE" sz="1800" dirty="0"/>
              <a:t> </a:t>
            </a:r>
            <a:r>
              <a:rPr lang="en-US" altLang="de-DE" sz="1800" dirty="0" err="1"/>
              <a:t>unbefriedigten</a:t>
            </a:r>
            <a:r>
              <a:rPr lang="en-US" altLang="de-DE" sz="1800" dirty="0"/>
              <a:t> Uterus”	</a:t>
            </a:r>
            <a:r>
              <a:rPr lang="en-US" altLang="de-DE" sz="1800" dirty="0" err="1"/>
              <a:t>Samen</a:t>
            </a:r>
            <a:r>
              <a:rPr lang="en-US" altLang="de-DE" sz="1800" dirty="0"/>
              <a:t>/</a:t>
            </a:r>
            <a:r>
              <a:rPr lang="en-US" altLang="de-DE" sz="1800" dirty="0" err="1"/>
              <a:t>Sekretretention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bei</a:t>
            </a:r>
            <a:r>
              <a:rPr lang="en-US" altLang="de-DE" sz="1800" dirty="0"/>
              <a:t> f und m</a:t>
            </a:r>
          </a:p>
          <a:p>
            <a:endParaRPr lang="en-US" altLang="de-DE" sz="1600" dirty="0"/>
          </a:p>
          <a:p>
            <a:endParaRPr lang="en-US" altLang="de-DE" sz="1100" dirty="0"/>
          </a:p>
        </p:txBody>
      </p:sp>
    </p:spTree>
    <p:extLst>
      <p:ext uri="{BB962C8B-B14F-4D97-AF65-F5344CB8AC3E}">
        <p14:creationId xmlns:p14="http://schemas.microsoft.com/office/powerpoint/2010/main" val="310123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 199">
            <a:extLst>
              <a:ext uri="{FF2B5EF4-FFF2-40B4-BE49-F238E27FC236}">
                <a16:creationId xmlns:a16="http://schemas.microsoft.com/office/drawing/2014/main" xmlns="" id="{F98ED85F-DCEE-4B50-802E-71A6E3E12B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20040"/>
            <a:ext cx="10515600" cy="11285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de-DE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Ende der </a:t>
            </a:r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Antike</a:t>
            </a:r>
            <a:r>
              <a:rPr lang="en-US" altLang="de-DE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bis</a:t>
            </a:r>
            <a:r>
              <a:rPr lang="en-US" altLang="de-DE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Mittelalter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48602"/>
            <a:ext cx="10515600" cy="448056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altLang="de-DE" sz="1800" b="1" dirty="0" err="1"/>
              <a:t>Ausbreitung</a:t>
            </a:r>
            <a:r>
              <a:rPr lang="en-US" altLang="de-DE" sz="1800" b="1" dirty="0"/>
              <a:t> </a:t>
            </a:r>
            <a:r>
              <a:rPr lang="en-US" altLang="de-DE" sz="1800" b="1" dirty="0" err="1"/>
              <a:t>Christentum</a:t>
            </a:r>
            <a:r>
              <a:rPr lang="en-US" altLang="de-DE" sz="1800" b="1" dirty="0"/>
              <a:t> </a:t>
            </a:r>
          </a:p>
          <a:p>
            <a:pPr marL="0" indent="0">
              <a:buNone/>
            </a:pPr>
            <a:r>
              <a:rPr lang="en-US" altLang="de-DE" sz="1800" dirty="0"/>
              <a:t>Christus “</a:t>
            </a:r>
            <a:r>
              <a:rPr lang="en-US" altLang="de-DE" sz="1800" dirty="0" err="1"/>
              <a:t>Heiler</a:t>
            </a:r>
            <a:r>
              <a:rPr lang="en-US" altLang="de-DE" sz="1800" dirty="0"/>
              <a:t> des </a:t>
            </a:r>
            <a:r>
              <a:rPr lang="en-US" altLang="de-DE" sz="1800" dirty="0" err="1"/>
              <a:t>Körpers</a:t>
            </a:r>
            <a:r>
              <a:rPr lang="en-US" altLang="de-DE" sz="1800" dirty="0"/>
              <a:t> und der </a:t>
            </a:r>
            <a:r>
              <a:rPr lang="en-US" altLang="de-DE" sz="1800" dirty="0" err="1"/>
              <a:t>Seele</a:t>
            </a:r>
            <a:r>
              <a:rPr lang="en-US" altLang="de-DE" sz="1800" dirty="0"/>
              <a:t>” </a:t>
            </a:r>
          </a:p>
          <a:p>
            <a:endParaRPr lang="en-US" altLang="de-DE" sz="1800" dirty="0"/>
          </a:p>
          <a:p>
            <a:pPr marL="0" indent="0">
              <a:buNone/>
            </a:pPr>
            <a:r>
              <a:rPr lang="en-US" altLang="de-DE" sz="1800" dirty="0" err="1"/>
              <a:t>Kirchenväter</a:t>
            </a:r>
            <a:r>
              <a:rPr lang="en-US" altLang="de-DE" sz="1800" dirty="0"/>
              <a:t> sex. </a:t>
            </a:r>
            <a:r>
              <a:rPr lang="en-US" altLang="de-DE" sz="1800" dirty="0" err="1"/>
              <a:t>Abstinenz</a:t>
            </a:r>
            <a:r>
              <a:rPr lang="en-US" altLang="de-DE" sz="1800" dirty="0"/>
              <a:t> </a:t>
            </a:r>
            <a:r>
              <a:rPr lang="en-US" altLang="de-DE" sz="1800" dirty="0" err="1"/>
              <a:t>Tugend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erotische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Freuden</a:t>
            </a:r>
            <a:r>
              <a:rPr lang="en-US" altLang="de-DE" sz="1800" dirty="0"/>
              <a:t> </a:t>
            </a:r>
            <a:r>
              <a:rPr lang="en-US" altLang="de-DE" sz="1800" dirty="0" err="1"/>
              <a:t>böse</a:t>
            </a:r>
            <a:r>
              <a:rPr lang="en-US" altLang="de-DE" sz="1800" dirty="0"/>
              <a:t>/des </a:t>
            </a:r>
            <a:r>
              <a:rPr lang="en-US" altLang="de-DE" sz="1800" dirty="0" err="1"/>
              <a:t>Teufels</a:t>
            </a:r>
            <a:r>
              <a:rPr lang="en-US" altLang="de-DE" sz="1800" dirty="0"/>
              <a:t> </a:t>
            </a:r>
          </a:p>
          <a:p>
            <a:pPr marL="0" indent="0">
              <a:buNone/>
            </a:pPr>
            <a:r>
              <a:rPr lang="en-US" altLang="de-DE" sz="1800" dirty="0"/>
              <a:t>In der </a:t>
            </a:r>
            <a:r>
              <a:rPr lang="en-US" altLang="de-DE" sz="1800" dirty="0" err="1"/>
              <a:t>Antike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galten</a:t>
            </a:r>
            <a:r>
              <a:rPr lang="en-US" altLang="de-DE" sz="1800" dirty="0"/>
              <a:t> </a:t>
            </a:r>
            <a:r>
              <a:rPr lang="en-US" altLang="de-DE" sz="1800" dirty="0" err="1"/>
              <a:t>noch</a:t>
            </a:r>
            <a:r>
              <a:rPr lang="en-US" altLang="de-DE" sz="1800" dirty="0"/>
              <a:t> sex. </a:t>
            </a:r>
            <a:r>
              <a:rPr lang="en-US" altLang="de-DE" sz="1800" dirty="0" err="1"/>
              <a:t>Bedürfnis</a:t>
            </a:r>
            <a:r>
              <a:rPr lang="en-US" altLang="de-DE" sz="1800" dirty="0"/>
              <a:t> analog </a:t>
            </a:r>
            <a:r>
              <a:rPr lang="en-US" altLang="de-DE" sz="1800" dirty="0" err="1"/>
              <a:t>zu</a:t>
            </a:r>
            <a:r>
              <a:rPr lang="en-US" altLang="de-DE" sz="1800" dirty="0"/>
              <a:t> Hunger/Durst/</a:t>
            </a:r>
            <a:r>
              <a:rPr lang="en-US" altLang="de-DE" sz="1800" dirty="0" err="1"/>
              <a:t>Schlaf</a:t>
            </a:r>
            <a:endParaRPr lang="en-US" altLang="de-DE" sz="1800" dirty="0"/>
          </a:p>
          <a:p>
            <a:pPr marL="0" indent="0">
              <a:buNone/>
            </a:pPr>
            <a:r>
              <a:rPr lang="en-US" altLang="de-DE" sz="1800" b="0" dirty="0" err="1"/>
              <a:t>Jetzt</a:t>
            </a:r>
            <a:r>
              <a:rPr lang="en-US" altLang="de-DE" sz="1800" b="0" dirty="0"/>
              <a:t>:  	=&gt; </a:t>
            </a:r>
            <a:r>
              <a:rPr lang="en-US" altLang="de-DE" sz="1800" dirty="0" err="1"/>
              <a:t>Hysterische</a:t>
            </a:r>
            <a:r>
              <a:rPr lang="en-US" altLang="de-DE" sz="1800" dirty="0"/>
              <a:t> Pat. „</a:t>
            </a:r>
            <a:r>
              <a:rPr lang="en-US" altLang="de-DE" sz="1800" dirty="0" err="1"/>
              <a:t>besessen</a:t>
            </a:r>
            <a:r>
              <a:rPr lang="en-US" altLang="de-DE" sz="1800" dirty="0"/>
              <a:t>“, in Alliance </a:t>
            </a:r>
            <a:r>
              <a:rPr lang="en-US" altLang="de-DE" sz="1800" dirty="0" err="1"/>
              <a:t>mit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dem</a:t>
            </a:r>
            <a:r>
              <a:rPr lang="en-US" altLang="de-DE" sz="1800" dirty="0"/>
              <a:t> </a:t>
            </a:r>
            <a:r>
              <a:rPr lang="en-US" altLang="de-DE" sz="1800" dirty="0" err="1"/>
              <a:t>Teufel</a:t>
            </a:r>
            <a:endParaRPr lang="en-US" altLang="de-DE" sz="1800" dirty="0"/>
          </a:p>
          <a:p>
            <a:endParaRPr lang="en-US" altLang="de-DE" sz="1800" b="0" dirty="0"/>
          </a:p>
          <a:p>
            <a:pPr marL="0" indent="0">
              <a:buNone/>
            </a:pPr>
            <a:r>
              <a:rPr lang="en-US" altLang="de-DE" sz="1800" b="1" dirty="0" err="1"/>
              <a:t>Magische</a:t>
            </a:r>
            <a:r>
              <a:rPr lang="en-US" altLang="de-DE" sz="1800" b="1" dirty="0"/>
              <a:t> </a:t>
            </a:r>
            <a:r>
              <a:rPr lang="en-US" altLang="de-DE" sz="1800" b="1" dirty="0" err="1"/>
              <a:t>Erklärungen</a:t>
            </a:r>
            <a:r>
              <a:rPr lang="en-US" altLang="de-DE" sz="1800" b="1" dirty="0"/>
              <a:t> </a:t>
            </a:r>
          </a:p>
          <a:p>
            <a:pPr marL="0" indent="0">
              <a:buNone/>
            </a:pPr>
            <a:r>
              <a:rPr lang="en-US" altLang="de-DE" sz="1800" b="0" dirty="0"/>
              <a:t>1486 malleus </a:t>
            </a:r>
            <a:r>
              <a:rPr lang="en-US" altLang="de-DE" sz="1800" b="0" dirty="0" err="1"/>
              <a:t>maleficarum</a:t>
            </a:r>
            <a:endParaRPr lang="en-US" altLang="de-DE" sz="1800" b="0" dirty="0"/>
          </a:p>
          <a:p>
            <a:endParaRPr lang="en-US" altLang="de-DE" sz="1800" b="0" dirty="0"/>
          </a:p>
          <a:p>
            <a:pPr marL="0" indent="0">
              <a:buNone/>
            </a:pPr>
            <a:r>
              <a:rPr lang="en-US" altLang="de-DE" sz="1800" dirty="0"/>
              <a:t>1493-1541 </a:t>
            </a:r>
            <a:r>
              <a:rPr lang="en-US" altLang="de-DE" sz="1800" b="0" dirty="0" err="1"/>
              <a:t>Philipus</a:t>
            </a:r>
            <a:r>
              <a:rPr lang="en-US" altLang="de-DE" sz="1800" b="0" dirty="0"/>
              <a:t> Theophrastus von </a:t>
            </a:r>
            <a:r>
              <a:rPr lang="en-US" altLang="de-DE" sz="1800" b="0" dirty="0" err="1"/>
              <a:t>Hohenheim</a:t>
            </a:r>
            <a:r>
              <a:rPr lang="en-US" altLang="de-DE" sz="1800" dirty="0"/>
              <a:t> </a:t>
            </a:r>
            <a:r>
              <a:rPr lang="en-US" altLang="de-DE" sz="1800" b="1" dirty="0"/>
              <a:t>Paracelsus</a:t>
            </a:r>
          </a:p>
          <a:p>
            <a:pPr marL="0" indent="0">
              <a:buNone/>
            </a:pPr>
            <a:r>
              <a:rPr lang="en-US" altLang="de-DE" sz="1800" dirty="0"/>
              <a:t> </a:t>
            </a:r>
            <a:r>
              <a:rPr lang="en-US" altLang="de-DE" sz="1800" b="0" dirty="0" err="1"/>
              <a:t>Nicht</a:t>
            </a:r>
            <a:r>
              <a:rPr lang="en-US" altLang="de-DE" sz="1800" b="0" dirty="0"/>
              <a:t> </a:t>
            </a:r>
            <a:r>
              <a:rPr lang="en-US" altLang="de-DE" sz="1800" b="0" dirty="0" err="1"/>
              <a:t>Dämonen</a:t>
            </a:r>
            <a:r>
              <a:rPr lang="en-US" altLang="de-DE" sz="1800" b="0" dirty="0"/>
              <a:t>, die </a:t>
            </a:r>
            <a:r>
              <a:rPr lang="en-US" altLang="de-DE" sz="1800" b="0" dirty="0" err="1"/>
              <a:t>Natur</a:t>
            </a:r>
            <a:r>
              <a:rPr lang="en-US" altLang="de-DE" sz="1800" b="0" dirty="0"/>
              <a:t> </a:t>
            </a:r>
            <a:r>
              <a:rPr lang="en-US" altLang="de-DE" sz="1800" b="0" dirty="0" err="1"/>
              <a:t>ist</a:t>
            </a:r>
            <a:r>
              <a:rPr lang="en-US" altLang="de-DE" sz="1800" b="0" dirty="0"/>
              <a:t> der </a:t>
            </a:r>
            <a:r>
              <a:rPr lang="en-US" altLang="de-DE" sz="1800" b="0" dirty="0" err="1"/>
              <a:t>Ursprung</a:t>
            </a:r>
            <a:r>
              <a:rPr lang="en-US" altLang="de-DE" sz="1800" b="0" dirty="0"/>
              <a:t> von </a:t>
            </a:r>
            <a:r>
              <a:rPr lang="en-US" altLang="de-DE" sz="1800" b="0" dirty="0" err="1"/>
              <a:t>Krankheiten</a:t>
            </a:r>
            <a:r>
              <a:rPr lang="en-US" altLang="de-DE" sz="1800" b="0" dirty="0"/>
              <a:t>. „chorea </a:t>
            </a:r>
            <a:r>
              <a:rPr lang="en-US" altLang="de-DE" sz="1800" b="0" dirty="0" err="1"/>
              <a:t>lasciva</a:t>
            </a:r>
            <a:r>
              <a:rPr lang="en-US" altLang="de-DE" sz="1800" b="0" dirty="0"/>
              <a:t>“</a:t>
            </a:r>
          </a:p>
          <a:p>
            <a:endParaRPr lang="en-US" altLang="de-DE" sz="1800" b="0" dirty="0"/>
          </a:p>
          <a:p>
            <a:endParaRPr lang="en-US" altLang="de-DE" sz="1500" dirty="0"/>
          </a:p>
        </p:txBody>
      </p:sp>
    </p:spTree>
    <p:extLst>
      <p:ext uri="{BB962C8B-B14F-4D97-AF65-F5344CB8AC3E}">
        <p14:creationId xmlns:p14="http://schemas.microsoft.com/office/powerpoint/2010/main" val="377709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Inhaltsplatzhalter 2" descr="Ein Bild, das Text, Buch enthält.&#10;&#10;Mit sehr hoher Zuverlässigkeit generierte Beschreibu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37C89E4B-3C9F-44B9-8B86-D9E3D112D8E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AA2EAA10-076F-46BD-8F0F-B9A2FB77A85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D891E407-403B-4764-86C9-33A56D3BCAA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„</a:t>
            </a:r>
            <a:r>
              <a:rPr lang="en-US" altLang="de-DE" sz="3600" b="1" dirty="0" err="1">
                <a:solidFill>
                  <a:schemeClr val="accent1"/>
                </a:solidFill>
              </a:rPr>
              <a:t>Behandlung</a:t>
            </a:r>
            <a:r>
              <a:rPr lang="en-US" altLang="de-DE" sz="3600" b="1" dirty="0">
                <a:solidFill>
                  <a:schemeClr val="accent1"/>
                </a:solidFill>
              </a:rPr>
              <a:t>“ </a:t>
            </a:r>
            <a:r>
              <a:rPr lang="en-US" altLang="de-DE" sz="3600" b="1" dirty="0" err="1">
                <a:solidFill>
                  <a:schemeClr val="accent1"/>
                </a:solidFill>
              </a:rPr>
              <a:t>im</a:t>
            </a:r>
            <a:r>
              <a:rPr lang="en-US" altLang="de-DE" sz="3600" b="1" dirty="0">
                <a:solidFill>
                  <a:schemeClr val="accent1"/>
                </a:solidFill>
              </a:rPr>
              <a:t> </a:t>
            </a:r>
            <a:r>
              <a:rPr lang="en-US" altLang="de-DE" sz="3600" b="1" dirty="0" err="1">
                <a:solidFill>
                  <a:schemeClr val="accent1"/>
                </a:solidFill>
              </a:rPr>
              <a:t>Mittelalter</a:t>
            </a:r>
            <a:endParaRPr lang="en-US" altLang="de-DE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091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xmlns="" id="{F98ED85F-DCEE-4B50-802E-71A6E3E12B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20041"/>
            <a:ext cx="10515600" cy="9812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de-DE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17. – 19. </a:t>
            </a:r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Jahrhundert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01262"/>
            <a:ext cx="10515600" cy="497644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altLang="de-DE" sz="2400" dirty="0"/>
              <a:t>1621-1675 Willis, </a:t>
            </a:r>
            <a:r>
              <a:rPr lang="en-US" altLang="de-DE" sz="2400" b="0" dirty="0" err="1"/>
              <a:t>Autopsien</a:t>
            </a:r>
            <a:r>
              <a:rPr lang="en-US" altLang="de-DE" sz="2400" b="0" dirty="0"/>
              <a:t>: Uterus </a:t>
            </a:r>
            <a:r>
              <a:rPr lang="en-US" altLang="de-DE" sz="2400" b="0" dirty="0" err="1"/>
              <a:t>bei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Hysterie</a:t>
            </a:r>
            <a:r>
              <a:rPr lang="en-US" altLang="de-DE" sz="2400" b="0" dirty="0"/>
              <a:t> normal</a:t>
            </a:r>
          </a:p>
          <a:p>
            <a:pPr>
              <a:defRPr/>
            </a:pPr>
            <a:endParaRPr lang="en-US" altLang="de-DE" sz="2400" b="0" dirty="0"/>
          </a:p>
          <a:p>
            <a:pPr marL="0" indent="0">
              <a:buNone/>
              <a:defRPr/>
            </a:pPr>
            <a:r>
              <a:rPr lang="en-US" altLang="de-DE" sz="2400" dirty="0"/>
              <a:t>1624-1689 Sydenham</a:t>
            </a:r>
          </a:p>
          <a:p>
            <a:pPr marL="0" indent="0">
              <a:buNone/>
              <a:defRPr/>
            </a:pPr>
            <a:r>
              <a:rPr lang="en-US" altLang="de-DE" sz="2400" b="0" dirty="0" err="1"/>
              <a:t>Substrat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für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Hysterie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im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Gehirn</a:t>
            </a:r>
            <a:r>
              <a:rPr lang="en-US" altLang="de-DE" sz="2400" b="0" dirty="0"/>
              <a:t>. </a:t>
            </a:r>
            <a:r>
              <a:rPr lang="en-US" altLang="de-DE" sz="2400" b="0" dirty="0" err="1"/>
              <a:t>Gemütskrankheit</a:t>
            </a:r>
            <a:r>
              <a:rPr lang="en-US" altLang="de-DE" sz="2400" b="0" dirty="0"/>
              <a:t>. </a:t>
            </a:r>
            <a:r>
              <a:rPr lang="en-US" altLang="de-DE" sz="2400" b="0" dirty="0" err="1"/>
              <a:t>Keine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Geisteskrankheit</a:t>
            </a:r>
            <a:endParaRPr lang="en-US" altLang="de-DE" sz="2400" b="0" dirty="0"/>
          </a:p>
          <a:p>
            <a:pPr>
              <a:defRPr/>
            </a:pPr>
            <a:endParaRPr lang="en-US" altLang="de-DE" sz="2400" b="0" dirty="0"/>
          </a:p>
          <a:p>
            <a:pPr marL="0" indent="0">
              <a:buNone/>
              <a:defRPr/>
            </a:pPr>
            <a:r>
              <a:rPr lang="en-US" altLang="de-DE" sz="2400" dirty="0"/>
              <a:t>1828-1918 Carter </a:t>
            </a:r>
            <a:r>
              <a:rPr lang="en-US" altLang="de-DE" sz="2400" b="0" dirty="0"/>
              <a:t>„</a:t>
            </a:r>
            <a:r>
              <a:rPr lang="en-US" altLang="de-DE" sz="2400" b="0" dirty="0" err="1"/>
              <a:t>moderne</a:t>
            </a:r>
            <a:r>
              <a:rPr lang="en-US" altLang="de-DE" sz="2400" b="0" dirty="0"/>
              <a:t> Phase“</a:t>
            </a:r>
          </a:p>
          <a:p>
            <a:pPr marL="0" indent="0">
              <a:buNone/>
              <a:defRPr/>
            </a:pPr>
            <a:r>
              <a:rPr lang="en-US" altLang="de-DE" sz="2400" b="0" dirty="0"/>
              <a:t>1. Temperament</a:t>
            </a:r>
          </a:p>
          <a:p>
            <a:pPr marL="0" indent="0">
              <a:buNone/>
              <a:defRPr/>
            </a:pPr>
            <a:r>
              <a:rPr lang="en-US" altLang="de-DE" sz="2400" b="0" dirty="0"/>
              <a:t>2. </a:t>
            </a:r>
            <a:r>
              <a:rPr lang="en-US" altLang="de-DE" sz="2400" b="0" dirty="0" err="1"/>
              <a:t>Lebenssituation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als</a:t>
            </a:r>
            <a:r>
              <a:rPr lang="en-US" altLang="de-DE" sz="2400" b="0" dirty="0"/>
              <a:t> „Trigger“</a:t>
            </a:r>
          </a:p>
          <a:p>
            <a:pPr marL="0" indent="0">
              <a:buNone/>
              <a:defRPr/>
            </a:pPr>
            <a:r>
              <a:rPr lang="en-US" altLang="de-DE" sz="2400" b="0" dirty="0"/>
              <a:t>3. </a:t>
            </a:r>
            <a:r>
              <a:rPr lang="en-US" altLang="de-DE" sz="2400" b="0" dirty="0" err="1"/>
              <a:t>Ausmass</a:t>
            </a:r>
            <a:r>
              <a:rPr lang="en-US" altLang="de-DE" sz="2400" b="0" dirty="0"/>
              <a:t>, in </a:t>
            </a:r>
            <a:r>
              <a:rPr lang="en-US" altLang="de-DE" sz="2400" b="0" dirty="0" err="1"/>
              <a:t>dem</a:t>
            </a:r>
            <a:r>
              <a:rPr lang="en-US" altLang="de-DE" sz="2400" b="0" dirty="0"/>
              <a:t> die </a:t>
            </a:r>
            <a:r>
              <a:rPr lang="en-US" altLang="de-DE" sz="2400" b="0" dirty="0" err="1"/>
              <a:t>betroffene</a:t>
            </a:r>
            <a:r>
              <a:rPr lang="en-US" altLang="de-DE" sz="2400" b="0" dirty="0"/>
              <a:t> Person die </a:t>
            </a:r>
            <a:r>
              <a:rPr lang="en-US" altLang="de-DE" sz="2400" b="0" dirty="0" err="1"/>
              <a:t>auslösende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Ursache</a:t>
            </a:r>
            <a:r>
              <a:rPr lang="en-US" altLang="de-DE" sz="2400" b="0" dirty="0"/>
              <a:t> </a:t>
            </a:r>
            <a:r>
              <a:rPr lang="en-US" altLang="de-DE" sz="2400" b="0" dirty="0" err="1"/>
              <a:t>vergisst</a:t>
            </a:r>
            <a:endParaRPr lang="en-US" altLang="de-DE" sz="2400" b="0" dirty="0"/>
          </a:p>
          <a:p>
            <a:pPr>
              <a:defRPr/>
            </a:pPr>
            <a:endParaRPr lang="en-US" altLang="de-DE" sz="2400" b="0" dirty="0"/>
          </a:p>
          <a:p>
            <a:pPr marL="0" indent="0">
              <a:buNone/>
              <a:defRPr/>
            </a:pPr>
            <a:r>
              <a:rPr lang="en-US" altLang="de-DE" sz="2400" dirty="0"/>
              <a:t>1859 Briquet </a:t>
            </a:r>
            <a:r>
              <a:rPr lang="en-US" altLang="de-DE" sz="2400" dirty="0" err="1"/>
              <a:t>Studien</a:t>
            </a:r>
            <a:r>
              <a:rPr lang="en-US" altLang="de-DE" sz="2400" dirty="0"/>
              <a:t> an 430 </a:t>
            </a:r>
            <a:r>
              <a:rPr lang="en-US" altLang="de-DE" sz="2400" dirty="0" err="1"/>
              <a:t>Fällen</a:t>
            </a:r>
            <a:r>
              <a:rPr lang="en-US" altLang="de-DE" sz="2400" dirty="0"/>
              <a:t>,  </a:t>
            </a:r>
            <a:r>
              <a:rPr lang="en-US" altLang="de-DE" sz="2400" b="0" dirty="0"/>
              <a:t>„</a:t>
            </a:r>
            <a:r>
              <a:rPr lang="en-US" altLang="de-DE" sz="2400" b="0" dirty="0" err="1"/>
              <a:t>hirnorganisches</a:t>
            </a:r>
            <a:r>
              <a:rPr lang="en-US" altLang="de-DE" sz="2400" b="0" dirty="0"/>
              <a:t> Leiden“</a:t>
            </a:r>
          </a:p>
          <a:p>
            <a:pPr>
              <a:defRPr/>
            </a:pPr>
            <a:endParaRPr lang="en-US" altLang="de-DE" sz="1100" b="0" dirty="0"/>
          </a:p>
          <a:p>
            <a:pPr>
              <a:defRPr/>
            </a:pPr>
            <a:endParaRPr lang="en-US" altLang="de-DE" sz="1100" b="0" dirty="0"/>
          </a:p>
          <a:p>
            <a:pPr>
              <a:defRPr/>
            </a:pPr>
            <a:endParaRPr lang="en-US" altLang="de-DE" sz="1100" dirty="0"/>
          </a:p>
        </p:txBody>
      </p:sp>
    </p:spTree>
    <p:extLst>
      <p:ext uri="{BB962C8B-B14F-4D97-AF65-F5344CB8AC3E}">
        <p14:creationId xmlns:p14="http://schemas.microsoft.com/office/powerpoint/2010/main" val="281580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A4AC5506-6312-4701-8D3C-40187889A94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604" name="Picture 6" descr="http://cdn4.spiegel.de/images/image-645837-breitwandaufmacher-romc-645837.jp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3467" y="1841258"/>
            <a:ext cx="10905066" cy="406213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de-DE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Charcot: Dienstagsvorlesung</a:t>
            </a:r>
          </a:p>
        </p:txBody>
      </p:sp>
    </p:spTree>
    <p:extLst>
      <p:ext uri="{BB962C8B-B14F-4D97-AF65-F5344CB8AC3E}">
        <p14:creationId xmlns:p14="http://schemas.microsoft.com/office/powerpoint/2010/main" val="36300890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5E39A796-BE83-48B1-B33F-35C4A32AAB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9">
            <a:extLst>
              <a:ext uri="{FF2B5EF4-FFF2-40B4-BE49-F238E27FC236}">
                <a16:creationId xmlns:a16="http://schemas.microsoft.com/office/drawing/2014/main" xmlns="" id="{72F84B47-E267-4194-8194-831DB7B5547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noFill/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630" name="Inhaltsplatzhalt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8319" y="1288938"/>
            <a:ext cx="5614835" cy="4126905"/>
          </a:xfrm>
          <a:prstGeom prst="rect">
            <a:avLst/>
          </a:prstGeom>
          <a:effectLst/>
        </p:spPr>
      </p:pic>
      <p:sp>
        <p:nvSpPr>
          <p:cNvPr id="26626" name="Titel 1"/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altLang="de-DE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de-DE"/>
              <a:t>S. </a:t>
            </a:r>
            <a:fld id="{ED45EF2F-FF6C-4AAB-8E29-EBD6CA635075}" type="slidenum">
              <a:rPr lang="de-DE" smtClean="0"/>
              <a:pPr>
                <a:spcAft>
                  <a:spcPts val="600"/>
                </a:spcAft>
                <a:defRPr/>
              </a:pPr>
              <a:t>43</a:t>
            </a:fld>
            <a:r>
              <a:rPr lang="de-DE"/>
              <a:t>   | </a:t>
            </a:r>
            <a:fld id="{8414E81A-1B8B-4C44-B44B-8D9D04D6C336}" type="datetime1">
              <a:rPr lang="de-DE" smtClean="0"/>
              <a:pPr>
                <a:spcAft>
                  <a:spcPts val="600"/>
                </a:spcAft>
                <a:defRPr/>
              </a:pPr>
              <a:t>07.11.2017</a:t>
            </a:fld>
            <a:endParaRPr lang="de-DE"/>
          </a:p>
        </p:txBody>
      </p:sp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xmlns="" id="{A6B2EB8E-BD59-46AD-B3A2-BE6D6F5ED559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649288" y="2946076"/>
          <a:ext cx="3505200" cy="2770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name="Bitmap" r:id="rId4" imgW="10821911" imgH="8554644" progId="Paint.Picture">
                  <p:embed/>
                </p:oleObj>
              </mc:Choice>
              <mc:Fallback>
                <p:oleObj name="Bitmap" r:id="rId4" imgW="10821911" imgH="8554644" progId="Paint.Picture">
                  <p:embed/>
                  <p:pic>
                    <p:nvPicPr>
                      <p:cNvPr id="27652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88" y="2946076"/>
                        <a:ext cx="3505200" cy="27708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50348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 199">
            <a:extLst>
              <a:ext uri="{FF2B5EF4-FFF2-40B4-BE49-F238E27FC236}">
                <a16:creationId xmlns:a16="http://schemas.microsoft.com/office/drawing/2014/main" xmlns="" id="{F98ED85F-DCEE-4B50-802E-71A6E3E12B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95654"/>
            <a:ext cx="10515600" cy="8968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Psychoanalyse</a:t>
            </a:r>
            <a:r>
              <a:rPr lang="en-US" altLang="de-DE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2470"/>
            <a:ext cx="10515600" cy="4636692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de-DE" sz="2400" b="1" dirty="0">
                <a:solidFill>
                  <a:schemeClr val="accent1"/>
                </a:solidFill>
              </a:rPr>
              <a:t>S. Freud 1856-1939</a:t>
            </a:r>
          </a:p>
          <a:p>
            <a:pPr marL="0" indent="0">
              <a:buNone/>
            </a:pPr>
            <a:r>
              <a:rPr lang="en-US" altLang="de-DE" sz="2400" dirty="0"/>
              <a:t>1880-82 Breuer </a:t>
            </a:r>
            <a:r>
              <a:rPr lang="en-US" altLang="de-DE" sz="2400" dirty="0" err="1"/>
              <a:t>Behandlung</a:t>
            </a:r>
            <a:r>
              <a:rPr lang="en-US" altLang="de-DE" sz="2400" dirty="0"/>
              <a:t> Anna O. </a:t>
            </a:r>
            <a:r>
              <a:rPr lang="en-US" altLang="de-DE" sz="2400" dirty="0" err="1"/>
              <a:t>mit</a:t>
            </a:r>
            <a:r>
              <a:rPr lang="en-US" altLang="de-DE" sz="2400" dirty="0"/>
              <a:t> </a:t>
            </a:r>
            <a:r>
              <a:rPr lang="en-US" altLang="de-DE" sz="2400" dirty="0" err="1"/>
              <a:t>Hypnose</a:t>
            </a:r>
            <a:endParaRPr lang="en-US" altLang="de-DE" sz="2400" dirty="0"/>
          </a:p>
          <a:p>
            <a:pPr marL="0" indent="0">
              <a:buNone/>
            </a:pPr>
            <a:r>
              <a:rPr lang="en-US" altLang="de-DE" sz="2400" dirty="0"/>
              <a:t>1885/6 Freud an </a:t>
            </a:r>
            <a:r>
              <a:rPr lang="en-US" altLang="de-DE" sz="2400" dirty="0" err="1"/>
              <a:t>Salpêtrière</a:t>
            </a:r>
            <a:endParaRPr lang="en-US" altLang="de-DE" sz="2400" dirty="0"/>
          </a:p>
          <a:p>
            <a:pPr marL="0" indent="0">
              <a:buNone/>
            </a:pPr>
            <a:r>
              <a:rPr lang="en-US" altLang="de-DE" sz="2400" dirty="0"/>
              <a:t>1895 Breuer J., Freud S.,  </a:t>
            </a:r>
            <a:r>
              <a:rPr lang="en-US" altLang="de-DE" sz="2400" dirty="0" err="1"/>
              <a:t>Studien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über</a:t>
            </a:r>
            <a:r>
              <a:rPr lang="en-US" altLang="de-DE" sz="2400" dirty="0"/>
              <a:t> </a:t>
            </a:r>
            <a:r>
              <a:rPr lang="en-US" altLang="de-DE" sz="2400" dirty="0" err="1"/>
              <a:t>Hysterie</a:t>
            </a:r>
            <a:r>
              <a:rPr lang="en-US" altLang="de-DE" sz="2400" dirty="0"/>
              <a:t> </a:t>
            </a:r>
            <a:br>
              <a:rPr lang="en-US" altLang="de-DE" sz="2400" dirty="0"/>
            </a:br>
            <a:r>
              <a:rPr lang="en-US" altLang="de-DE" sz="2400" dirty="0"/>
              <a:t>  „</a:t>
            </a:r>
            <a:r>
              <a:rPr lang="en-US" altLang="de-DE" sz="2400" dirty="0" err="1"/>
              <a:t>Unbewusstes</a:t>
            </a:r>
            <a:r>
              <a:rPr lang="en-US" altLang="de-DE" sz="2400" dirty="0"/>
              <a:t>“ </a:t>
            </a:r>
            <a:r>
              <a:rPr lang="en-US" altLang="de-DE" sz="2400" dirty="0" err="1"/>
              <a:t>Verdrängte</a:t>
            </a:r>
            <a:r>
              <a:rPr lang="en-US" altLang="de-DE" sz="2400" dirty="0"/>
              <a:t> </a:t>
            </a:r>
            <a:r>
              <a:rPr lang="en-US" altLang="de-DE" sz="2400" dirty="0" err="1"/>
              <a:t>sexuelle</a:t>
            </a:r>
            <a:r>
              <a:rPr lang="en-US" altLang="de-DE" sz="2400" dirty="0"/>
              <a:t> </a:t>
            </a:r>
            <a:r>
              <a:rPr lang="en-US" altLang="de-DE" sz="2400" dirty="0" err="1"/>
              <a:t>Phantasien</a:t>
            </a:r>
            <a:r>
              <a:rPr lang="en-US" altLang="de-DE" sz="2400" dirty="0"/>
              <a:t> und </a:t>
            </a:r>
            <a:r>
              <a:rPr lang="en-US" altLang="de-DE" sz="2400" dirty="0" err="1"/>
              <a:t>Frustrationen</a:t>
            </a:r>
            <a:r>
              <a:rPr lang="en-US" altLang="de-DE" sz="2400" dirty="0"/>
              <a:t>  der </a:t>
            </a:r>
            <a:r>
              <a:rPr lang="en-US" altLang="de-DE" sz="2400" dirty="0" err="1"/>
              <a:t>Kindheit</a:t>
            </a:r>
            <a:r>
              <a:rPr lang="en-US" altLang="de-DE" sz="2400" dirty="0"/>
              <a:t>. </a:t>
            </a:r>
            <a:r>
              <a:rPr lang="en-US" altLang="de-DE" sz="2400" dirty="0" err="1"/>
              <a:t>Heilung</a:t>
            </a:r>
            <a:r>
              <a:rPr lang="en-US" altLang="de-DE" sz="2400" dirty="0"/>
              <a:t> </a:t>
            </a:r>
            <a:r>
              <a:rPr lang="en-US" altLang="de-DE" sz="2400" dirty="0" err="1"/>
              <a:t>nicht</a:t>
            </a:r>
            <a:r>
              <a:rPr lang="en-US" altLang="de-DE" sz="2400" dirty="0"/>
              <a:t> </a:t>
            </a:r>
            <a:r>
              <a:rPr lang="en-US" altLang="de-DE" sz="2400" dirty="0" err="1"/>
              <a:t>nur</a:t>
            </a:r>
            <a:r>
              <a:rPr lang="en-US" altLang="de-DE" sz="2400" dirty="0"/>
              <a:t> </a:t>
            </a:r>
            <a:r>
              <a:rPr lang="en-US" altLang="de-DE" sz="2400" dirty="0" err="1"/>
              <a:t>durch</a:t>
            </a:r>
            <a:r>
              <a:rPr lang="en-US" altLang="de-DE" sz="2400" dirty="0"/>
              <a:t> </a:t>
            </a:r>
            <a:r>
              <a:rPr lang="en-US" altLang="de-DE" sz="2400" dirty="0" err="1"/>
              <a:t>kathart</a:t>
            </a:r>
            <a:r>
              <a:rPr lang="en-US" altLang="de-DE" sz="2400" dirty="0"/>
              <a:t>. </a:t>
            </a:r>
            <a:r>
              <a:rPr lang="en-US" altLang="de-DE" sz="2400" dirty="0" err="1"/>
              <a:t>Effekt</a:t>
            </a:r>
            <a:r>
              <a:rPr lang="en-US" altLang="de-DE" sz="2400" dirty="0"/>
              <a:t> des </a:t>
            </a:r>
            <a:r>
              <a:rPr lang="en-US" altLang="de-DE" sz="2400" dirty="0" err="1"/>
              <a:t>Bewusstwerdens</a:t>
            </a:r>
            <a:r>
              <a:rPr lang="en-US" altLang="de-DE" sz="2400" dirty="0"/>
              <a:t> </a:t>
            </a:r>
            <a:r>
              <a:rPr lang="en-US" altLang="de-DE" sz="2400" dirty="0" err="1"/>
              <a:t>einer</a:t>
            </a:r>
            <a:r>
              <a:rPr lang="en-US" altLang="de-DE" sz="2400" dirty="0"/>
              <a:t> </a:t>
            </a:r>
            <a:r>
              <a:rPr lang="en-US" altLang="de-DE" sz="2400" dirty="0" err="1"/>
              <a:t>unbewussten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Phantasie</a:t>
            </a:r>
            <a:r>
              <a:rPr lang="en-US" altLang="de-DE" sz="2400" dirty="0"/>
              <a:t>, </a:t>
            </a:r>
            <a:r>
              <a:rPr lang="en-US" altLang="de-DE" sz="2400" dirty="0" err="1"/>
              <a:t>sondern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auch</a:t>
            </a:r>
            <a:r>
              <a:rPr lang="en-US" altLang="de-DE" sz="2400" dirty="0"/>
              <a:t> </a:t>
            </a:r>
            <a:r>
              <a:rPr lang="en-US" altLang="de-DE" sz="2400" dirty="0" err="1"/>
              <a:t>durch</a:t>
            </a:r>
            <a:r>
              <a:rPr lang="en-US" altLang="de-DE" sz="2400" dirty="0"/>
              <a:t> </a:t>
            </a:r>
            <a:r>
              <a:rPr lang="en-US" altLang="de-DE" sz="2400" dirty="0" err="1"/>
              <a:t>Verbindung</a:t>
            </a:r>
            <a:r>
              <a:rPr lang="en-US" altLang="de-DE" sz="2400" dirty="0"/>
              <a:t> </a:t>
            </a:r>
            <a:r>
              <a:rPr lang="en-US" altLang="de-DE" sz="2400" dirty="0" err="1"/>
              <a:t>zum</a:t>
            </a:r>
            <a:r>
              <a:rPr lang="en-US" altLang="de-DE" sz="2400" dirty="0"/>
              <a:t> </a:t>
            </a:r>
            <a:r>
              <a:rPr lang="en-US" altLang="de-DE" sz="2400" dirty="0" err="1"/>
              <a:t>zugehörigen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Affekt</a:t>
            </a:r>
            <a:endParaRPr lang="en-US" altLang="de-DE" sz="2400" dirty="0"/>
          </a:p>
          <a:p>
            <a:endParaRPr lang="en-US" altLang="de-DE" sz="2400" dirty="0"/>
          </a:p>
          <a:p>
            <a:pPr marL="0" indent="0">
              <a:buNone/>
            </a:pPr>
            <a:r>
              <a:rPr lang="en-US" altLang="de-DE" sz="2400" b="1" dirty="0" err="1">
                <a:solidFill>
                  <a:schemeClr val="accent1"/>
                </a:solidFill>
              </a:rPr>
              <a:t>Konversion</a:t>
            </a:r>
            <a:r>
              <a:rPr lang="en-US" altLang="de-DE" sz="2400" b="1" dirty="0">
                <a:solidFill>
                  <a:schemeClr val="accent1"/>
                </a:solidFill>
              </a:rPr>
              <a:t>: </a:t>
            </a:r>
            <a:r>
              <a:rPr lang="en-US" altLang="de-DE" sz="2400" dirty="0"/>
              <a:t>„Symptom </a:t>
            </a:r>
            <a:r>
              <a:rPr lang="en-US" altLang="de-DE" sz="2400" dirty="0" err="1"/>
              <a:t>psychischen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Ursprungs</a:t>
            </a:r>
            <a:r>
              <a:rPr lang="en-US" altLang="de-DE" sz="2400" dirty="0"/>
              <a:t>, das </a:t>
            </a:r>
            <a:r>
              <a:rPr lang="en-US" altLang="de-DE" sz="2400" dirty="0" err="1"/>
              <a:t>einen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Kompromiss</a:t>
            </a:r>
            <a:r>
              <a:rPr lang="en-US" altLang="de-DE" sz="2400" dirty="0"/>
              <a:t> </a:t>
            </a:r>
            <a:r>
              <a:rPr lang="en-US" altLang="de-DE" sz="2400" dirty="0" err="1"/>
              <a:t>zwischen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einem</a:t>
            </a:r>
            <a:r>
              <a:rPr lang="en-US" altLang="de-DE" sz="2400" dirty="0"/>
              <a:t> </a:t>
            </a:r>
            <a:r>
              <a:rPr lang="en-US" altLang="de-DE" sz="2400" dirty="0" err="1"/>
              <a:t>bewusstseinsunfähigen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Wunsch</a:t>
            </a:r>
            <a:r>
              <a:rPr lang="en-US" altLang="de-DE" sz="2400" dirty="0"/>
              <a:t>, </a:t>
            </a:r>
            <a:r>
              <a:rPr lang="en-US" altLang="de-DE" sz="2400" dirty="0" err="1"/>
              <a:t>einer</a:t>
            </a:r>
            <a:r>
              <a:rPr lang="en-US" altLang="de-DE" sz="2400" dirty="0"/>
              <a:t> </a:t>
            </a:r>
            <a:r>
              <a:rPr lang="en-US" altLang="de-DE" sz="2400" dirty="0" err="1"/>
              <a:t>Phantasie</a:t>
            </a:r>
            <a:r>
              <a:rPr lang="en-US" altLang="de-DE" sz="2400" dirty="0"/>
              <a:t>, etc. und den </a:t>
            </a:r>
            <a:r>
              <a:rPr lang="en-US" altLang="de-DE" sz="2400" dirty="0" err="1"/>
              <a:t>ihn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vom</a:t>
            </a:r>
            <a:r>
              <a:rPr lang="en-US" altLang="de-DE" sz="2400" dirty="0"/>
              <a:t> </a:t>
            </a:r>
            <a:r>
              <a:rPr lang="en-US" altLang="de-DE" sz="2400" dirty="0" err="1"/>
              <a:t>Bewusstwerden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abhaltenden</a:t>
            </a:r>
            <a:r>
              <a:rPr lang="en-US" altLang="de-DE" sz="2400" dirty="0"/>
              <a:t> </a:t>
            </a:r>
            <a:r>
              <a:rPr lang="en-US" altLang="de-DE" sz="2400" dirty="0" err="1"/>
              <a:t>Strebungen</a:t>
            </a:r>
            <a:r>
              <a:rPr lang="en-US" altLang="de-DE" sz="2400" dirty="0"/>
              <a:t> in der </a:t>
            </a:r>
            <a:r>
              <a:rPr lang="en-US" altLang="de-DE" sz="2400" dirty="0" err="1"/>
              <a:t>Körpersprache</a:t>
            </a:r>
            <a:r>
              <a:rPr lang="en-US" altLang="de-DE" sz="2400" dirty="0"/>
              <a:t> </a:t>
            </a:r>
            <a:r>
              <a:rPr lang="en-US" altLang="de-DE" sz="2400" dirty="0" err="1"/>
              <a:t>ausdrückt</a:t>
            </a:r>
            <a:r>
              <a:rPr lang="en-US" altLang="de-DE" sz="2400" dirty="0"/>
              <a:t>.“</a:t>
            </a:r>
          </a:p>
          <a:p>
            <a:pPr marL="0" indent="0">
              <a:buNone/>
            </a:pPr>
            <a:endParaRPr lang="en-US" altLang="de-DE" sz="2400" dirty="0"/>
          </a:p>
          <a:p>
            <a:pPr marL="0" indent="0">
              <a:buNone/>
            </a:pPr>
            <a:r>
              <a:rPr lang="en-US" altLang="de-DE" sz="2400" dirty="0" err="1"/>
              <a:t>Ausdruckscharakter</a:t>
            </a:r>
            <a:r>
              <a:rPr lang="en-US" altLang="de-DE" sz="2400" dirty="0"/>
              <a:t>  „non-</a:t>
            </a:r>
            <a:r>
              <a:rPr lang="en-US" altLang="de-DE" sz="2400" dirty="0" err="1"/>
              <a:t>verbale</a:t>
            </a:r>
            <a:r>
              <a:rPr lang="en-US" altLang="de-DE" sz="2400" dirty="0"/>
              <a:t> </a:t>
            </a:r>
            <a:r>
              <a:rPr lang="en-US" altLang="de-DE" sz="2400" dirty="0" err="1"/>
              <a:t>Kommunikation</a:t>
            </a:r>
            <a:r>
              <a:rPr lang="en-US" altLang="de-DE" sz="2400" dirty="0"/>
              <a:t>“</a:t>
            </a:r>
          </a:p>
          <a:p>
            <a:endParaRPr lang="en-US" altLang="de-DE" sz="2400" dirty="0"/>
          </a:p>
          <a:p>
            <a:endParaRPr lang="en-US" altLang="de-DE" sz="1500" dirty="0"/>
          </a:p>
          <a:p>
            <a:endParaRPr lang="en-US" altLang="de-DE" sz="1500" dirty="0"/>
          </a:p>
        </p:txBody>
      </p:sp>
    </p:spTree>
    <p:extLst>
      <p:ext uri="{BB962C8B-B14F-4D97-AF65-F5344CB8AC3E}">
        <p14:creationId xmlns:p14="http://schemas.microsoft.com/office/powerpoint/2010/main" val="296482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Katamnese</a:t>
            </a:r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Fallbeispiele</a:t>
            </a:r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  </a:t>
            </a:r>
            <a:b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en-US" altLang="de-DE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endParaRPr lang="en-US" altLang="de-DE" sz="3200" dirty="0"/>
          </a:p>
          <a:p>
            <a:pPr marL="0" indent="0">
              <a:buNone/>
              <a:defRPr/>
            </a:pPr>
            <a:r>
              <a:rPr lang="en-US" altLang="de-DE" sz="3200" b="0" dirty="0" err="1"/>
              <a:t>Schülerin</a:t>
            </a:r>
            <a:r>
              <a:rPr lang="en-US" altLang="de-DE" sz="3200" b="0" dirty="0"/>
              <a:t> </a:t>
            </a:r>
            <a:r>
              <a:rPr lang="en-US" altLang="de-DE" sz="3200" dirty="0"/>
              <a:t> „</a:t>
            </a:r>
            <a:r>
              <a:rPr lang="en-US" altLang="de-DE" sz="3200" dirty="0" err="1"/>
              <a:t>keine</a:t>
            </a:r>
            <a:r>
              <a:rPr lang="en-US" altLang="de-DE" sz="3200" dirty="0"/>
              <a:t> </a:t>
            </a:r>
            <a:r>
              <a:rPr lang="en-US" altLang="de-DE" sz="3200" dirty="0" err="1"/>
              <a:t>Erinnerung</a:t>
            </a:r>
            <a:r>
              <a:rPr lang="en-US" altLang="de-DE" sz="3200" dirty="0"/>
              <a:t>“</a:t>
            </a:r>
          </a:p>
          <a:p>
            <a:pPr marL="0" indent="0">
              <a:buNone/>
              <a:defRPr/>
            </a:pPr>
            <a:r>
              <a:rPr lang="en-US" altLang="de-DE" sz="3200" b="0" dirty="0" err="1"/>
              <a:t>Nachtclubtänzerin</a:t>
            </a:r>
            <a:r>
              <a:rPr lang="en-US" altLang="de-DE" sz="3200" dirty="0"/>
              <a:t> „</a:t>
            </a:r>
            <a:r>
              <a:rPr lang="en-US" altLang="de-DE" sz="3200" dirty="0" err="1"/>
              <a:t>Gehen</a:t>
            </a:r>
            <a:r>
              <a:rPr lang="en-US" altLang="de-DE" sz="3200" dirty="0"/>
              <a:t> </a:t>
            </a:r>
            <a:r>
              <a:rPr lang="en-US" altLang="de-DE" sz="3200" dirty="0" err="1"/>
              <a:t>unmöglich</a:t>
            </a:r>
            <a:r>
              <a:rPr lang="en-US" altLang="de-DE" sz="3200" dirty="0"/>
              <a:t>“</a:t>
            </a:r>
          </a:p>
          <a:p>
            <a:pPr marL="0">
              <a:defRPr/>
            </a:pPr>
            <a:endParaRPr lang="en-US" altLang="de-DE" sz="3200" dirty="0"/>
          </a:p>
          <a:p>
            <a:pPr marL="0" indent="0">
              <a:buNone/>
              <a:defRPr/>
            </a:pPr>
            <a:r>
              <a:rPr lang="en-US" altLang="de-DE" sz="3200" dirty="0" err="1"/>
              <a:t>Aerztin</a:t>
            </a:r>
            <a:r>
              <a:rPr lang="en-US" altLang="de-DE" sz="3200" dirty="0"/>
              <a:t> </a:t>
            </a:r>
            <a:r>
              <a:rPr lang="en-US" altLang="de-DE" sz="3200" dirty="0" err="1"/>
              <a:t>mit</a:t>
            </a:r>
            <a:r>
              <a:rPr lang="en-US" altLang="de-DE" sz="3200" dirty="0"/>
              <a:t> </a:t>
            </a:r>
            <a:r>
              <a:rPr lang="en-US" altLang="de-DE" sz="3200" dirty="0" err="1"/>
              <a:t>Gangstörung</a:t>
            </a:r>
            <a:endParaRPr lang="en-US" altLang="de-DE" sz="3200" dirty="0"/>
          </a:p>
          <a:p>
            <a:pPr marL="0" indent="0">
              <a:buNone/>
              <a:defRPr/>
            </a:pPr>
            <a:r>
              <a:rPr lang="en-US" altLang="de-DE" sz="3200" dirty="0"/>
              <a:t>MA </a:t>
            </a:r>
            <a:r>
              <a:rPr lang="en-US" altLang="de-DE" sz="3200" dirty="0" err="1"/>
              <a:t>Krankenversicherung</a:t>
            </a:r>
            <a:r>
              <a:rPr lang="en-US" altLang="de-DE" sz="3200" dirty="0"/>
              <a:t> </a:t>
            </a:r>
            <a:r>
              <a:rPr lang="en-US" altLang="de-DE" sz="3200" dirty="0" err="1"/>
              <a:t>mit</a:t>
            </a:r>
            <a:r>
              <a:rPr lang="en-US" altLang="de-DE" sz="3200" dirty="0"/>
              <a:t> Parkinson</a:t>
            </a:r>
          </a:p>
          <a:p>
            <a:pPr marL="0">
              <a:defRPr/>
            </a:pPr>
            <a:endParaRPr lang="en-US" altLang="de-DE" sz="3200" dirty="0"/>
          </a:p>
          <a:p>
            <a:pPr marL="0" indent="0">
              <a:buNone/>
              <a:defRPr/>
            </a:pPr>
            <a:endParaRPr lang="en-US" altLang="de-DE" sz="2400" dirty="0"/>
          </a:p>
          <a:p>
            <a:pPr>
              <a:defRPr/>
            </a:pPr>
            <a:endParaRPr lang="en-US" altLang="de-DE" sz="2400" dirty="0"/>
          </a:p>
          <a:p>
            <a:pPr>
              <a:defRPr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322835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 indent="0">
              <a:buClr>
                <a:srgbClr val="003366"/>
              </a:buClr>
              <a:buNone/>
              <a:defRPr/>
            </a:pPr>
            <a:r>
              <a:rPr lang="en-US" altLang="de-DE" sz="4800" dirty="0" err="1">
                <a:solidFill>
                  <a:schemeClr val="accent1"/>
                </a:solidFill>
              </a:rPr>
              <a:t>Behandlung</a:t>
            </a:r>
            <a:endParaRPr lang="en-US" altLang="de-DE" sz="4800" dirty="0">
              <a:solidFill>
                <a:schemeClr val="accent1"/>
              </a:solidFill>
            </a:endParaRPr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  <a:p>
            <a:pPr marL="0">
              <a:buClr>
                <a:srgbClr val="003366"/>
              </a:buClr>
              <a:defRPr/>
            </a:pPr>
            <a:endParaRPr lang="en-US" altLang="de-DE" sz="2400" dirty="0"/>
          </a:p>
        </p:txBody>
      </p:sp>
    </p:spTree>
    <p:extLst>
      <p:ext uri="{BB962C8B-B14F-4D97-AF65-F5344CB8AC3E}">
        <p14:creationId xmlns:p14="http://schemas.microsoft.com/office/powerpoint/2010/main" val="24053121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de-DE"/>
              <a:t>S. </a:t>
            </a:r>
            <a:fld id="{5AD553BE-9A8B-453E-B801-7EA56FE8513F}" type="slidenum">
              <a:rPr lang="de-DE"/>
              <a:pPr>
                <a:spcAft>
                  <a:spcPts val="600"/>
                </a:spcAft>
                <a:defRPr/>
              </a:pPr>
              <a:t>47</a:t>
            </a:fld>
            <a:r>
              <a:rPr lang="de-DE"/>
              <a:t>   | </a:t>
            </a:r>
            <a:fld id="{E61DDC2A-F884-499E-ABA3-B3C3282EDFB3}" type="datetime1">
              <a:rPr lang="de-DE"/>
              <a:pPr>
                <a:spcAft>
                  <a:spcPts val="600"/>
                </a:spcAft>
                <a:defRPr/>
              </a:pPr>
              <a:t>07.11.2017</a:t>
            </a:fld>
            <a:endParaRPr lang="de-DE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b="1" dirty="0" err="1">
                <a:solidFill>
                  <a:schemeClr val="accent1"/>
                </a:solidFill>
              </a:rPr>
              <a:t>Grundlagen</a:t>
            </a:r>
            <a:r>
              <a:rPr lang="en-US" altLang="de-DE" b="1" dirty="0">
                <a:solidFill>
                  <a:schemeClr val="accent1"/>
                </a:solidFill>
              </a:rPr>
              <a:t> 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de-CH" altLang="de-DE" sz="2400" dirty="0">
                <a:solidFill>
                  <a:srgbClr val="003366"/>
                </a:solidFill>
              </a:rPr>
              <a:t>Verständnis </a:t>
            </a:r>
            <a:r>
              <a:rPr lang="de-CH" altLang="de-DE" sz="2000" dirty="0">
                <a:solidFill>
                  <a:srgbClr val="003366"/>
                </a:solidFill>
              </a:rPr>
              <a:t>genaue, respektierende Anamneseerhebung, Glaubhaftigkeit der Beschwerden vermitteln</a:t>
            </a:r>
          </a:p>
          <a:p>
            <a:pPr marL="0" indent="0">
              <a:buNone/>
            </a:pPr>
            <a:r>
              <a:rPr lang="de-CH" altLang="de-DE" sz="2400" dirty="0">
                <a:solidFill>
                  <a:srgbClr val="003366"/>
                </a:solidFill>
              </a:rPr>
              <a:t>Aufklärung, wahrscheinliche Ursache keine schwere Erkrankung, eher Störung der Wahrnehmung von Körperprozessen </a:t>
            </a:r>
          </a:p>
          <a:p>
            <a:pPr marL="0" indent="0">
              <a:buNone/>
            </a:pPr>
            <a:r>
              <a:rPr lang="de-CH" altLang="de-DE" sz="2400" dirty="0">
                <a:solidFill>
                  <a:srgbClr val="003366"/>
                </a:solidFill>
              </a:rPr>
              <a:t>sorgfältige Exploration von körperlichen u psychischen </a:t>
            </a:r>
            <a:r>
              <a:rPr lang="de-CH" altLang="de-DE" sz="2400" dirty="0" err="1">
                <a:solidFill>
                  <a:srgbClr val="003366"/>
                </a:solidFill>
              </a:rPr>
              <a:t>Sy</a:t>
            </a:r>
            <a:endParaRPr lang="de-CH" altLang="de-DE" sz="2400" dirty="0">
              <a:solidFill>
                <a:srgbClr val="003366"/>
              </a:solidFill>
            </a:endParaRPr>
          </a:p>
          <a:p>
            <a:pPr marL="0" indent="0">
              <a:buNone/>
            </a:pPr>
            <a:r>
              <a:rPr lang="de-CH" altLang="de-DE" sz="2400" dirty="0">
                <a:solidFill>
                  <a:srgbClr val="003366"/>
                </a:solidFill>
              </a:rPr>
              <a:t>Erklären des weiteren Vorgehens</a:t>
            </a:r>
          </a:p>
          <a:p>
            <a:pPr marL="0" indent="0">
              <a:buNone/>
            </a:pPr>
            <a:r>
              <a:rPr lang="de-CH" altLang="de-DE" sz="2400" dirty="0">
                <a:solidFill>
                  <a:srgbClr val="003366"/>
                </a:solidFill>
              </a:rPr>
              <a:t>Symptomatisch, Gangschulung, </a:t>
            </a:r>
            <a:r>
              <a:rPr lang="de-CH" altLang="de-DE" sz="2400" dirty="0" err="1">
                <a:solidFill>
                  <a:srgbClr val="003366"/>
                </a:solidFill>
              </a:rPr>
              <a:t>Physio</a:t>
            </a:r>
            <a:r>
              <a:rPr lang="de-CH" altLang="de-DE" sz="2400" dirty="0">
                <a:solidFill>
                  <a:srgbClr val="003366"/>
                </a:solidFill>
              </a:rPr>
              <a:t> etc. </a:t>
            </a:r>
          </a:p>
          <a:p>
            <a:endParaRPr lang="de-CH" altLang="de-DE" sz="2400" dirty="0">
              <a:solidFill>
                <a:srgbClr val="003366"/>
              </a:solidFill>
            </a:endParaRPr>
          </a:p>
          <a:p>
            <a:pPr>
              <a:spcBef>
                <a:spcPct val="50000"/>
              </a:spcBef>
            </a:pPr>
            <a:endParaRPr lang="en-US" altLang="de-DE" sz="2400" b="0" dirty="0"/>
          </a:p>
        </p:txBody>
      </p:sp>
    </p:spTree>
    <p:extLst>
      <p:ext uri="{BB962C8B-B14F-4D97-AF65-F5344CB8AC3E}">
        <p14:creationId xmlns:p14="http://schemas.microsoft.com/office/powerpoint/2010/main" val="374219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de-DE"/>
              <a:t>S. </a:t>
            </a:r>
            <a:fld id="{5AD553BE-9A8B-453E-B801-7EA56FE8513F}" type="slidenum">
              <a:rPr lang="de-DE"/>
              <a:pPr>
                <a:spcAft>
                  <a:spcPts val="600"/>
                </a:spcAft>
                <a:defRPr/>
              </a:pPr>
              <a:t>48</a:t>
            </a:fld>
            <a:r>
              <a:rPr lang="de-DE"/>
              <a:t>   | </a:t>
            </a:r>
            <a:fld id="{E61DDC2A-F884-499E-ABA3-B3C3282EDFB3}" type="datetime1">
              <a:rPr lang="de-DE"/>
              <a:pPr>
                <a:spcAft>
                  <a:spcPts val="600"/>
                </a:spcAft>
                <a:defRPr/>
              </a:pPr>
              <a:t>07.11.2017</a:t>
            </a:fld>
            <a:endParaRPr lang="de-DE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dirty="0">
                <a:solidFill>
                  <a:schemeClr val="accent1"/>
                </a:solidFill>
              </a:rPr>
              <a:t>Fallen  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de-CH" altLang="de-DE" sz="2400" dirty="0">
              <a:solidFill>
                <a:srgbClr val="003366"/>
              </a:solidFill>
            </a:endParaRPr>
          </a:p>
          <a:p>
            <a:pPr marL="0" indent="0">
              <a:buNone/>
            </a:pPr>
            <a:r>
              <a:rPr lang="de-CH" altLang="de-DE" sz="2400" b="1" dirty="0">
                <a:solidFill>
                  <a:srgbClr val="003366"/>
                </a:solidFill>
              </a:rPr>
              <a:t>Gegenübertragung</a:t>
            </a:r>
            <a:r>
              <a:rPr lang="de-CH" altLang="de-DE" sz="2400" dirty="0">
                <a:solidFill>
                  <a:srgbClr val="003366"/>
                </a:solidFill>
              </a:rPr>
              <a:t> beachten, nicht ausagieren</a:t>
            </a:r>
          </a:p>
          <a:p>
            <a:pPr>
              <a:buNone/>
              <a:defRPr/>
            </a:pPr>
            <a:r>
              <a:rPr lang="de-DE" altLang="de-DE" sz="2400" dirty="0">
                <a:solidFill>
                  <a:srgbClr val="003366"/>
                </a:solidFill>
              </a:rPr>
              <a:t>Faszination durch das Bizarre</a:t>
            </a:r>
          </a:p>
          <a:p>
            <a:pPr>
              <a:buNone/>
              <a:defRPr/>
            </a:pPr>
            <a:r>
              <a:rPr lang="de-DE" altLang="de-DE" sz="2400" dirty="0">
                <a:solidFill>
                  <a:srgbClr val="003366"/>
                </a:solidFill>
              </a:rPr>
              <a:t>Ärger als Reaktion auf das „Gemachte“</a:t>
            </a:r>
          </a:p>
          <a:p>
            <a:pPr>
              <a:spcBef>
                <a:spcPct val="50000"/>
              </a:spcBef>
            </a:pPr>
            <a:endParaRPr lang="en-US" altLang="de-DE" sz="2400" b="0" dirty="0"/>
          </a:p>
        </p:txBody>
      </p:sp>
    </p:spTree>
    <p:extLst>
      <p:ext uri="{BB962C8B-B14F-4D97-AF65-F5344CB8AC3E}">
        <p14:creationId xmlns:p14="http://schemas.microsoft.com/office/powerpoint/2010/main" val="37503756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de-DE" b="1" dirty="0">
                <a:solidFill>
                  <a:schemeClr val="accent1"/>
                </a:solidFill>
              </a:rPr>
              <a:t>Do’s and Don’ts   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6031" y="720969"/>
            <a:ext cx="6377769" cy="5653454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indent="0">
              <a:buNone/>
              <a:defRPr/>
            </a:pPr>
            <a:endParaRPr lang="de-DE" altLang="de-DE" sz="2400" dirty="0">
              <a:solidFill>
                <a:srgbClr val="003366"/>
              </a:solidFill>
            </a:endParaRPr>
          </a:p>
          <a:p>
            <a:pPr marL="0" indent="0">
              <a:buNone/>
              <a:defRPr/>
            </a:pPr>
            <a:r>
              <a:rPr lang="de-DE" altLang="de-DE" sz="2400" b="1" dirty="0">
                <a:solidFill>
                  <a:srgbClr val="003366"/>
                </a:solidFill>
              </a:rPr>
              <a:t>Vermeiden</a:t>
            </a:r>
            <a:r>
              <a:rPr lang="de-DE" altLang="de-DE" sz="2400" dirty="0">
                <a:solidFill>
                  <a:srgbClr val="003366"/>
                </a:solidFill>
              </a:rPr>
              <a:t> </a:t>
            </a:r>
          </a:p>
          <a:p>
            <a:pPr marL="0" indent="0">
              <a:buNone/>
              <a:defRPr/>
            </a:pPr>
            <a:r>
              <a:rPr lang="de-DE" altLang="de-DE" sz="2400" dirty="0">
                <a:solidFill>
                  <a:srgbClr val="003366"/>
                </a:solidFill>
              </a:rPr>
              <a:t>häufige Arztwechsel, unnütze Diagnostik</a:t>
            </a:r>
          </a:p>
          <a:p>
            <a:pPr marL="0" indent="0">
              <a:buNone/>
              <a:defRPr/>
            </a:pPr>
            <a:endParaRPr lang="de-DE" altLang="de-DE" sz="2400" dirty="0">
              <a:solidFill>
                <a:srgbClr val="003366"/>
              </a:solidFill>
            </a:endParaRPr>
          </a:p>
          <a:p>
            <a:pPr marL="0" indent="0">
              <a:buNone/>
              <a:defRPr/>
            </a:pPr>
            <a:r>
              <a:rPr lang="de-DE" altLang="de-DE" sz="2400" b="1" dirty="0">
                <a:solidFill>
                  <a:srgbClr val="003366"/>
                </a:solidFill>
              </a:rPr>
              <a:t>Verlaufsbeobachtung, </a:t>
            </a:r>
            <a:r>
              <a:rPr lang="de-DE" altLang="de-DE" sz="2400" dirty="0">
                <a:solidFill>
                  <a:srgbClr val="003366"/>
                </a:solidFill>
              </a:rPr>
              <a:t>Symptomentwicklung </a:t>
            </a:r>
          </a:p>
          <a:p>
            <a:pPr marL="0" indent="0">
              <a:buNone/>
              <a:defRPr/>
            </a:pPr>
            <a:r>
              <a:rPr lang="de-DE" altLang="de-DE" sz="2400" dirty="0">
                <a:solidFill>
                  <a:srgbClr val="003366"/>
                </a:solidFill>
              </a:rPr>
              <a:t>„Histrionische Verarbeitung organischen Kernes“?</a:t>
            </a:r>
          </a:p>
          <a:p>
            <a:pPr marL="0" indent="0">
              <a:buNone/>
              <a:defRPr/>
            </a:pPr>
            <a:endParaRPr lang="de-DE" altLang="de-DE" sz="2400" dirty="0">
              <a:solidFill>
                <a:srgbClr val="003366"/>
              </a:solidFill>
            </a:endParaRPr>
          </a:p>
          <a:p>
            <a:pPr marL="0" indent="0">
              <a:buNone/>
              <a:defRPr/>
            </a:pPr>
            <a:r>
              <a:rPr lang="de-DE" altLang="de-DE" sz="2400" b="1" dirty="0">
                <a:solidFill>
                  <a:srgbClr val="003366"/>
                </a:solidFill>
              </a:rPr>
              <a:t>Nicht</a:t>
            </a:r>
            <a:r>
              <a:rPr lang="de-DE" altLang="de-DE" sz="2400" dirty="0">
                <a:solidFill>
                  <a:srgbClr val="003366"/>
                </a:solidFill>
              </a:rPr>
              <a:t> </a:t>
            </a:r>
          </a:p>
          <a:p>
            <a:pPr marL="0" indent="0">
              <a:buNone/>
              <a:defRPr/>
            </a:pPr>
            <a:r>
              <a:rPr lang="de-DE" altLang="de-DE" sz="2400" dirty="0">
                <a:solidFill>
                  <a:srgbClr val="003366"/>
                </a:solidFill>
              </a:rPr>
              <a:t>Symptom isoliert behandeln, sekundären oder primären Krankheitsgewinn „wegnehmen“</a:t>
            </a:r>
          </a:p>
          <a:p>
            <a:pPr marL="0" indent="0">
              <a:buNone/>
              <a:defRPr/>
            </a:pPr>
            <a:r>
              <a:rPr lang="de-DE" altLang="de-DE" sz="2400" b="1" dirty="0">
                <a:solidFill>
                  <a:srgbClr val="003366"/>
                </a:solidFill>
              </a:rPr>
              <a:t>Sondern </a:t>
            </a:r>
          </a:p>
          <a:p>
            <a:pPr marL="0" indent="0">
              <a:buNone/>
              <a:defRPr/>
            </a:pPr>
            <a:r>
              <a:rPr lang="de-DE" altLang="de-DE" sz="2400" b="1" dirty="0">
                <a:solidFill>
                  <a:srgbClr val="003366"/>
                </a:solidFill>
              </a:rPr>
              <a:t>Bedeutung des Symptomes im Alltag ansprechen</a:t>
            </a:r>
          </a:p>
          <a:p>
            <a:pPr marL="0" indent="0">
              <a:buNone/>
              <a:defRPr/>
            </a:pPr>
            <a:endParaRPr lang="de-DE" altLang="de-DE" sz="1800" dirty="0">
              <a:solidFill>
                <a:srgbClr val="003366"/>
              </a:solidFill>
            </a:endParaRPr>
          </a:p>
          <a:p>
            <a:pPr marL="0" indent="0">
              <a:buNone/>
              <a:defRPr/>
            </a:pPr>
            <a:r>
              <a:rPr lang="de-DE" altLang="de-DE" sz="2600" dirty="0">
                <a:solidFill>
                  <a:srgbClr val="003366"/>
                </a:solidFill>
              </a:rPr>
              <a:t>Psychopharmakotherapie nur bei Komorbidität keine BZD</a:t>
            </a:r>
          </a:p>
          <a:p>
            <a:pPr marL="0" indent="0">
              <a:buNone/>
            </a:pPr>
            <a:endParaRPr lang="de-CH" altLang="de-DE" sz="2400" dirty="0">
              <a:solidFill>
                <a:srgbClr val="003366"/>
              </a:solidFill>
            </a:endParaRPr>
          </a:p>
          <a:p>
            <a:pPr>
              <a:spcBef>
                <a:spcPct val="50000"/>
              </a:spcBef>
            </a:pPr>
            <a:endParaRPr lang="en-US" altLang="de-DE" sz="2400" b="0" dirty="0"/>
          </a:p>
        </p:txBody>
      </p:sp>
    </p:spTree>
    <p:extLst>
      <p:ext uri="{BB962C8B-B14F-4D97-AF65-F5344CB8AC3E}">
        <p14:creationId xmlns:p14="http://schemas.microsoft.com/office/powerpoint/2010/main" val="19402110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F98ED85F-DCEE-4B50-802E-71A6E3E12B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31825"/>
            <a:ext cx="10515600" cy="6889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de-CH" altLang="de-DE" dirty="0">
                <a:solidFill>
                  <a:srgbClr val="D35726"/>
                </a:solidFill>
              </a:rPr>
              <a:t/>
            </a:r>
            <a:br>
              <a:rPr lang="de-CH" altLang="de-DE" dirty="0">
                <a:solidFill>
                  <a:srgbClr val="D35726"/>
                </a:solidFill>
              </a:rPr>
            </a:br>
            <a:r>
              <a:rPr lang="de-CH" altLang="de-DE" b="1" dirty="0">
                <a:solidFill>
                  <a:schemeClr val="accent1"/>
                </a:solidFill>
              </a:rPr>
              <a:t>Evidenzbasierte -Therapie </a:t>
            </a:r>
            <a:r>
              <a:rPr lang="de-DE" altLang="de-DE" sz="1800" dirty="0"/>
              <a:t>Datenlage unbefriedigend</a:t>
            </a:r>
            <a:br>
              <a:rPr lang="de-DE" altLang="de-DE" sz="1800" dirty="0"/>
            </a:br>
            <a:endParaRPr lang="en-US" altLang="de-DE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10515600" cy="3871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xmlns="" id="{E12D3E4B-22A0-4F41-B414-1CA7C6DF4767}"/>
              </a:ext>
            </a:extLst>
          </p:cNvPr>
          <p:cNvSpPr/>
          <p:nvPr/>
        </p:nvSpPr>
        <p:spPr>
          <a:xfrm>
            <a:off x="406400" y="936978"/>
            <a:ext cx="11209867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indent="-3175">
              <a:buNone/>
              <a:defRPr/>
            </a:pPr>
            <a:endParaRPr lang="de-DE" altLang="de-DE" dirty="0">
              <a:solidFill>
                <a:srgbClr val="003366"/>
              </a:solidFill>
            </a:endParaRPr>
          </a:p>
          <a:p>
            <a:pPr marL="3175" indent="-3175">
              <a:buNone/>
              <a:defRPr/>
            </a:pPr>
            <a:endParaRPr lang="de-DE" altLang="de-DE" dirty="0">
              <a:solidFill>
                <a:srgbClr val="003366"/>
              </a:solidFill>
            </a:endParaRPr>
          </a:p>
          <a:p>
            <a:pPr marL="3175" indent="-3175">
              <a:buNone/>
              <a:defRPr/>
            </a:pPr>
            <a:r>
              <a:rPr lang="de-DE" altLang="de-DE" b="1" dirty="0">
                <a:solidFill>
                  <a:srgbClr val="003366"/>
                </a:solidFill>
              </a:rPr>
              <a:t>CBT</a:t>
            </a:r>
            <a:r>
              <a:rPr lang="de-DE" altLang="de-DE" dirty="0">
                <a:solidFill>
                  <a:srgbClr val="003366"/>
                </a:solidFill>
              </a:rPr>
              <a:t> offen, prospektiv, 16 Pat., keine Kontrollgruppe </a:t>
            </a:r>
          </a:p>
          <a:p>
            <a:pPr marL="3175" indent="-3175">
              <a:buClr>
                <a:schemeClr val="hlink"/>
              </a:buClr>
              <a:buNone/>
              <a:defRPr/>
            </a:pPr>
            <a:r>
              <a:rPr lang="de-DE" altLang="de-DE" sz="1400" dirty="0" err="1">
                <a:solidFill>
                  <a:srgbClr val="003366"/>
                </a:solidFill>
              </a:rPr>
              <a:t>Cogn</a:t>
            </a:r>
            <a:r>
              <a:rPr lang="de-DE" altLang="de-DE" sz="1400" dirty="0">
                <a:solidFill>
                  <a:srgbClr val="003366"/>
                </a:solidFill>
              </a:rPr>
              <a:t> </a:t>
            </a:r>
            <a:r>
              <a:rPr lang="de-DE" altLang="de-DE" sz="1400" dirty="0" err="1">
                <a:solidFill>
                  <a:srgbClr val="003366"/>
                </a:solidFill>
              </a:rPr>
              <a:t>Behav</a:t>
            </a:r>
            <a:r>
              <a:rPr lang="de-DE" altLang="de-DE" sz="1400" dirty="0">
                <a:solidFill>
                  <a:srgbClr val="003366"/>
                </a:solidFill>
              </a:rPr>
              <a:t> </a:t>
            </a:r>
            <a:r>
              <a:rPr lang="de-DE" altLang="de-DE" sz="1400" dirty="0" err="1">
                <a:solidFill>
                  <a:srgbClr val="003366"/>
                </a:solidFill>
              </a:rPr>
              <a:t>Neurol</a:t>
            </a:r>
            <a:r>
              <a:rPr lang="de-DE" altLang="de-DE" sz="1400" dirty="0">
                <a:solidFill>
                  <a:srgbClr val="003366"/>
                </a:solidFill>
              </a:rPr>
              <a:t>. 2004 Mar;17 (1):41-9</a:t>
            </a:r>
          </a:p>
          <a:p>
            <a:pPr marL="3175" indent="-3175">
              <a:buClr>
                <a:schemeClr val="hlink"/>
              </a:buClr>
              <a:buNone/>
              <a:defRPr/>
            </a:pPr>
            <a:endParaRPr lang="de-DE" altLang="de-DE" dirty="0">
              <a:solidFill>
                <a:srgbClr val="003366"/>
              </a:solidFill>
            </a:endParaRPr>
          </a:p>
          <a:p>
            <a:pPr marL="3175" indent="-3175">
              <a:buClr>
                <a:schemeClr val="hlink"/>
              </a:buClr>
              <a:buNone/>
              <a:defRPr/>
            </a:pPr>
            <a:r>
              <a:rPr lang="de-DE" altLang="de-DE" b="1" dirty="0">
                <a:solidFill>
                  <a:srgbClr val="003366"/>
                </a:solidFill>
              </a:rPr>
              <a:t>Paradoxe Intervention </a:t>
            </a:r>
            <a:r>
              <a:rPr lang="de-DE" altLang="de-DE" dirty="0">
                <a:solidFill>
                  <a:srgbClr val="003366"/>
                </a:solidFill>
              </a:rPr>
              <a:t>30 Pat. mit dissoziativen Krampfanfällen </a:t>
            </a:r>
          </a:p>
          <a:p>
            <a:pPr marL="3175" indent="-3175">
              <a:buClr>
                <a:schemeClr val="hlink"/>
              </a:buClr>
              <a:buNone/>
              <a:defRPr/>
            </a:pPr>
            <a:r>
              <a:rPr lang="de-DE" altLang="de-DE" dirty="0">
                <a:solidFill>
                  <a:srgbClr val="003366"/>
                </a:solidFill>
              </a:rPr>
              <a:t>Diazepam </a:t>
            </a:r>
            <a:r>
              <a:rPr lang="de-DE" altLang="de-DE" dirty="0" err="1">
                <a:solidFill>
                  <a:srgbClr val="003366"/>
                </a:solidFill>
              </a:rPr>
              <a:t>vs</a:t>
            </a:r>
            <a:r>
              <a:rPr lang="de-DE" altLang="de-DE" dirty="0">
                <a:solidFill>
                  <a:srgbClr val="003366"/>
                </a:solidFill>
              </a:rPr>
              <a:t> paradoxe Intervention</a:t>
            </a:r>
          </a:p>
          <a:p>
            <a:pPr marL="3175" indent="-3175">
              <a:buNone/>
              <a:defRPr/>
            </a:pPr>
            <a:r>
              <a:rPr lang="de-DE" altLang="de-DE" sz="1400" dirty="0">
                <a:solidFill>
                  <a:srgbClr val="003366"/>
                </a:solidFill>
              </a:rPr>
              <a:t>J Korean Med </a:t>
            </a:r>
            <a:r>
              <a:rPr lang="de-DE" altLang="de-DE" sz="1400" dirty="0" err="1">
                <a:solidFill>
                  <a:srgbClr val="003366"/>
                </a:solidFill>
              </a:rPr>
              <a:t>Sci</a:t>
            </a:r>
            <a:r>
              <a:rPr lang="de-DE" altLang="de-DE" sz="1400" dirty="0">
                <a:solidFill>
                  <a:srgbClr val="003366"/>
                </a:solidFill>
              </a:rPr>
              <a:t> 2003 Aug; 18 (4):581-4</a:t>
            </a:r>
          </a:p>
          <a:p>
            <a:pPr marL="3175" indent="-3175">
              <a:buNone/>
              <a:defRPr/>
            </a:pPr>
            <a:endParaRPr lang="de-DE" altLang="de-DE" dirty="0">
              <a:solidFill>
                <a:srgbClr val="003366"/>
              </a:solidFill>
            </a:endParaRPr>
          </a:p>
          <a:p>
            <a:pPr marL="3175" indent="-3175">
              <a:buNone/>
              <a:defRPr/>
            </a:pPr>
            <a:r>
              <a:rPr lang="de-DE" altLang="de-DE" b="1" dirty="0">
                <a:solidFill>
                  <a:srgbClr val="003366"/>
                </a:solidFill>
              </a:rPr>
              <a:t>Brief </a:t>
            </a:r>
            <a:r>
              <a:rPr lang="de-DE" altLang="de-DE" b="1" dirty="0" err="1">
                <a:solidFill>
                  <a:srgbClr val="003366"/>
                </a:solidFill>
              </a:rPr>
              <a:t>psychodynamic</a:t>
            </a:r>
            <a:r>
              <a:rPr lang="de-DE" altLang="de-DE" b="1" dirty="0">
                <a:solidFill>
                  <a:srgbClr val="003366"/>
                </a:solidFill>
              </a:rPr>
              <a:t> interpersonal </a:t>
            </a:r>
            <a:r>
              <a:rPr lang="de-DE" altLang="de-DE" b="1" dirty="0" err="1">
                <a:solidFill>
                  <a:srgbClr val="003366"/>
                </a:solidFill>
              </a:rPr>
              <a:t>psychotherapy</a:t>
            </a:r>
            <a:r>
              <a:rPr lang="de-DE" altLang="de-DE" b="1" dirty="0">
                <a:solidFill>
                  <a:srgbClr val="003366"/>
                </a:solidFill>
              </a:rPr>
              <a:t> </a:t>
            </a:r>
          </a:p>
          <a:p>
            <a:pPr marL="3175" indent="-3175">
              <a:buNone/>
              <a:defRPr/>
            </a:pPr>
            <a:r>
              <a:rPr lang="de-DE" altLang="de-DE" dirty="0" err="1">
                <a:solidFill>
                  <a:srgbClr val="003366"/>
                </a:solidFill>
              </a:rPr>
              <a:t>for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patients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with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multisomatoform</a:t>
            </a:r>
            <a:r>
              <a:rPr lang="de-DE" altLang="de-DE" dirty="0">
                <a:solidFill>
                  <a:srgbClr val="003366"/>
                </a:solidFill>
              </a:rPr>
              <a:t> </a:t>
            </a:r>
            <a:r>
              <a:rPr lang="de-DE" altLang="de-DE" dirty="0" err="1">
                <a:solidFill>
                  <a:srgbClr val="003366"/>
                </a:solidFill>
              </a:rPr>
              <a:t>disorder</a:t>
            </a:r>
            <a:endParaRPr lang="de-DE" altLang="de-DE" dirty="0">
              <a:solidFill>
                <a:srgbClr val="003366"/>
              </a:solidFill>
            </a:endParaRPr>
          </a:p>
          <a:p>
            <a:pPr marL="3175" indent="-3175">
              <a:buNone/>
              <a:defRPr/>
            </a:pPr>
            <a:r>
              <a:rPr lang="de-DE" altLang="de-DE" dirty="0">
                <a:solidFill>
                  <a:srgbClr val="003366"/>
                </a:solidFill>
              </a:rPr>
              <a:t>Randomisiert, kontrolliert  </a:t>
            </a:r>
            <a:r>
              <a:rPr lang="de-DE" altLang="de-DE" sz="1600" dirty="0">
                <a:solidFill>
                  <a:srgbClr val="003366"/>
                </a:solidFill>
              </a:rPr>
              <a:t>PIT </a:t>
            </a:r>
            <a:r>
              <a:rPr lang="de-DE" altLang="de-DE" sz="1600" dirty="0" err="1">
                <a:solidFill>
                  <a:srgbClr val="003366"/>
                </a:solidFill>
              </a:rPr>
              <a:t>vs</a:t>
            </a:r>
            <a:r>
              <a:rPr lang="de-DE" altLang="de-DE" sz="1600" dirty="0">
                <a:solidFill>
                  <a:srgbClr val="003366"/>
                </a:solidFill>
              </a:rPr>
              <a:t> intensivierte </a:t>
            </a:r>
            <a:r>
              <a:rPr lang="de-DE" altLang="de-DE" sz="1600" dirty="0" err="1">
                <a:solidFill>
                  <a:srgbClr val="003366"/>
                </a:solidFill>
              </a:rPr>
              <a:t>medizinsche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Beh</a:t>
            </a:r>
            <a:r>
              <a:rPr lang="de-DE" altLang="de-DE" dirty="0">
                <a:solidFill>
                  <a:srgbClr val="003366"/>
                </a:solidFill>
              </a:rPr>
              <a:t>.  211 Pat., </a:t>
            </a:r>
          </a:p>
          <a:p>
            <a:pPr marL="3175" indent="-3175">
              <a:buNone/>
              <a:defRPr/>
            </a:pPr>
            <a:r>
              <a:rPr lang="de-DE" altLang="de-DE" dirty="0">
                <a:solidFill>
                  <a:srgbClr val="003366"/>
                </a:solidFill>
              </a:rPr>
              <a:t>12 Wochen, </a:t>
            </a:r>
            <a:r>
              <a:rPr lang="de-DE" altLang="de-DE" dirty="0" err="1">
                <a:solidFill>
                  <a:srgbClr val="003366"/>
                </a:solidFill>
              </a:rPr>
              <a:t>outcome</a:t>
            </a:r>
            <a:r>
              <a:rPr lang="de-DE" altLang="de-DE" dirty="0">
                <a:solidFill>
                  <a:srgbClr val="003366"/>
                </a:solidFill>
              </a:rPr>
              <a:t> nach 2 Jahren, Q und Symptome besser</a:t>
            </a:r>
          </a:p>
          <a:p>
            <a:pPr marL="3175" indent="-3175">
              <a:buNone/>
              <a:defRPr/>
            </a:pPr>
            <a:r>
              <a:rPr lang="de-DE" altLang="de-DE" sz="1400" dirty="0">
                <a:solidFill>
                  <a:srgbClr val="003366"/>
                </a:solidFill>
              </a:rPr>
              <a:t>Sattel H. et al, BJ </a:t>
            </a:r>
            <a:r>
              <a:rPr lang="de-DE" altLang="de-DE" sz="1400" dirty="0" err="1">
                <a:solidFill>
                  <a:srgbClr val="003366"/>
                </a:solidFill>
              </a:rPr>
              <a:t>Psych</a:t>
            </a:r>
            <a:r>
              <a:rPr lang="de-DE" altLang="de-DE" sz="1400" dirty="0">
                <a:solidFill>
                  <a:srgbClr val="003366"/>
                </a:solidFill>
              </a:rPr>
              <a:t> Jan 2012, </a:t>
            </a:r>
            <a:r>
              <a:rPr lang="de-DE" altLang="de-DE" sz="1400" dirty="0" err="1">
                <a:solidFill>
                  <a:srgbClr val="003366"/>
                </a:solidFill>
              </a:rPr>
              <a:t>Vol</a:t>
            </a:r>
            <a:r>
              <a:rPr lang="de-DE" altLang="de-DE" sz="1400" dirty="0">
                <a:solidFill>
                  <a:srgbClr val="003366"/>
                </a:solidFill>
              </a:rPr>
              <a:t> 100 </a:t>
            </a:r>
            <a:r>
              <a:rPr lang="de-DE" altLang="de-DE" sz="1400" dirty="0" err="1">
                <a:solidFill>
                  <a:srgbClr val="003366"/>
                </a:solidFill>
              </a:rPr>
              <a:t>No</a:t>
            </a:r>
            <a:r>
              <a:rPr lang="de-DE" altLang="de-DE" sz="1400" dirty="0">
                <a:solidFill>
                  <a:srgbClr val="003366"/>
                </a:solidFill>
              </a:rPr>
              <a:t> 1, 60-67</a:t>
            </a:r>
          </a:p>
          <a:p>
            <a:pPr marL="3175" indent="-3175">
              <a:buNone/>
              <a:defRPr/>
            </a:pPr>
            <a:endParaRPr lang="de-DE" altLang="de-DE" sz="1400" dirty="0">
              <a:solidFill>
                <a:srgbClr val="003366"/>
              </a:solidFill>
            </a:endParaRPr>
          </a:p>
          <a:p>
            <a:pPr>
              <a:defRPr/>
            </a:pPr>
            <a:r>
              <a:rPr lang="de-CH" altLang="de-DE" b="1" dirty="0">
                <a:solidFill>
                  <a:srgbClr val="003366"/>
                </a:solidFill>
              </a:rPr>
              <a:t>Hypnose</a:t>
            </a:r>
            <a:r>
              <a:rPr lang="de-CH" altLang="de-DE" dirty="0">
                <a:solidFill>
                  <a:srgbClr val="003366"/>
                </a:solidFill>
              </a:rPr>
              <a:t>?</a:t>
            </a:r>
          </a:p>
          <a:p>
            <a:pPr>
              <a:defRPr/>
            </a:pPr>
            <a:r>
              <a:rPr lang="de-CH" altLang="de-DE" dirty="0">
                <a:solidFill>
                  <a:srgbClr val="003366"/>
                </a:solidFill>
              </a:rPr>
              <a:t>Ende 19./Anf. 20. </a:t>
            </a:r>
            <a:r>
              <a:rPr lang="de-CH" altLang="de-DE" dirty="0" err="1">
                <a:solidFill>
                  <a:srgbClr val="003366"/>
                </a:solidFill>
              </a:rPr>
              <a:t>Jahrh</a:t>
            </a:r>
            <a:r>
              <a:rPr lang="de-CH" altLang="de-DE" dirty="0">
                <a:solidFill>
                  <a:srgbClr val="003366"/>
                </a:solidFill>
              </a:rPr>
              <a:t>. wichtigste Therapiemethode </a:t>
            </a:r>
          </a:p>
          <a:p>
            <a:pPr>
              <a:defRPr/>
            </a:pPr>
            <a:r>
              <a:rPr lang="de-CH" altLang="de-DE" dirty="0">
                <a:solidFill>
                  <a:srgbClr val="003366"/>
                </a:solidFill>
              </a:rPr>
              <a:t>Keine aktuellen kontrollierten Studien</a:t>
            </a:r>
          </a:p>
          <a:p>
            <a:pPr>
              <a:defRPr/>
            </a:pPr>
            <a:r>
              <a:rPr lang="de-CH" altLang="de-DE" sz="1400" dirty="0" err="1">
                <a:solidFill>
                  <a:srgbClr val="003366"/>
                </a:solidFill>
              </a:rPr>
              <a:t>Hustvedt</a:t>
            </a:r>
            <a:r>
              <a:rPr lang="de-CH" altLang="de-DE" sz="1400" dirty="0">
                <a:solidFill>
                  <a:srgbClr val="003366"/>
                </a:solidFill>
              </a:rPr>
              <a:t> S </a:t>
            </a:r>
            <a:r>
              <a:rPr lang="de-CH" altLang="de-DE" sz="1400" dirty="0" err="1">
                <a:solidFill>
                  <a:srgbClr val="003366"/>
                </a:solidFill>
              </a:rPr>
              <a:t>Neurophysiol</a:t>
            </a:r>
            <a:r>
              <a:rPr lang="de-CH" altLang="de-DE" sz="1400" dirty="0">
                <a:solidFill>
                  <a:srgbClr val="003366"/>
                </a:solidFill>
              </a:rPr>
              <a:t> </a:t>
            </a:r>
            <a:r>
              <a:rPr lang="de-CH" altLang="de-DE" sz="1400" dirty="0" err="1">
                <a:solidFill>
                  <a:srgbClr val="003366"/>
                </a:solidFill>
              </a:rPr>
              <a:t>Clin</a:t>
            </a:r>
            <a:r>
              <a:rPr lang="de-CH" altLang="de-DE" sz="1400" dirty="0">
                <a:solidFill>
                  <a:srgbClr val="003366"/>
                </a:solidFill>
              </a:rPr>
              <a:t> 2014 </a:t>
            </a:r>
            <a:r>
              <a:rPr lang="de-CH" altLang="de-DE" sz="1400" dirty="0" err="1">
                <a:solidFill>
                  <a:srgbClr val="003366"/>
                </a:solidFill>
              </a:rPr>
              <a:t>Oct</a:t>
            </a:r>
            <a:r>
              <a:rPr lang="de-CH" altLang="de-DE" sz="1400" dirty="0">
                <a:solidFill>
                  <a:srgbClr val="003366"/>
                </a:solidFill>
              </a:rPr>
              <a:t>; 44 (4):305-13</a:t>
            </a:r>
          </a:p>
          <a:p>
            <a:pPr>
              <a:defRPr/>
            </a:pPr>
            <a:endParaRPr lang="de-CH" altLang="de-DE" sz="1400" dirty="0">
              <a:solidFill>
                <a:srgbClr val="003366"/>
              </a:solidFill>
            </a:endParaRPr>
          </a:p>
          <a:p>
            <a:pPr>
              <a:defRPr/>
            </a:pPr>
            <a:r>
              <a:rPr lang="de-CH" altLang="de-DE" sz="1400" dirty="0" err="1">
                <a:solidFill>
                  <a:srgbClr val="003366"/>
                </a:solidFill>
              </a:rPr>
              <a:t>Anm</a:t>
            </a:r>
            <a:r>
              <a:rPr lang="de-CH" altLang="de-DE" sz="1400" dirty="0">
                <a:solidFill>
                  <a:srgbClr val="003366"/>
                </a:solidFill>
              </a:rPr>
              <a:t> Berkhoff et al 1998  6/10 nach PT symptomfrei, 2/10 deutlich besser</a:t>
            </a:r>
          </a:p>
        </p:txBody>
      </p:sp>
    </p:spTree>
    <p:extLst>
      <p:ext uri="{BB962C8B-B14F-4D97-AF65-F5344CB8AC3E}">
        <p14:creationId xmlns:p14="http://schemas.microsoft.com/office/powerpoint/2010/main" val="208242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F98ED85F-DCEE-4B50-802E-71A6E3E12B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10515600" cy="3871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  <a:defRPr/>
            </a:pPr>
            <a:r>
              <a:rPr lang="en-US" altLang="de-DE" sz="2200" dirty="0"/>
              <a:t>1</a:t>
            </a:r>
          </a:p>
          <a:p>
            <a:pPr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xmlns="" id="{DD1AA6A0-2E14-4F97-9AC5-1BE4D37544C6}"/>
              </a:ext>
            </a:extLst>
          </p:cNvPr>
          <p:cNvSpPr txBox="1">
            <a:spLocks/>
          </p:cNvSpPr>
          <p:nvPr/>
        </p:nvSpPr>
        <p:spPr>
          <a:xfrm>
            <a:off x="497410" y="369888"/>
            <a:ext cx="11464035" cy="611822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" indent="-3175">
              <a:buFont typeface="Arial" panose="020B0604020202020204" pitchFamily="34" charset="0"/>
              <a:buNone/>
              <a:defRPr/>
            </a:pPr>
            <a:endParaRPr lang="de-DE" altLang="de-DE" dirty="0">
              <a:solidFill>
                <a:srgbClr val="003366"/>
              </a:solidFill>
            </a:endParaRPr>
          </a:p>
          <a:p>
            <a:pPr marL="3175" indent="-3175">
              <a:buFont typeface="Arial" panose="020B0604020202020204" pitchFamily="34" charset="0"/>
              <a:buNone/>
              <a:defRPr/>
            </a:pPr>
            <a:r>
              <a:rPr lang="de-DE" altLang="de-DE" sz="2000" b="1" dirty="0">
                <a:solidFill>
                  <a:srgbClr val="003366"/>
                </a:solidFill>
              </a:rPr>
              <a:t>Review  2010</a:t>
            </a:r>
          </a:p>
          <a:p>
            <a:pPr marL="3175" indent="-3175">
              <a:buFont typeface="Arial" panose="020B0604020202020204" pitchFamily="34" charset="0"/>
              <a:buNone/>
              <a:defRPr/>
            </a:pPr>
            <a:r>
              <a:rPr lang="de-DE" altLang="de-DE" sz="2000" dirty="0">
                <a:solidFill>
                  <a:srgbClr val="003366"/>
                </a:solidFill>
              </a:rPr>
              <a:t>„</a:t>
            </a:r>
            <a:r>
              <a:rPr lang="de-DE" altLang="de-DE" sz="2000" dirty="0" err="1">
                <a:solidFill>
                  <a:srgbClr val="003366"/>
                </a:solidFill>
              </a:rPr>
              <a:t>Too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few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methodically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sound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studies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have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been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published</a:t>
            </a:r>
            <a:r>
              <a:rPr lang="de-DE" altLang="de-DE" sz="2000" dirty="0">
                <a:solidFill>
                  <a:srgbClr val="003366"/>
                </a:solidFill>
              </a:rPr>
              <a:t> on </a:t>
            </a:r>
            <a:r>
              <a:rPr lang="de-DE" altLang="de-DE" sz="2000" dirty="0" err="1">
                <a:solidFill>
                  <a:srgbClr val="003366"/>
                </a:solidFill>
              </a:rPr>
              <a:t>the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treatment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of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conversion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disorder</a:t>
            </a:r>
            <a:r>
              <a:rPr lang="de-DE" altLang="de-DE" sz="2000" dirty="0">
                <a:solidFill>
                  <a:srgbClr val="003366"/>
                </a:solidFill>
              </a:rPr>
              <a:t> … </a:t>
            </a:r>
            <a:r>
              <a:rPr lang="de-DE" altLang="de-DE" sz="2000" dirty="0" err="1">
                <a:solidFill>
                  <a:srgbClr val="003366"/>
                </a:solidFill>
              </a:rPr>
              <a:t>to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make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any</a:t>
            </a:r>
            <a:r>
              <a:rPr lang="de-DE" altLang="de-DE" sz="2000" dirty="0">
                <a:solidFill>
                  <a:srgbClr val="003366"/>
                </a:solidFill>
              </a:rPr>
              <a:t> </a:t>
            </a:r>
            <a:r>
              <a:rPr lang="de-DE" altLang="de-DE" sz="2000" dirty="0" err="1">
                <a:solidFill>
                  <a:srgbClr val="003366"/>
                </a:solidFill>
              </a:rPr>
              <a:t>conclusion</a:t>
            </a:r>
            <a:r>
              <a:rPr lang="de-DE" altLang="de-DE" sz="2000" dirty="0">
                <a:solidFill>
                  <a:srgbClr val="003366"/>
                </a:solidFill>
              </a:rPr>
              <a:t>“</a:t>
            </a:r>
          </a:p>
          <a:p>
            <a:pPr marL="3175" indent="-3175">
              <a:buFont typeface="Arial" panose="020B0604020202020204" pitchFamily="34" charset="0"/>
              <a:buNone/>
              <a:defRPr/>
            </a:pPr>
            <a:r>
              <a:rPr lang="de-DE" altLang="de-DE" sz="1600" dirty="0">
                <a:solidFill>
                  <a:srgbClr val="003366"/>
                </a:solidFill>
              </a:rPr>
              <a:t>Allen LA et al, </a:t>
            </a:r>
            <a:r>
              <a:rPr lang="de-DE" altLang="de-DE" sz="1600" dirty="0" err="1">
                <a:solidFill>
                  <a:srgbClr val="003366"/>
                </a:solidFill>
              </a:rPr>
              <a:t>Psychiatr</a:t>
            </a:r>
            <a:r>
              <a:rPr lang="de-DE" altLang="de-DE" sz="1600" dirty="0">
                <a:solidFill>
                  <a:srgbClr val="003366"/>
                </a:solidFill>
              </a:rPr>
              <a:t> </a:t>
            </a:r>
            <a:r>
              <a:rPr lang="de-DE" altLang="de-DE" sz="1600" dirty="0" err="1">
                <a:solidFill>
                  <a:srgbClr val="003366"/>
                </a:solidFill>
              </a:rPr>
              <a:t>Clin</a:t>
            </a:r>
            <a:r>
              <a:rPr lang="de-DE" altLang="de-DE" sz="1600" dirty="0">
                <a:solidFill>
                  <a:srgbClr val="003366"/>
                </a:solidFill>
              </a:rPr>
              <a:t> North Am, 2010</a:t>
            </a:r>
          </a:p>
          <a:p>
            <a:pPr marL="3175" indent="-3175">
              <a:buFont typeface="Arial" panose="020B0604020202020204" pitchFamily="34" charset="0"/>
              <a:buNone/>
              <a:defRPr/>
            </a:pPr>
            <a:endParaRPr lang="de-DE" altLang="de-DE" sz="1600" dirty="0">
              <a:solidFill>
                <a:srgbClr val="003366"/>
              </a:solidFill>
            </a:endParaRPr>
          </a:p>
          <a:p>
            <a:pPr marL="3175" indent="-3175">
              <a:buFont typeface="Arial" panose="020B0604020202020204" pitchFamily="34" charset="0"/>
              <a:buNone/>
              <a:defRPr/>
            </a:pPr>
            <a:r>
              <a:rPr lang="de-DE" altLang="de-DE" sz="2000" b="1" dirty="0">
                <a:solidFill>
                  <a:srgbClr val="003366"/>
                </a:solidFill>
              </a:rPr>
              <a:t>Meta-Analyse Psychotherapie 2014</a:t>
            </a:r>
          </a:p>
          <a:p>
            <a:pPr marL="3175" indent="-3175">
              <a:buFont typeface="Arial" panose="020B0604020202020204" pitchFamily="34" charset="0"/>
              <a:buNone/>
              <a:defRPr/>
            </a:pPr>
            <a:r>
              <a:rPr lang="de-DE" altLang="de-DE" sz="2000" dirty="0">
                <a:solidFill>
                  <a:srgbClr val="003366"/>
                </a:solidFill>
              </a:rPr>
              <a:t>16 Studien, gesamt 890 Pat. </a:t>
            </a:r>
          </a:p>
          <a:p>
            <a:pPr marL="3175" indent="-3175">
              <a:buFont typeface="Arial" panose="020B0604020202020204" pitchFamily="34" charset="0"/>
              <a:buNone/>
              <a:defRPr/>
            </a:pPr>
            <a:r>
              <a:rPr lang="de-DE" altLang="de-DE" sz="2000" i="1" dirty="0">
                <a:solidFill>
                  <a:srgbClr val="003366"/>
                </a:solidFill>
              </a:rPr>
              <a:t>Outcome Parameter</a:t>
            </a:r>
            <a:r>
              <a:rPr lang="de-DE" altLang="de-DE" sz="2000" dirty="0">
                <a:solidFill>
                  <a:srgbClr val="003366"/>
                </a:solidFill>
              </a:rPr>
              <a:t>:  </a:t>
            </a:r>
          </a:p>
          <a:p>
            <a:pPr marL="3175" indent="-3175">
              <a:buFont typeface="Arial" panose="020B0604020202020204" pitchFamily="34" charset="0"/>
              <a:buNone/>
              <a:defRPr/>
            </a:pPr>
            <a:r>
              <a:rPr lang="de-DE" altLang="de-DE" sz="2000" dirty="0">
                <a:solidFill>
                  <a:srgbClr val="003366"/>
                </a:solidFill>
              </a:rPr>
              <a:t>körperliche </a:t>
            </a:r>
            <a:r>
              <a:rPr lang="de-DE" altLang="de-DE" sz="2000" dirty="0" err="1">
                <a:solidFill>
                  <a:srgbClr val="003366"/>
                </a:solidFill>
              </a:rPr>
              <a:t>Sy</a:t>
            </a:r>
            <a:r>
              <a:rPr lang="de-DE" altLang="de-DE" sz="2000" dirty="0">
                <a:solidFill>
                  <a:srgbClr val="003366"/>
                </a:solidFill>
              </a:rPr>
              <a:t>, psych. </a:t>
            </a:r>
            <a:r>
              <a:rPr lang="de-DE" altLang="de-DE" sz="2000" dirty="0" err="1">
                <a:solidFill>
                  <a:srgbClr val="003366"/>
                </a:solidFill>
              </a:rPr>
              <a:t>Sy</a:t>
            </a:r>
            <a:r>
              <a:rPr lang="de-DE" altLang="de-DE" sz="2000" dirty="0">
                <a:solidFill>
                  <a:srgbClr val="003366"/>
                </a:solidFill>
              </a:rPr>
              <a:t> Ärger, Angst Depression, funktionelle Einschränkung  </a:t>
            </a:r>
          </a:p>
          <a:p>
            <a:pPr marL="3175" indent="-3175">
              <a:buFont typeface="Arial" panose="020B0604020202020204" pitchFamily="34" charset="0"/>
              <a:buNone/>
              <a:defRPr/>
            </a:pPr>
            <a:r>
              <a:rPr lang="de-DE" altLang="de-DE" sz="2000" i="1" dirty="0">
                <a:solidFill>
                  <a:srgbClr val="003366"/>
                </a:solidFill>
              </a:rPr>
              <a:t>Ergebnis</a:t>
            </a:r>
            <a:r>
              <a:rPr lang="de-DE" altLang="de-DE" sz="2000" dirty="0">
                <a:solidFill>
                  <a:srgbClr val="003366"/>
                </a:solidFill>
              </a:rPr>
              <a:t>: </a:t>
            </a:r>
          </a:p>
          <a:p>
            <a:pPr marL="3175" indent="-3175">
              <a:buFont typeface="Arial" panose="020B0604020202020204" pitchFamily="34" charset="0"/>
              <a:buNone/>
              <a:defRPr/>
            </a:pPr>
            <a:r>
              <a:rPr lang="de-DE" altLang="de-DE" sz="2000" dirty="0">
                <a:solidFill>
                  <a:srgbClr val="7030A0"/>
                </a:solidFill>
              </a:rPr>
              <a:t>Psychotherapie wirkt besser als TAU bzgl. körperlicher </a:t>
            </a:r>
            <a:r>
              <a:rPr lang="de-DE" altLang="de-DE" sz="2000" dirty="0" err="1">
                <a:solidFill>
                  <a:srgbClr val="7030A0"/>
                </a:solidFill>
              </a:rPr>
              <a:t>Sy</a:t>
            </a:r>
            <a:r>
              <a:rPr lang="de-DE" altLang="de-DE" sz="2000" dirty="0">
                <a:solidFill>
                  <a:srgbClr val="7030A0"/>
                </a:solidFill>
              </a:rPr>
              <a:t> u funktioneller Einschränkung, jedoch nicht bzgl. </a:t>
            </a:r>
            <a:r>
              <a:rPr lang="de-DE" altLang="de-DE" sz="2000" dirty="0" err="1">
                <a:solidFill>
                  <a:srgbClr val="7030A0"/>
                </a:solidFill>
              </a:rPr>
              <a:t>psy</a:t>
            </a:r>
            <a:r>
              <a:rPr lang="de-DE" altLang="de-DE" sz="2000" dirty="0">
                <a:solidFill>
                  <a:srgbClr val="7030A0"/>
                </a:solidFill>
              </a:rPr>
              <a:t> Symptome</a:t>
            </a:r>
          </a:p>
          <a:p>
            <a:pPr marL="3175" indent="-3175">
              <a:buFont typeface="Arial" panose="020B0604020202020204" pitchFamily="34" charset="0"/>
              <a:buNone/>
              <a:defRPr/>
            </a:pPr>
            <a:r>
              <a:rPr lang="de-DE" altLang="de-DE" sz="1600" dirty="0" err="1">
                <a:solidFill>
                  <a:srgbClr val="003366"/>
                </a:solidFill>
              </a:rPr>
              <a:t>Koelen</a:t>
            </a:r>
            <a:r>
              <a:rPr lang="de-DE" altLang="de-DE" sz="1600" dirty="0">
                <a:solidFill>
                  <a:srgbClr val="003366"/>
                </a:solidFill>
              </a:rPr>
              <a:t>, J.A. et al, BJ </a:t>
            </a:r>
            <a:r>
              <a:rPr lang="de-DE" altLang="de-DE" sz="1600" dirty="0" err="1">
                <a:solidFill>
                  <a:srgbClr val="003366"/>
                </a:solidFill>
              </a:rPr>
              <a:t>Psych</a:t>
            </a:r>
            <a:r>
              <a:rPr lang="de-DE" altLang="de-DE" sz="1600" dirty="0">
                <a:solidFill>
                  <a:srgbClr val="003366"/>
                </a:solidFill>
              </a:rPr>
              <a:t> 2014, 204, 12-19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de-DE" altLang="de-DE" dirty="0">
              <a:solidFill>
                <a:srgbClr val="003366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de-DE" altLang="de-DE" dirty="0">
                <a:solidFill>
                  <a:srgbClr val="003366"/>
                </a:solidFill>
              </a:rPr>
              <a:t>Individuelles Vorgehen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de-DE" altLang="de-DE" dirty="0">
                <a:solidFill>
                  <a:srgbClr val="003366"/>
                </a:solidFill>
              </a:rPr>
              <a:t>Initial krankheitskonzeptnah u pragmatisch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de-CH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7924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F98ED85F-DCEE-4B50-802E-71A6E3E12B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45123"/>
            <a:ext cx="10515600" cy="10374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Behandlungsphasen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10515600" cy="3871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  <a:defRPr/>
            </a:pPr>
            <a:r>
              <a:rPr lang="en-US" altLang="de-DE" sz="2200" dirty="0"/>
              <a:t>1. </a:t>
            </a:r>
            <a:r>
              <a:rPr lang="en-US" altLang="de-DE" sz="2200" dirty="0" err="1"/>
              <a:t>Stabilisierung</a:t>
            </a:r>
            <a:r>
              <a:rPr lang="en-US" altLang="de-DE" sz="2200" dirty="0"/>
              <a:t> und </a:t>
            </a:r>
            <a:r>
              <a:rPr lang="en-US" altLang="de-DE" sz="2200" dirty="0" err="1"/>
              <a:t>Symptomreduktion</a:t>
            </a:r>
            <a:endParaRPr lang="en-US" altLang="de-DE" sz="2200" dirty="0"/>
          </a:p>
          <a:p>
            <a:pPr marL="0" indent="0">
              <a:buNone/>
              <a:defRPr/>
            </a:pPr>
            <a:r>
              <a:rPr lang="en-US" altLang="de-DE" sz="2200" b="0" dirty="0"/>
              <a:t>    Integration u </a:t>
            </a:r>
            <a:r>
              <a:rPr lang="en-US" altLang="de-DE" sz="2200" b="0" dirty="0" err="1"/>
              <a:t>symptomspezifisch</a:t>
            </a:r>
            <a:r>
              <a:rPr lang="en-US" altLang="de-DE" sz="2200" b="0" dirty="0"/>
              <a:t>, </a:t>
            </a:r>
            <a:r>
              <a:rPr lang="en-US" altLang="de-DE" sz="2200" b="0" dirty="0" err="1"/>
              <a:t>ggf</a:t>
            </a:r>
            <a:r>
              <a:rPr lang="en-US" altLang="de-DE" sz="2200" b="0" dirty="0"/>
              <a:t> </a:t>
            </a:r>
            <a:r>
              <a:rPr lang="en-US" altLang="de-DE" sz="2200" b="0" dirty="0" err="1"/>
              <a:t>Abklärung</a:t>
            </a:r>
            <a:r>
              <a:rPr lang="en-US" altLang="de-DE" sz="2200" b="0" dirty="0"/>
              <a:t> </a:t>
            </a:r>
          </a:p>
          <a:p>
            <a:pPr>
              <a:defRPr/>
            </a:pPr>
            <a:endParaRPr lang="en-US" altLang="de-DE" sz="2200" dirty="0"/>
          </a:p>
          <a:p>
            <a:pPr marL="0" indent="0">
              <a:buNone/>
              <a:defRPr/>
            </a:pPr>
            <a:r>
              <a:rPr lang="en-US" altLang="de-DE" sz="2200" dirty="0"/>
              <a:t>2. </a:t>
            </a:r>
            <a:r>
              <a:rPr lang="en-US" altLang="de-DE" sz="2200" dirty="0" err="1"/>
              <a:t>Auseinandersetzung</a:t>
            </a:r>
            <a:r>
              <a:rPr lang="en-US" altLang="de-DE" sz="2200" dirty="0"/>
              <a:t> </a:t>
            </a:r>
            <a:r>
              <a:rPr lang="en-US" altLang="de-DE" sz="2200" dirty="0" err="1"/>
              <a:t>mit</a:t>
            </a:r>
            <a:r>
              <a:rPr lang="en-US" altLang="de-DE" sz="2200" dirty="0"/>
              <a:t> den </a:t>
            </a:r>
            <a:r>
              <a:rPr lang="en-US" altLang="de-DE" sz="2200" dirty="0" err="1"/>
              <a:t>konflikthaften</a:t>
            </a:r>
            <a:r>
              <a:rPr lang="en-US" altLang="de-DE" sz="2200" dirty="0"/>
              <a:t> </a:t>
            </a:r>
            <a:r>
              <a:rPr lang="en-US" altLang="de-DE" sz="2200" dirty="0" err="1"/>
              <a:t>oder</a:t>
            </a:r>
            <a:r>
              <a:rPr lang="en-US" altLang="de-DE" sz="2200" dirty="0"/>
              <a:t> </a:t>
            </a:r>
            <a:r>
              <a:rPr lang="en-US" altLang="de-DE" sz="2200" dirty="0" err="1"/>
              <a:t>traumatischen</a:t>
            </a:r>
            <a:r>
              <a:rPr lang="en-US" altLang="de-DE" sz="2200" dirty="0"/>
              <a:t> </a:t>
            </a:r>
            <a:r>
              <a:rPr lang="en-US" altLang="de-DE" sz="2200" dirty="0" err="1"/>
              <a:t>Erlebnissen</a:t>
            </a:r>
            <a:endParaRPr lang="en-US" altLang="de-DE" sz="2200" dirty="0"/>
          </a:p>
          <a:p>
            <a:pPr marL="0" indent="0">
              <a:buNone/>
              <a:defRPr/>
            </a:pPr>
            <a:r>
              <a:rPr lang="en-US" altLang="de-DE" sz="2200" b="0" dirty="0"/>
              <a:t>    </a:t>
            </a:r>
            <a:r>
              <a:rPr lang="en-US" altLang="de-DE" sz="2200" b="0" dirty="0" err="1"/>
              <a:t>ggf</a:t>
            </a:r>
            <a:r>
              <a:rPr lang="en-US" altLang="de-DE" sz="2200" b="0" dirty="0"/>
              <a:t>. </a:t>
            </a:r>
            <a:r>
              <a:rPr lang="en-US" altLang="de-DE" sz="2200" b="0" dirty="0" err="1"/>
              <a:t>problemspezifisch</a:t>
            </a:r>
            <a:r>
              <a:rPr lang="en-US" altLang="de-DE" sz="2200" b="0" dirty="0"/>
              <a:t>, </a:t>
            </a:r>
            <a:r>
              <a:rPr lang="en-US" altLang="de-DE" sz="2200" b="0" dirty="0" err="1"/>
              <a:t>z.B</a:t>
            </a:r>
            <a:r>
              <a:rPr lang="en-US" altLang="de-DE" sz="2200" b="0" dirty="0"/>
              <a:t>. </a:t>
            </a:r>
            <a:r>
              <a:rPr lang="en-US" altLang="de-DE" sz="2200" b="0" dirty="0" err="1"/>
              <a:t>Konflikte</a:t>
            </a:r>
            <a:endParaRPr lang="en-US" altLang="de-DE" sz="2200" b="0" dirty="0"/>
          </a:p>
          <a:p>
            <a:pPr marL="0" indent="0">
              <a:buNone/>
              <a:defRPr/>
            </a:pPr>
            <a:r>
              <a:rPr lang="en-US" altLang="de-DE" sz="2200" b="0" dirty="0"/>
              <a:t> </a:t>
            </a:r>
          </a:p>
          <a:p>
            <a:pPr marL="0" indent="0">
              <a:buNone/>
              <a:defRPr/>
            </a:pPr>
            <a:r>
              <a:rPr lang="en-US" altLang="de-DE" sz="2200" dirty="0"/>
              <a:t>3. </a:t>
            </a:r>
            <a:r>
              <a:rPr lang="en-US" altLang="de-DE" sz="2200" dirty="0" err="1"/>
              <a:t>Persönlichkeitsintegration</a:t>
            </a:r>
            <a:r>
              <a:rPr lang="en-US" altLang="de-DE" sz="2200" dirty="0"/>
              <a:t> und Rehabilitation</a:t>
            </a:r>
          </a:p>
          <a:p>
            <a:pPr marL="0" indent="0">
              <a:buNone/>
              <a:defRPr/>
            </a:pPr>
            <a:r>
              <a:rPr lang="en-US" altLang="de-DE" sz="2200" b="0" dirty="0"/>
              <a:t>   </a:t>
            </a:r>
            <a:r>
              <a:rPr lang="en-US" altLang="de-DE" sz="2200" b="0" dirty="0" err="1"/>
              <a:t>Stabilisierung</a:t>
            </a:r>
            <a:r>
              <a:rPr lang="en-US" altLang="de-DE" sz="2200" b="0" dirty="0"/>
              <a:t>, </a:t>
            </a:r>
            <a:r>
              <a:rPr lang="en-US" altLang="de-DE" sz="2200" b="0" dirty="0" err="1"/>
              <a:t>Belastbarkeit</a:t>
            </a:r>
            <a:r>
              <a:rPr lang="en-US" altLang="de-DE" sz="2200" b="0" dirty="0"/>
              <a:t> </a:t>
            </a:r>
          </a:p>
          <a:p>
            <a:pPr marL="0" indent="0">
              <a:buNone/>
              <a:defRPr/>
            </a:pPr>
            <a:r>
              <a:rPr lang="en-US" altLang="de-DE" sz="2200" dirty="0"/>
              <a:t>   </a:t>
            </a:r>
            <a:r>
              <a:rPr lang="en-US" altLang="de-DE" sz="2200" b="0" dirty="0"/>
              <a:t>Aufbau </a:t>
            </a:r>
            <a:r>
              <a:rPr lang="en-US" altLang="de-DE" sz="2200" b="0" dirty="0" err="1"/>
              <a:t>positiven</a:t>
            </a:r>
            <a:r>
              <a:rPr lang="en-US" altLang="de-DE" sz="2200" b="0" dirty="0"/>
              <a:t> </a:t>
            </a:r>
            <a:r>
              <a:rPr lang="en-US" altLang="de-DE" sz="2200" b="0" dirty="0" err="1"/>
              <a:t>Körperempfindens</a:t>
            </a:r>
            <a:endParaRPr lang="en-US" altLang="de-DE" sz="2200" b="0" dirty="0"/>
          </a:p>
          <a:p>
            <a:pPr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</p:txBody>
      </p:sp>
    </p:spTree>
    <p:extLst>
      <p:ext uri="{BB962C8B-B14F-4D97-AF65-F5344CB8AC3E}">
        <p14:creationId xmlns:p14="http://schemas.microsoft.com/office/powerpoint/2010/main" val="157296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F98ED85F-DCEE-4B50-802E-71A6E3E12B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31826"/>
            <a:ext cx="10515600" cy="6879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de-DE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Behandlung</a:t>
            </a:r>
            <a:endParaRPr lang="en-US" altLang="de-DE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44978"/>
            <a:ext cx="10515600" cy="509298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025D5738-5608-4617-865F-05A91BAF0EFB}"/>
              </a:ext>
            </a:extLst>
          </p:cNvPr>
          <p:cNvSpPr txBox="1">
            <a:spLocks noChangeArrowheads="1"/>
          </p:cNvSpPr>
          <p:nvPr/>
        </p:nvSpPr>
        <p:spPr>
          <a:xfrm>
            <a:off x="838201" y="1444978"/>
            <a:ext cx="10515600" cy="50796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de-DE" sz="1800" dirty="0" err="1"/>
              <a:t>Beziehungsaufbau</a:t>
            </a:r>
            <a:r>
              <a:rPr lang="en-US" altLang="de-DE" sz="1800" dirty="0"/>
              <a:t> </a:t>
            </a:r>
          </a:p>
          <a:p>
            <a:pPr marL="0" indent="0">
              <a:buNone/>
              <a:defRPr/>
            </a:pPr>
            <a:r>
              <a:rPr lang="en-US" altLang="de-DE" sz="1800" dirty="0" err="1"/>
              <a:t>keine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vorschnelle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Konfrontation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Symptompräsentation</a:t>
            </a:r>
            <a:r>
              <a:rPr lang="en-US" altLang="de-DE" sz="1800" dirty="0"/>
              <a:t> </a:t>
            </a:r>
            <a:r>
              <a:rPr lang="en-US" altLang="de-DE" sz="1800" dirty="0" err="1"/>
              <a:t>respektieren</a:t>
            </a:r>
            <a:endParaRPr lang="en-US" altLang="de-DE" sz="1800" dirty="0"/>
          </a:p>
          <a:p>
            <a:pPr>
              <a:defRPr/>
            </a:pPr>
            <a:endParaRPr lang="en-US" altLang="de-DE" sz="1800" dirty="0"/>
          </a:p>
          <a:p>
            <a:pPr marL="0" indent="0">
              <a:buNone/>
              <a:defRPr/>
            </a:pPr>
            <a:r>
              <a:rPr lang="en-US" altLang="de-DE" sz="1800" dirty="0" err="1"/>
              <a:t>Interesse</a:t>
            </a:r>
            <a:r>
              <a:rPr lang="en-US" altLang="de-DE" sz="1800" dirty="0"/>
              <a:t> und </a:t>
            </a:r>
            <a:r>
              <a:rPr lang="en-US" altLang="de-DE" sz="1800" dirty="0" err="1"/>
              <a:t>Aufmerksamkeit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für</a:t>
            </a:r>
            <a:r>
              <a:rPr lang="en-US" altLang="de-DE" sz="1800" dirty="0"/>
              <a:t> die </a:t>
            </a:r>
            <a:r>
              <a:rPr lang="en-US" altLang="de-DE" sz="1800" dirty="0" err="1"/>
              <a:t>subjektiv</a:t>
            </a:r>
            <a:r>
              <a:rPr lang="en-US" altLang="de-DE" sz="1800" dirty="0"/>
              <a:t> </a:t>
            </a:r>
            <a:r>
              <a:rPr lang="en-US" altLang="de-DE" sz="1800" dirty="0" err="1"/>
              <a:t>im</a:t>
            </a:r>
            <a:r>
              <a:rPr lang="en-US" altLang="de-DE" sz="1800" dirty="0"/>
              <a:t> </a:t>
            </a:r>
            <a:r>
              <a:rPr lang="en-US" altLang="de-DE" sz="1800" dirty="0" err="1"/>
              <a:t>Vordergrund</a:t>
            </a:r>
            <a:r>
              <a:rPr lang="en-US" altLang="de-DE" sz="1800" dirty="0"/>
              <a:t> </a:t>
            </a:r>
            <a:r>
              <a:rPr lang="en-US" altLang="de-DE" sz="1800" dirty="0" err="1"/>
              <a:t>stehende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Symptomatik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Krankheitskonzept</a:t>
            </a:r>
            <a:r>
              <a:rPr lang="en-US" altLang="de-DE" sz="1800" dirty="0"/>
              <a:t>?  </a:t>
            </a:r>
            <a:r>
              <a:rPr lang="en-US" altLang="de-DE" sz="1800" dirty="0" err="1"/>
              <a:t>symptomauslösende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Faktoren</a:t>
            </a:r>
            <a:r>
              <a:rPr lang="en-US" altLang="de-DE" sz="1800" dirty="0"/>
              <a:t>?</a:t>
            </a:r>
          </a:p>
          <a:p>
            <a:pPr>
              <a:defRPr/>
            </a:pPr>
            <a:endParaRPr lang="en-US" altLang="de-DE" sz="1800" dirty="0"/>
          </a:p>
          <a:p>
            <a:pPr marL="0" indent="0">
              <a:buNone/>
              <a:defRPr/>
            </a:pPr>
            <a:r>
              <a:rPr lang="en-US" altLang="de-DE" sz="1800" dirty="0" err="1"/>
              <a:t>Umattribuation</a:t>
            </a:r>
            <a:r>
              <a:rPr lang="en-US" altLang="de-DE" sz="1800" dirty="0"/>
              <a:t> </a:t>
            </a:r>
            <a:r>
              <a:rPr lang="en-US" altLang="de-DE" sz="1800" dirty="0" err="1"/>
              <a:t>Aufklären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Leidensdruck</a:t>
            </a:r>
            <a:r>
              <a:rPr lang="en-US" altLang="de-DE" sz="1800" dirty="0"/>
              <a:t> </a:t>
            </a:r>
            <a:r>
              <a:rPr lang="en-US" altLang="de-DE" sz="1800" dirty="0" err="1"/>
              <a:t>ernst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nehmen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Assoziation</a:t>
            </a:r>
            <a:r>
              <a:rPr lang="en-US" altLang="de-DE" sz="1800" dirty="0"/>
              <a:t> </a:t>
            </a:r>
            <a:r>
              <a:rPr lang="en-US" altLang="de-DE" sz="1800" dirty="0" err="1"/>
              <a:t>mit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Gefühlswahrnehmungen</a:t>
            </a:r>
            <a:endParaRPr lang="en-US" altLang="de-DE" sz="1800" dirty="0"/>
          </a:p>
          <a:p>
            <a:pPr>
              <a:defRPr/>
            </a:pPr>
            <a:endParaRPr lang="en-US" altLang="de-DE" sz="1800" dirty="0"/>
          </a:p>
          <a:p>
            <a:pPr marL="0" indent="0">
              <a:buNone/>
              <a:defRPr/>
            </a:pPr>
            <a:r>
              <a:rPr lang="en-US" altLang="de-DE" sz="1800" dirty="0" err="1"/>
              <a:t>Flexibilisierung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adäquates</a:t>
            </a:r>
            <a:r>
              <a:rPr lang="en-US" altLang="de-DE" sz="1800" dirty="0"/>
              <a:t> </a:t>
            </a:r>
            <a:r>
              <a:rPr lang="en-US" altLang="de-DE" sz="1800" dirty="0" err="1"/>
              <a:t>Verständnis</a:t>
            </a:r>
            <a:r>
              <a:rPr lang="en-US" altLang="de-DE" sz="1800" dirty="0"/>
              <a:t> von </a:t>
            </a:r>
            <a:r>
              <a:rPr lang="en-US" altLang="de-DE" sz="1800" dirty="0" err="1"/>
              <a:t>Gesundsein</a:t>
            </a:r>
            <a:endParaRPr lang="en-US" altLang="de-DE" sz="1800" dirty="0"/>
          </a:p>
          <a:p>
            <a:pPr marL="0">
              <a:defRPr/>
            </a:pPr>
            <a:endParaRPr lang="en-US" altLang="de-DE" sz="1800" dirty="0"/>
          </a:p>
          <a:p>
            <a:pPr marL="0" indent="0">
              <a:buNone/>
              <a:defRPr/>
            </a:pPr>
            <a:r>
              <a:rPr lang="en-US" altLang="de-DE" sz="1800" dirty="0" err="1"/>
              <a:t>Aufklärung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z.B</a:t>
            </a:r>
            <a:r>
              <a:rPr lang="en-US" altLang="de-DE" sz="1800" dirty="0"/>
              <a:t>. </a:t>
            </a:r>
            <a:r>
              <a:rPr lang="en-US" altLang="de-DE" sz="1800" dirty="0" err="1"/>
              <a:t>bezüglich</a:t>
            </a:r>
            <a:r>
              <a:rPr lang="en-US" altLang="de-DE" sz="1800" dirty="0"/>
              <a:t> </a:t>
            </a:r>
            <a:r>
              <a:rPr lang="en-US" altLang="de-DE" sz="1800" dirty="0" err="1"/>
              <a:t>Teufelskreis</a:t>
            </a:r>
            <a:r>
              <a:rPr lang="en-US" altLang="de-DE" sz="1800" dirty="0"/>
              <a:t> </a:t>
            </a:r>
            <a:r>
              <a:rPr lang="en-US" altLang="de-DE" sz="1800" dirty="0" err="1"/>
              <a:t>mit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Schonhaltung</a:t>
            </a:r>
            <a:endParaRPr lang="en-US" altLang="de-DE" sz="1800" dirty="0"/>
          </a:p>
          <a:p>
            <a:pPr marL="0">
              <a:defRPr/>
            </a:pPr>
            <a:endParaRPr lang="en-US" altLang="de-DE" sz="1800" dirty="0"/>
          </a:p>
          <a:p>
            <a:pPr marL="0" indent="0">
              <a:buClr>
                <a:schemeClr val="hlink"/>
              </a:buClr>
              <a:buNone/>
              <a:defRPr/>
            </a:pPr>
            <a:r>
              <a:rPr lang="en-US" altLang="de-DE" sz="1800" dirty="0" err="1"/>
              <a:t>Entwicklung</a:t>
            </a:r>
            <a:r>
              <a:rPr lang="en-US" altLang="de-DE" sz="1800" dirty="0"/>
              <a:t> von </a:t>
            </a:r>
            <a:r>
              <a:rPr lang="en-US" altLang="de-DE" sz="1800" dirty="0" err="1"/>
              <a:t>Bewältigungsstrategien</a:t>
            </a:r>
            <a:r>
              <a:rPr lang="en-US" altLang="de-DE" sz="1800" dirty="0"/>
              <a:t> </a:t>
            </a:r>
          </a:p>
          <a:p>
            <a:pPr marL="0" indent="0">
              <a:buClr>
                <a:schemeClr val="hlink"/>
              </a:buClr>
              <a:buNone/>
              <a:defRPr/>
            </a:pPr>
            <a:r>
              <a:rPr lang="en-US" altLang="de-DE" sz="1800" dirty="0"/>
              <a:t>Supportive, </a:t>
            </a:r>
            <a:r>
              <a:rPr lang="en-US" altLang="de-DE" sz="1800" dirty="0" err="1"/>
              <a:t>evtl</a:t>
            </a:r>
            <a:r>
              <a:rPr lang="en-US" altLang="de-DE" sz="1800" dirty="0"/>
              <a:t>. suggestive </a:t>
            </a:r>
            <a:r>
              <a:rPr lang="en-US" altLang="de-DE" sz="1800" dirty="0" err="1"/>
              <a:t>Elemente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differentielle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Indikation</a:t>
            </a:r>
            <a:r>
              <a:rPr lang="en-US" altLang="de-DE" sz="1800" dirty="0"/>
              <a:t> </a:t>
            </a:r>
            <a:r>
              <a:rPr lang="en-US" altLang="de-DE" sz="1800" dirty="0" err="1"/>
              <a:t>konfliktbearbeitend</a:t>
            </a:r>
            <a:r>
              <a:rPr lang="en-US" altLang="de-DE" sz="1800" dirty="0"/>
              <a:t> </a:t>
            </a:r>
            <a:r>
              <a:rPr lang="en-US" altLang="de-DE" sz="1800" dirty="0" err="1"/>
              <a:t>oder</a:t>
            </a:r>
            <a:r>
              <a:rPr lang="en-US" altLang="de-DE" sz="1800" dirty="0"/>
              <a:t>  </a:t>
            </a:r>
            <a:r>
              <a:rPr lang="en-US" altLang="de-DE" sz="1800" dirty="0" err="1"/>
              <a:t>verhaltenstherapeutischen</a:t>
            </a:r>
            <a:r>
              <a:rPr lang="en-US" altLang="de-DE" sz="1800" dirty="0"/>
              <a:t> </a:t>
            </a:r>
            <a:r>
              <a:rPr lang="en-US" altLang="de-DE" sz="1800" dirty="0" err="1"/>
              <a:t>Therapie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Physiotherapie</a:t>
            </a:r>
            <a:endParaRPr lang="en-US" altLang="de-DE" sz="1800" dirty="0"/>
          </a:p>
          <a:p>
            <a:pPr>
              <a:defRPr/>
            </a:pPr>
            <a:endParaRPr lang="en-US" altLang="de-DE" sz="1300" dirty="0"/>
          </a:p>
        </p:txBody>
      </p:sp>
    </p:spTree>
    <p:extLst>
      <p:ext uri="{BB962C8B-B14F-4D97-AF65-F5344CB8AC3E}">
        <p14:creationId xmlns:p14="http://schemas.microsoft.com/office/powerpoint/2010/main" val="211242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F98ED85F-DCEE-4B50-802E-71A6E3E12B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20040"/>
            <a:ext cx="10515600" cy="13958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de-DE" sz="40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Modifizierte</a:t>
            </a:r>
            <a: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de-DE" sz="40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psychodynamische</a:t>
            </a:r>
            <a: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de-DE" sz="40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Therapie</a:t>
            </a:r>
            <a: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altLang="de-DE" sz="40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Behandlungsphasen</a:t>
            </a:r>
            <a:endParaRPr lang="en-US" altLang="de-DE" sz="40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15911"/>
            <a:ext cx="10515600" cy="4683549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indent="0">
              <a:buNone/>
              <a:defRPr/>
            </a:pPr>
            <a:r>
              <a:rPr lang="en-US" altLang="de-DE" dirty="0"/>
              <a:t>1. Aufbau der </a:t>
            </a:r>
            <a:r>
              <a:rPr lang="en-US" altLang="de-DE" b="1" dirty="0" err="1"/>
              <a:t>therapeutischen</a:t>
            </a:r>
            <a:r>
              <a:rPr lang="en-US" altLang="de-DE" b="1" dirty="0"/>
              <a:t> </a:t>
            </a:r>
            <a:r>
              <a:rPr lang="en-US" altLang="de-DE" b="1" dirty="0" err="1"/>
              <a:t>Beziehung</a:t>
            </a:r>
            <a:r>
              <a:rPr lang="en-US" altLang="de-DE" b="1" dirty="0"/>
              <a:t> </a:t>
            </a:r>
            <a:r>
              <a:rPr lang="en-US" altLang="de-DE" dirty="0"/>
              <a:t>analog CBT, </a:t>
            </a:r>
            <a:r>
              <a:rPr lang="en-US" altLang="de-DE" dirty="0" err="1"/>
              <a:t>genaue</a:t>
            </a:r>
            <a:r>
              <a:rPr lang="en-US" altLang="de-DE" dirty="0"/>
              <a:t> </a:t>
            </a:r>
            <a:r>
              <a:rPr lang="en-US" altLang="de-DE" dirty="0" err="1"/>
              <a:t>Erhebung</a:t>
            </a:r>
            <a:r>
              <a:rPr lang="en-US" altLang="de-DE" dirty="0"/>
              <a:t> </a:t>
            </a:r>
            <a:r>
              <a:rPr lang="en-US" altLang="de-DE" dirty="0" err="1"/>
              <a:t>Sy</a:t>
            </a:r>
            <a:r>
              <a:rPr lang="en-US" altLang="de-DE" dirty="0"/>
              <a:t> und </a:t>
            </a:r>
            <a:r>
              <a:rPr lang="en-US" altLang="de-DE" dirty="0" err="1"/>
              <a:t>Kontext</a:t>
            </a:r>
            <a:r>
              <a:rPr lang="en-US" altLang="de-DE" dirty="0"/>
              <a:t>, </a:t>
            </a:r>
            <a:r>
              <a:rPr lang="en-US" altLang="de-DE" dirty="0" err="1"/>
              <a:t>Legitimität</a:t>
            </a:r>
            <a:r>
              <a:rPr lang="en-US" altLang="de-DE" dirty="0"/>
              <a:t> der </a:t>
            </a:r>
            <a:r>
              <a:rPr lang="en-US" altLang="de-DE" dirty="0" err="1"/>
              <a:t>Sy</a:t>
            </a:r>
            <a:r>
              <a:rPr lang="en-US" altLang="de-DE" dirty="0"/>
              <a:t>, negative </a:t>
            </a:r>
            <a:r>
              <a:rPr lang="en-US" altLang="de-DE" dirty="0" err="1"/>
              <a:t>Erfahrungen</a:t>
            </a:r>
            <a:r>
              <a:rPr lang="en-US" altLang="de-DE" dirty="0"/>
              <a:t> </a:t>
            </a:r>
            <a:r>
              <a:rPr lang="en-US" altLang="de-DE" dirty="0" err="1"/>
              <a:t>Gesundheitssystem</a:t>
            </a:r>
            <a:r>
              <a:rPr lang="en-US" altLang="de-DE" dirty="0"/>
              <a:t>/</a:t>
            </a:r>
            <a:r>
              <a:rPr lang="en-US" altLang="de-DE" dirty="0" err="1"/>
              <a:t>Enttäuschungen</a:t>
            </a:r>
            <a:r>
              <a:rPr lang="en-US" altLang="de-DE" dirty="0"/>
              <a:t>, </a:t>
            </a:r>
            <a:r>
              <a:rPr lang="en-US" altLang="de-DE" dirty="0" err="1"/>
              <a:t>Entspannungstechniken</a:t>
            </a:r>
            <a:r>
              <a:rPr lang="en-US" altLang="de-DE" dirty="0"/>
              <a:t> und Physio, </a:t>
            </a:r>
            <a:r>
              <a:rPr lang="en-US" altLang="de-DE" dirty="0" err="1"/>
              <a:t>Symptomherkunft</a:t>
            </a:r>
            <a:r>
              <a:rPr lang="en-US" altLang="de-DE" dirty="0"/>
              <a:t> in </a:t>
            </a:r>
            <a:r>
              <a:rPr lang="en-US" altLang="de-DE" dirty="0" err="1"/>
              <a:t>nicht-Katastrophisierender</a:t>
            </a:r>
            <a:r>
              <a:rPr lang="en-US" altLang="de-DE" dirty="0"/>
              <a:t> Weise </a:t>
            </a:r>
            <a:r>
              <a:rPr lang="en-US" altLang="de-DE" dirty="0" err="1"/>
              <a:t>erklären</a:t>
            </a:r>
            <a:endParaRPr lang="en-US" altLang="de-DE" dirty="0"/>
          </a:p>
          <a:p>
            <a:pPr marL="0" indent="0">
              <a:buNone/>
              <a:defRPr/>
            </a:pPr>
            <a:endParaRPr lang="en-US" altLang="de-DE" dirty="0"/>
          </a:p>
          <a:p>
            <a:pPr marL="0" indent="0">
              <a:buNone/>
              <a:defRPr/>
            </a:pPr>
            <a:r>
              <a:rPr lang="en-US" altLang="de-DE" dirty="0"/>
              <a:t>2. </a:t>
            </a:r>
            <a:r>
              <a:rPr lang="en-US" altLang="de-DE" b="1" dirty="0" err="1"/>
              <a:t>Emotionsklärung</a:t>
            </a:r>
            <a:r>
              <a:rPr lang="en-US" altLang="de-DE" b="1" dirty="0"/>
              <a:t> </a:t>
            </a:r>
          </a:p>
          <a:p>
            <a:pPr marL="0" indent="0">
              <a:buNone/>
              <a:defRPr/>
            </a:pPr>
            <a:r>
              <a:rPr lang="en-US" altLang="de-DE" dirty="0" err="1"/>
              <a:t>Bezug</a:t>
            </a:r>
            <a:r>
              <a:rPr lang="en-US" altLang="de-DE" dirty="0"/>
              <a:t> der </a:t>
            </a:r>
            <a:r>
              <a:rPr lang="en-US" altLang="de-DE" dirty="0" err="1"/>
              <a:t>Emotionen</a:t>
            </a:r>
            <a:r>
              <a:rPr lang="en-US" altLang="de-DE" dirty="0"/>
              <a:t> </a:t>
            </a:r>
            <a:r>
              <a:rPr lang="en-US" altLang="de-DE" dirty="0" err="1"/>
              <a:t>zu</a:t>
            </a:r>
            <a:r>
              <a:rPr lang="en-US" altLang="de-DE" dirty="0"/>
              <a:t> </a:t>
            </a:r>
            <a:r>
              <a:rPr lang="en-US" altLang="de-DE" dirty="0" err="1"/>
              <a:t>Symptomen</a:t>
            </a:r>
            <a:r>
              <a:rPr lang="en-US" altLang="de-DE" dirty="0"/>
              <a:t> und </a:t>
            </a:r>
            <a:r>
              <a:rPr lang="en-US" altLang="de-DE" dirty="0" err="1"/>
              <a:t>Erleben</a:t>
            </a:r>
            <a:r>
              <a:rPr lang="en-US" altLang="de-DE" dirty="0"/>
              <a:t> </a:t>
            </a:r>
          </a:p>
          <a:p>
            <a:pPr marL="0" indent="0">
              <a:buNone/>
              <a:defRPr/>
            </a:pPr>
            <a:r>
              <a:rPr lang="en-US" altLang="de-DE" dirty="0" err="1"/>
              <a:t>Körperwahrnehmung</a:t>
            </a:r>
            <a:r>
              <a:rPr lang="en-US" altLang="de-DE" dirty="0"/>
              <a:t>, </a:t>
            </a:r>
            <a:r>
              <a:rPr lang="en-US" altLang="de-DE" dirty="0" err="1"/>
              <a:t>Emotionen</a:t>
            </a:r>
            <a:r>
              <a:rPr lang="en-US" altLang="de-DE" dirty="0"/>
              <a:t> und </a:t>
            </a:r>
            <a:r>
              <a:rPr lang="en-US" altLang="de-DE" dirty="0" err="1"/>
              <a:t>heutige</a:t>
            </a:r>
            <a:r>
              <a:rPr lang="en-US" altLang="de-DE" dirty="0"/>
              <a:t> </a:t>
            </a:r>
            <a:r>
              <a:rPr lang="en-US" altLang="de-DE" dirty="0" err="1"/>
              <a:t>Beziehungen</a:t>
            </a:r>
            <a:r>
              <a:rPr lang="en-US" altLang="de-DE" dirty="0"/>
              <a:t>. </a:t>
            </a:r>
            <a:r>
              <a:rPr lang="en-US" altLang="de-DE" dirty="0" err="1"/>
              <a:t>Evtl</a:t>
            </a:r>
            <a:r>
              <a:rPr lang="en-US" altLang="de-DE" dirty="0"/>
              <a:t>. </a:t>
            </a:r>
            <a:r>
              <a:rPr lang="en-US" altLang="de-DE" dirty="0" err="1"/>
              <a:t>Traumatische</a:t>
            </a:r>
            <a:r>
              <a:rPr lang="en-US" altLang="de-DE" dirty="0"/>
              <a:t> </a:t>
            </a:r>
            <a:r>
              <a:rPr lang="en-US" altLang="de-DE" dirty="0" err="1"/>
              <a:t>Erfahrungen</a:t>
            </a:r>
            <a:r>
              <a:rPr lang="en-US" altLang="de-DE" dirty="0"/>
              <a:t> </a:t>
            </a:r>
            <a:r>
              <a:rPr lang="en-US" altLang="de-DE" dirty="0" err="1"/>
              <a:t>mit</a:t>
            </a:r>
            <a:r>
              <a:rPr lang="en-US" altLang="de-DE" dirty="0"/>
              <a:t> </a:t>
            </a:r>
            <a:r>
              <a:rPr lang="en-US" altLang="de-DE" dirty="0" err="1"/>
              <a:t>emotionaler</a:t>
            </a:r>
            <a:r>
              <a:rPr lang="en-US" altLang="de-DE" dirty="0"/>
              <a:t> </a:t>
            </a:r>
            <a:r>
              <a:rPr lang="en-US" altLang="de-DE" dirty="0" err="1"/>
              <a:t>Akuität</a:t>
            </a:r>
            <a:r>
              <a:rPr lang="en-US" altLang="de-DE" dirty="0"/>
              <a:t>. </a:t>
            </a:r>
            <a:r>
              <a:rPr lang="en-US" altLang="de-DE" dirty="0" err="1"/>
              <a:t>Verbesserung</a:t>
            </a:r>
            <a:r>
              <a:rPr lang="en-US" altLang="de-DE" dirty="0"/>
              <a:t> des </a:t>
            </a:r>
            <a:r>
              <a:rPr lang="en-US" altLang="de-DE" dirty="0" err="1"/>
              <a:t>Körpererlebens</a:t>
            </a:r>
            <a:endParaRPr lang="en-US" altLang="de-DE" dirty="0"/>
          </a:p>
          <a:p>
            <a:pPr marL="0" indent="0">
              <a:buNone/>
              <a:defRPr/>
            </a:pPr>
            <a:r>
              <a:rPr lang="en-US" altLang="de-DE" b="0" dirty="0"/>
              <a:t> </a:t>
            </a:r>
          </a:p>
          <a:p>
            <a:pPr marL="0" indent="0">
              <a:buNone/>
              <a:defRPr/>
            </a:pPr>
            <a:r>
              <a:rPr lang="en-US" altLang="de-DE" dirty="0"/>
              <a:t>3. </a:t>
            </a:r>
            <a:r>
              <a:rPr lang="en-US" altLang="de-DE" b="1" dirty="0" err="1"/>
              <a:t>Abschlussphase</a:t>
            </a:r>
            <a:r>
              <a:rPr lang="en-US" altLang="de-DE" b="1" dirty="0"/>
              <a:t> </a:t>
            </a:r>
            <a:endParaRPr lang="en-US" altLang="de-DE" dirty="0"/>
          </a:p>
          <a:p>
            <a:pPr marL="0" indent="0">
              <a:buNone/>
              <a:defRPr/>
            </a:pPr>
            <a:endParaRPr lang="en-US" altLang="de-DE" sz="2200" dirty="0"/>
          </a:p>
          <a:p>
            <a:pPr marL="0" indent="0">
              <a:buNone/>
              <a:defRPr/>
            </a:pPr>
            <a:r>
              <a:rPr lang="en-US" altLang="de-DE" sz="1900" dirty="0" err="1"/>
              <a:t>Modifiziert</a:t>
            </a:r>
            <a:r>
              <a:rPr lang="en-US" altLang="de-DE" sz="1900" dirty="0"/>
              <a:t> </a:t>
            </a:r>
            <a:r>
              <a:rPr lang="en-US" altLang="de-DE" sz="1900" dirty="0" err="1"/>
              <a:t>nach</a:t>
            </a:r>
            <a:r>
              <a:rPr lang="en-US" altLang="de-DE" sz="1900" dirty="0"/>
              <a:t> H. </a:t>
            </a:r>
            <a:r>
              <a:rPr lang="en-US" altLang="de-DE" sz="1900" dirty="0" err="1"/>
              <a:t>Sattel</a:t>
            </a:r>
            <a:r>
              <a:rPr lang="en-US" altLang="de-DE" sz="1900" dirty="0"/>
              <a:t> et al., </a:t>
            </a:r>
            <a:r>
              <a:rPr lang="en-US" altLang="de-DE" sz="1900" dirty="0" err="1"/>
              <a:t>BJPsych</a:t>
            </a:r>
            <a:r>
              <a:rPr lang="en-US" altLang="de-DE" sz="1900" dirty="0"/>
              <a:t>, 2012</a:t>
            </a:r>
            <a:endParaRPr lang="en-US" altLang="de-DE" sz="1900" b="0" dirty="0"/>
          </a:p>
          <a:p>
            <a:pPr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</p:txBody>
      </p:sp>
    </p:spTree>
    <p:extLst>
      <p:ext uri="{BB962C8B-B14F-4D97-AF65-F5344CB8AC3E}">
        <p14:creationId xmlns:p14="http://schemas.microsoft.com/office/powerpoint/2010/main" val="158619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F98ED85F-DCEE-4B50-802E-71A6E3E12B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31826"/>
            <a:ext cx="10515600" cy="7661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de-DE" sz="4000" b="1" dirty="0" err="1">
                <a:solidFill>
                  <a:schemeClr val="accent1"/>
                </a:solidFill>
              </a:rPr>
              <a:t>Stationäre</a:t>
            </a:r>
            <a:r>
              <a:rPr lang="en-US" altLang="de-DE" sz="4000" b="1" dirty="0">
                <a:solidFill>
                  <a:schemeClr val="accent1"/>
                </a:solidFill>
              </a:rPr>
              <a:t> </a:t>
            </a:r>
            <a:r>
              <a:rPr lang="en-US" altLang="de-DE" sz="4000" b="1" dirty="0" err="1">
                <a:solidFill>
                  <a:schemeClr val="accent1"/>
                </a:solidFill>
              </a:rPr>
              <a:t>Psychotherapie</a:t>
            </a:r>
            <a:r>
              <a:rPr lang="en-US" altLang="de-DE" sz="4000" b="1" dirty="0">
                <a:solidFill>
                  <a:schemeClr val="accent1"/>
                </a:solidFill>
              </a:rPr>
              <a:t> </a:t>
            </a:r>
            <a:endParaRPr lang="en-US" altLang="de-DE" sz="4000" b="1" kern="1200" dirty="0">
              <a:solidFill>
                <a:schemeClr val="accent1"/>
              </a:solidFill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0538"/>
            <a:ext cx="10515600" cy="425862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xmlns="" id="{40CDFCC6-9971-40D5-9CBF-8492B1E672FC}"/>
              </a:ext>
            </a:extLst>
          </p:cNvPr>
          <p:cNvSpPr/>
          <p:nvPr/>
        </p:nvSpPr>
        <p:spPr>
          <a:xfrm>
            <a:off x="838199" y="1774700"/>
            <a:ext cx="107940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altLang="de-DE" sz="2800" dirty="0">
                <a:solidFill>
                  <a:srgbClr val="003366"/>
                </a:solidFill>
              </a:rPr>
              <a:t>Wenn ambulant nicht möglich, z.B. dissoziative Halbseitenlähmung, </a:t>
            </a:r>
          </a:p>
          <a:p>
            <a:pPr>
              <a:defRPr/>
            </a:pPr>
            <a:r>
              <a:rPr lang="de-DE" altLang="de-DE" sz="2800" dirty="0">
                <a:solidFill>
                  <a:srgbClr val="003366"/>
                </a:solidFill>
              </a:rPr>
              <a:t>sehr häufige dissoziative Krampfanfälle</a:t>
            </a:r>
          </a:p>
          <a:p>
            <a:pPr>
              <a:defRPr/>
            </a:pPr>
            <a:endParaRPr lang="de-DE" altLang="de-DE" sz="2800" dirty="0">
              <a:solidFill>
                <a:srgbClr val="003366"/>
              </a:solidFill>
            </a:endParaRPr>
          </a:p>
          <a:p>
            <a:pPr>
              <a:defRPr/>
            </a:pPr>
            <a:r>
              <a:rPr lang="de-DE" altLang="de-DE" sz="2800" dirty="0">
                <a:solidFill>
                  <a:srgbClr val="003366"/>
                </a:solidFill>
              </a:rPr>
              <a:t>Mangelnder Erfolg ambulant   &gt; 6 Mon</a:t>
            </a:r>
          </a:p>
          <a:p>
            <a:pPr>
              <a:defRPr/>
            </a:pPr>
            <a:endParaRPr lang="de-DE" altLang="de-DE" sz="2800" dirty="0">
              <a:solidFill>
                <a:srgbClr val="003366"/>
              </a:solidFill>
            </a:endParaRPr>
          </a:p>
          <a:p>
            <a:pPr>
              <a:defRPr/>
            </a:pPr>
            <a:r>
              <a:rPr lang="de-DE" altLang="de-DE" sz="2800" dirty="0">
                <a:solidFill>
                  <a:srgbClr val="003366"/>
                </a:solidFill>
              </a:rPr>
              <a:t>Komorbidität zu ausgeprägt</a:t>
            </a:r>
          </a:p>
          <a:p>
            <a:pPr>
              <a:defRPr/>
            </a:pPr>
            <a:endParaRPr lang="de-DE" altLang="de-DE" sz="2800" dirty="0">
              <a:solidFill>
                <a:srgbClr val="003366"/>
              </a:solidFill>
            </a:endParaRPr>
          </a:p>
          <a:p>
            <a:pPr>
              <a:defRPr/>
            </a:pPr>
            <a:r>
              <a:rPr lang="de-DE" altLang="de-DE" sz="2800" dirty="0">
                <a:solidFill>
                  <a:srgbClr val="003366"/>
                </a:solidFill>
              </a:rPr>
              <a:t>Symptomverschiebung oder Komplikationen </a:t>
            </a:r>
          </a:p>
          <a:p>
            <a:pPr>
              <a:defRPr/>
            </a:pPr>
            <a:r>
              <a:rPr lang="de-DE" altLang="de-DE" sz="2800" dirty="0">
                <a:solidFill>
                  <a:srgbClr val="003366"/>
                </a:solidFill>
              </a:rPr>
              <a:t>	Suizidalität, Selbstverletzung, Reinszenierung </a:t>
            </a:r>
          </a:p>
          <a:p>
            <a:pPr>
              <a:defRPr/>
            </a:pPr>
            <a:r>
              <a:rPr lang="de-DE" altLang="de-DE" sz="2800" dirty="0">
                <a:solidFill>
                  <a:srgbClr val="003366"/>
                </a:solidFill>
              </a:rPr>
              <a:t>					 </a:t>
            </a:r>
            <a:r>
              <a:rPr lang="de-DE" altLang="de-DE" sz="1600" dirty="0">
                <a:solidFill>
                  <a:srgbClr val="003366"/>
                </a:solidFill>
              </a:rPr>
              <a:t>nach </a:t>
            </a:r>
            <a:r>
              <a:rPr lang="de-DE" altLang="de-DE" sz="1600" dirty="0" err="1">
                <a:solidFill>
                  <a:srgbClr val="003366"/>
                </a:solidFill>
              </a:rPr>
              <a:t>Freyberger</a:t>
            </a:r>
            <a:r>
              <a:rPr lang="de-DE" altLang="de-DE" sz="1600" dirty="0">
                <a:solidFill>
                  <a:srgbClr val="003366"/>
                </a:solidFill>
              </a:rPr>
              <a:t>/Stieglitz</a:t>
            </a:r>
          </a:p>
        </p:txBody>
      </p:sp>
    </p:spTree>
    <p:extLst>
      <p:ext uri="{BB962C8B-B14F-4D97-AF65-F5344CB8AC3E}">
        <p14:creationId xmlns:p14="http://schemas.microsoft.com/office/powerpoint/2010/main" val="1285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F98ED85F-DCEE-4B50-802E-71A6E3E12B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2424114" y="6524626"/>
            <a:ext cx="6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400" b="1">
                <a:solidFill>
                  <a:srgbClr val="D3572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033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D35726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0336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CH" altLang="de-DE" sz="900" b="0">
              <a:solidFill>
                <a:schemeClr val="tx1"/>
              </a:solidFill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de-DE" dirty="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31826"/>
            <a:ext cx="10515600" cy="7661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de-DE" b="1" dirty="0" err="1">
                <a:solidFill>
                  <a:schemeClr val="accent1"/>
                </a:solidFill>
              </a:rPr>
              <a:t>Persönliches</a:t>
            </a:r>
            <a:r>
              <a:rPr lang="en-US" altLang="de-DE" b="1" dirty="0">
                <a:solidFill>
                  <a:schemeClr val="accent1"/>
                </a:solidFill>
              </a:rPr>
              <a:t> </a:t>
            </a:r>
            <a:r>
              <a:rPr lang="en-US" altLang="de-DE" b="1" dirty="0" err="1">
                <a:solidFill>
                  <a:schemeClr val="accent1"/>
                </a:solidFill>
              </a:rPr>
              <a:t>Fazit</a:t>
            </a:r>
            <a:endParaRPr lang="en-US" altLang="de-DE" b="1" kern="1200" dirty="0">
              <a:solidFill>
                <a:schemeClr val="accent1"/>
              </a:solidFill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0538"/>
            <a:ext cx="10515600" cy="4258624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de-CH" altLang="de-DE" sz="2400" dirty="0">
                <a:solidFill>
                  <a:srgbClr val="7030A0"/>
                </a:solidFill>
              </a:rPr>
              <a:t>Selbstwertschutz, Akzeptanz =&gt; Voraussetzung</a:t>
            </a:r>
          </a:p>
          <a:p>
            <a:pPr marL="0" indent="0">
              <a:buNone/>
              <a:defRPr/>
            </a:pPr>
            <a:endParaRPr lang="de-CH" altLang="de-DE" sz="2400" dirty="0">
              <a:solidFill>
                <a:srgbClr val="003366"/>
              </a:solidFill>
            </a:endParaRPr>
          </a:p>
          <a:p>
            <a:pPr marL="0" indent="0"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Gemeinsam mit dem Patienten seine Geschichte, die «innere Lebensgeschichte» erkunden. Auch auf Auslassungen achten.  </a:t>
            </a:r>
          </a:p>
          <a:p>
            <a:pPr marL="0" indent="0"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Machtvolle Gefühle </a:t>
            </a:r>
            <a:r>
              <a:rPr lang="de-CH" altLang="de-DE" sz="1800" dirty="0">
                <a:solidFill>
                  <a:srgbClr val="003366"/>
                </a:solidFill>
              </a:rPr>
              <a:t>Hilflosigkeit, Ausgeliefertsein, …</a:t>
            </a:r>
          </a:p>
          <a:p>
            <a:pPr marL="0" indent="0"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deren transformative Kraft beim Vergessen und Erinnern </a:t>
            </a:r>
          </a:p>
          <a:p>
            <a:pPr marL="0" indent="0">
              <a:buNone/>
              <a:defRPr/>
            </a:pPr>
            <a:endParaRPr lang="de-CH" altLang="de-DE" sz="2400" dirty="0">
              <a:solidFill>
                <a:srgbClr val="003366"/>
              </a:solidFill>
            </a:endParaRPr>
          </a:p>
          <a:p>
            <a:pPr>
              <a:buFont typeface="Symbol" panose="05050102010706020507" pitchFamily="18" charset="2"/>
              <a:buChar char="Þ"/>
              <a:defRPr/>
            </a:pPr>
            <a:r>
              <a:rPr lang="de-CH" altLang="de-DE" sz="2400" dirty="0">
                <a:solidFill>
                  <a:srgbClr val="7030A0"/>
                </a:solidFill>
              </a:rPr>
              <a:t>Entwicklung von Selbstwert und Selbstakzeptanz </a:t>
            </a:r>
          </a:p>
          <a:p>
            <a:pPr marL="0" indent="0"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Wissen um Vergangenheit, </a:t>
            </a:r>
            <a:r>
              <a:rPr lang="de-CH" altLang="de-DE" sz="2400" dirty="0" err="1">
                <a:solidFill>
                  <a:srgbClr val="003366"/>
                </a:solidFill>
              </a:rPr>
              <a:t>Verbundensein</a:t>
            </a:r>
            <a:r>
              <a:rPr lang="de-CH" altLang="de-DE" sz="2400" dirty="0">
                <a:solidFill>
                  <a:srgbClr val="003366"/>
                </a:solidFill>
              </a:rPr>
              <a:t> mit eigenen Bedürfnissen. Erkennen der Bedürfnisse anderer. </a:t>
            </a:r>
          </a:p>
          <a:p>
            <a:pPr marL="0" indent="0">
              <a:buNone/>
              <a:defRPr/>
            </a:pPr>
            <a:r>
              <a:rPr lang="de-CH" altLang="de-DE" sz="2400" dirty="0">
                <a:solidFill>
                  <a:srgbClr val="003366"/>
                </a:solidFill>
              </a:rPr>
              <a:t>=&gt; Bewusst-Sein</a:t>
            </a:r>
          </a:p>
          <a:p>
            <a:pPr marL="0" indent="0">
              <a:buNone/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  <a:p>
            <a:pPr>
              <a:defRPr/>
            </a:pPr>
            <a:endParaRPr lang="en-US" altLang="de-DE" sz="2200" dirty="0"/>
          </a:p>
        </p:txBody>
      </p:sp>
    </p:spTree>
    <p:extLst>
      <p:ext uri="{BB962C8B-B14F-4D97-AF65-F5344CB8AC3E}">
        <p14:creationId xmlns:p14="http://schemas.microsoft.com/office/powerpoint/2010/main" val="105684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24663CB-675E-4BE5-B657-6422F999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/>
              <a:t>Selbstakzeptanz </a:t>
            </a:r>
            <a:endParaRPr lang="de-CH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2DAD388-94EE-4523-8279-A4163D6E9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A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h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, a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b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er </a:t>
            </a:r>
            <a:r>
              <a:rPr lang="de-CH" b="1" spc="4" dirty="0">
                <a:solidFill>
                  <a:srgbClr val="D25625"/>
                </a:solidFill>
                <a:latin typeface="Arial"/>
                <a:cs typeface="Arial"/>
              </a:rPr>
              <a:t>i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ch</a:t>
            </a:r>
            <a:r>
              <a:rPr lang="de-CH" b="1" spc="-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spc="25" dirty="0">
                <a:solidFill>
                  <a:srgbClr val="D25625"/>
                </a:solidFill>
                <a:latin typeface="Arial"/>
                <a:cs typeface="Arial"/>
              </a:rPr>
              <a:t>w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eiss,</a:t>
            </a:r>
            <a:r>
              <a:rPr lang="de-CH" b="1" spc="-3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da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s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s</a:t>
            </a:r>
            <a:r>
              <a:rPr lang="de-CH" b="1" spc="14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meine </a:t>
            </a:r>
            <a:r>
              <a:rPr lang="de-CH" b="1" spc="-9" dirty="0">
                <a:solidFill>
                  <a:srgbClr val="D25625"/>
                </a:solidFill>
                <a:latin typeface="Arial"/>
                <a:cs typeface="Arial"/>
              </a:rPr>
              <a:t>S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ch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a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le</a:t>
            </a:r>
            <a:r>
              <a:rPr lang="de-CH" b="1" spc="4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sc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h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ön is</a:t>
            </a:r>
            <a:r>
              <a:rPr lang="de-CH" b="1" spc="4" dirty="0">
                <a:solidFill>
                  <a:srgbClr val="D25625"/>
                </a:solidFill>
                <a:latin typeface="Arial"/>
                <a:cs typeface="Arial"/>
              </a:rPr>
              <a:t>t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,</a:t>
            </a:r>
            <a:r>
              <a:rPr lang="de-CH" b="1" spc="-24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und hoc</a:t>
            </a:r>
            <a:r>
              <a:rPr lang="de-CH" b="1" spc="-9" dirty="0">
                <a:solidFill>
                  <a:srgbClr val="D25625"/>
                </a:solidFill>
                <a:latin typeface="Arial"/>
                <a:cs typeface="Arial"/>
              </a:rPr>
              <a:t>h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,</a:t>
            </a:r>
            <a:r>
              <a:rPr lang="de-CH" b="1" spc="-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und</a:t>
            </a:r>
            <a:r>
              <a:rPr lang="de-CH" b="1" spc="-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glasier</a:t>
            </a:r>
            <a:r>
              <a:rPr lang="de-CH" b="1" spc="4" dirty="0">
                <a:solidFill>
                  <a:srgbClr val="D25625"/>
                </a:solidFill>
                <a:latin typeface="Arial"/>
                <a:cs typeface="Arial"/>
              </a:rPr>
              <a:t>t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,</a:t>
            </a:r>
            <a:r>
              <a:rPr lang="de-CH" b="1" spc="-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und</a:t>
            </a:r>
            <a:r>
              <a:rPr lang="de-CH" b="1" spc="-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glänze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n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d.</a:t>
            </a:r>
            <a:r>
              <a:rPr lang="de-CH" b="1" spc="-14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Ich </a:t>
            </a:r>
            <a:r>
              <a:rPr lang="de-CH" b="1" spc="19" dirty="0">
                <a:solidFill>
                  <a:srgbClr val="D25625"/>
                </a:solidFill>
                <a:latin typeface="Arial"/>
                <a:cs typeface="Arial"/>
              </a:rPr>
              <a:t>w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eiss</a:t>
            </a:r>
            <a:r>
              <a:rPr lang="de-CH" b="1" spc="-2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es sehr </a:t>
            </a:r>
            <a:r>
              <a:rPr lang="de-CH" b="1" spc="25" dirty="0">
                <a:solidFill>
                  <a:srgbClr val="D25625"/>
                </a:solidFill>
                <a:latin typeface="Arial"/>
                <a:cs typeface="Arial"/>
              </a:rPr>
              <a:t>w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o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hl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,</a:t>
            </a:r>
            <a:r>
              <a:rPr lang="de-CH" b="1" spc="-34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o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b</a:t>
            </a:r>
            <a:r>
              <a:rPr lang="de-CH" b="1" spc="25" dirty="0">
                <a:solidFill>
                  <a:srgbClr val="D25625"/>
                </a:solidFill>
                <a:latin typeface="Arial"/>
                <a:cs typeface="Arial"/>
              </a:rPr>
              <a:t>w</a:t>
            </a:r>
            <a:r>
              <a:rPr lang="de-CH" b="1" spc="-14" dirty="0">
                <a:solidFill>
                  <a:srgbClr val="D25625"/>
                </a:solidFill>
                <a:latin typeface="Arial"/>
                <a:cs typeface="Arial"/>
              </a:rPr>
              <a:t>o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hl</a:t>
            </a:r>
            <a:r>
              <a:rPr lang="de-CH" b="1" spc="-3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ich</a:t>
            </a:r>
            <a:r>
              <a:rPr lang="de-CH" b="1" spc="-1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es</a:t>
            </a:r>
            <a:r>
              <a:rPr lang="de-CH" b="1" spc="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s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e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lber n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o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ch nicht</a:t>
            </a:r>
            <a:r>
              <a:rPr lang="de-CH" b="1" spc="-14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g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e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s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e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h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e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n</a:t>
            </a:r>
            <a:r>
              <a:rPr lang="de-CH" b="1" spc="14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h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a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b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e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. Ihr</a:t>
            </a:r>
            <a:r>
              <a:rPr lang="de-CH" b="1" spc="-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ge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s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ch</a:t>
            </a:r>
            <a:r>
              <a:rPr lang="de-CH" b="1" spc="19" dirty="0">
                <a:solidFill>
                  <a:srgbClr val="D25625"/>
                </a:solidFill>
                <a:latin typeface="Arial"/>
                <a:cs typeface="Arial"/>
              </a:rPr>
              <a:t>w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ung</a:t>
            </a:r>
            <a:r>
              <a:rPr lang="de-CH" b="1" spc="-9" dirty="0">
                <a:solidFill>
                  <a:srgbClr val="D25625"/>
                </a:solidFill>
                <a:latin typeface="Arial"/>
                <a:cs typeface="Arial"/>
              </a:rPr>
              <a:t>e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ner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R</a:t>
            </a:r>
            <a:r>
              <a:rPr lang="de-CH" b="1" spc="-4" dirty="0">
                <a:solidFill>
                  <a:srgbClr val="D25625"/>
                </a:solidFill>
                <a:latin typeface="Arial"/>
                <a:cs typeface="Arial"/>
              </a:rPr>
              <a:t>a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nd ist</a:t>
            </a:r>
            <a:r>
              <a:rPr lang="de-CH" b="1" spc="-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aus der</a:t>
            </a:r>
            <a:r>
              <a:rPr lang="de-CH" b="1" spc="4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feins</a:t>
            </a:r>
            <a:r>
              <a:rPr lang="de-CH" b="1" spc="4" dirty="0">
                <a:solidFill>
                  <a:srgbClr val="D25625"/>
                </a:solidFill>
                <a:latin typeface="Arial"/>
                <a:cs typeface="Arial"/>
              </a:rPr>
              <a:t>t</a:t>
            </a: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en Emaille. Innen ist sie glatt wie Seide.</a:t>
            </a:r>
          </a:p>
          <a:p>
            <a:pPr marL="0" indent="0">
              <a:buNone/>
            </a:pPr>
            <a:r>
              <a:rPr lang="de-CH" b="1" dirty="0">
                <a:solidFill>
                  <a:srgbClr val="D25625"/>
                </a:solidFill>
                <a:latin typeface="Arial"/>
                <a:cs typeface="Arial"/>
              </a:rPr>
              <a:t>Und ich, ich fülle sie perfekt aus. </a:t>
            </a:r>
          </a:p>
          <a:p>
            <a:endParaRPr lang="de-CH" b="1" dirty="0">
              <a:solidFill>
                <a:srgbClr val="D25625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de-CH" sz="2400" dirty="0">
                <a:solidFill>
                  <a:srgbClr val="D25625"/>
                </a:solidFill>
                <a:latin typeface="Arial"/>
                <a:cs typeface="Arial"/>
              </a:rPr>
              <a:t>E. </a:t>
            </a:r>
            <a:r>
              <a:rPr lang="de-CH" sz="2400" spc="-4" dirty="0">
                <a:solidFill>
                  <a:srgbClr val="D25625"/>
                </a:solidFill>
                <a:latin typeface="Arial"/>
                <a:cs typeface="Arial"/>
              </a:rPr>
              <a:t>B</a:t>
            </a:r>
            <a:r>
              <a:rPr lang="de-CH" sz="2400" spc="4" dirty="0">
                <a:solidFill>
                  <a:srgbClr val="D25625"/>
                </a:solidFill>
                <a:latin typeface="Arial"/>
                <a:cs typeface="Arial"/>
              </a:rPr>
              <a:t>i</a:t>
            </a:r>
            <a:r>
              <a:rPr lang="de-CH" sz="2400" dirty="0">
                <a:solidFill>
                  <a:srgbClr val="D25625"/>
                </a:solidFill>
                <a:latin typeface="Arial"/>
                <a:cs typeface="Arial"/>
              </a:rPr>
              <a:t>s</a:t>
            </a:r>
            <a:r>
              <a:rPr lang="de-CH" sz="2400" spc="-4" dirty="0">
                <a:solidFill>
                  <a:srgbClr val="D25625"/>
                </a:solidFill>
                <a:latin typeface="Arial"/>
                <a:cs typeface="Arial"/>
              </a:rPr>
              <a:t>hop</a:t>
            </a:r>
            <a:r>
              <a:rPr lang="de-CH" sz="2400" dirty="0">
                <a:solidFill>
                  <a:srgbClr val="D25625"/>
                </a:solidFill>
                <a:latin typeface="Arial"/>
                <a:cs typeface="Arial"/>
              </a:rPr>
              <a:t>,</a:t>
            </a:r>
            <a:r>
              <a:rPr lang="de-CH" sz="2400" spc="-25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sz="2400" spc="4" dirty="0">
                <a:solidFill>
                  <a:srgbClr val="D25625"/>
                </a:solidFill>
                <a:latin typeface="Arial"/>
                <a:cs typeface="Arial"/>
              </a:rPr>
              <a:t>zi</a:t>
            </a:r>
            <a:r>
              <a:rPr lang="de-CH" sz="2400" dirty="0">
                <a:solidFill>
                  <a:srgbClr val="D25625"/>
                </a:solidFill>
                <a:latin typeface="Arial"/>
                <a:cs typeface="Arial"/>
              </a:rPr>
              <a:t>t</a:t>
            </a:r>
            <a:r>
              <a:rPr lang="de-CH" sz="2400" spc="4" dirty="0">
                <a:solidFill>
                  <a:srgbClr val="D25625"/>
                </a:solidFill>
                <a:latin typeface="Arial"/>
                <a:cs typeface="Arial"/>
              </a:rPr>
              <a:t>i</a:t>
            </a:r>
            <a:r>
              <a:rPr lang="de-CH" sz="2400" dirty="0">
                <a:solidFill>
                  <a:srgbClr val="D25625"/>
                </a:solidFill>
                <a:latin typeface="Arial"/>
                <a:cs typeface="Arial"/>
              </a:rPr>
              <a:t>e</a:t>
            </a:r>
            <a:r>
              <a:rPr lang="de-CH" sz="2400" spc="4" dirty="0">
                <a:solidFill>
                  <a:srgbClr val="D25625"/>
                </a:solidFill>
                <a:latin typeface="Arial"/>
                <a:cs typeface="Arial"/>
              </a:rPr>
              <a:t>r</a:t>
            </a:r>
            <a:r>
              <a:rPr lang="de-CH" sz="2400" dirty="0">
                <a:solidFill>
                  <a:srgbClr val="D25625"/>
                </a:solidFill>
                <a:latin typeface="Arial"/>
                <a:cs typeface="Arial"/>
              </a:rPr>
              <a:t>t</a:t>
            </a:r>
            <a:r>
              <a:rPr lang="de-CH" sz="2400" spc="-39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sz="2400" spc="-4" dirty="0">
                <a:solidFill>
                  <a:srgbClr val="D25625"/>
                </a:solidFill>
                <a:latin typeface="Arial"/>
                <a:cs typeface="Arial"/>
              </a:rPr>
              <a:t>n</a:t>
            </a:r>
            <a:r>
              <a:rPr lang="de-CH" sz="2400" dirty="0">
                <a:solidFill>
                  <a:srgbClr val="D25625"/>
                </a:solidFill>
                <a:latin typeface="Arial"/>
                <a:cs typeface="Arial"/>
              </a:rPr>
              <a:t>ach</a:t>
            </a:r>
            <a:r>
              <a:rPr lang="de-CH" sz="2400" spc="-25" dirty="0">
                <a:solidFill>
                  <a:srgbClr val="D25625"/>
                </a:solidFill>
                <a:latin typeface="Arial"/>
                <a:cs typeface="Arial"/>
              </a:rPr>
              <a:t> </a:t>
            </a:r>
            <a:r>
              <a:rPr lang="de-CH" sz="2400" dirty="0" err="1">
                <a:solidFill>
                  <a:srgbClr val="D25625"/>
                </a:solidFill>
                <a:latin typeface="Arial"/>
                <a:cs typeface="Arial"/>
              </a:rPr>
              <a:t>E</a:t>
            </a:r>
            <a:r>
              <a:rPr lang="de-CH" sz="2400" spc="4" dirty="0" err="1">
                <a:solidFill>
                  <a:srgbClr val="D25625"/>
                </a:solidFill>
                <a:latin typeface="Arial"/>
                <a:cs typeface="Arial"/>
              </a:rPr>
              <a:t>.</a:t>
            </a:r>
            <a:r>
              <a:rPr lang="de-CH" sz="2400" spc="-159" dirty="0" err="1">
                <a:solidFill>
                  <a:srgbClr val="D25625"/>
                </a:solidFill>
                <a:latin typeface="Arial"/>
                <a:cs typeface="Arial"/>
              </a:rPr>
              <a:t>T</a:t>
            </a:r>
            <a:r>
              <a:rPr lang="de-CH" sz="2400" spc="4" dirty="0" err="1">
                <a:solidFill>
                  <a:srgbClr val="D25625"/>
                </a:solidFill>
                <a:latin typeface="Arial"/>
                <a:cs typeface="Arial"/>
              </a:rPr>
              <a:t>.</a:t>
            </a:r>
            <a:r>
              <a:rPr lang="de-CH" sz="2400" spc="-4" dirty="0" err="1">
                <a:solidFill>
                  <a:srgbClr val="D25625"/>
                </a:solidFill>
                <a:latin typeface="Arial"/>
                <a:cs typeface="Arial"/>
              </a:rPr>
              <a:t>B</a:t>
            </a:r>
            <a:r>
              <a:rPr lang="de-CH" sz="2400" dirty="0" err="1">
                <a:solidFill>
                  <a:srgbClr val="D25625"/>
                </a:solidFill>
                <a:latin typeface="Arial"/>
                <a:cs typeface="Arial"/>
              </a:rPr>
              <a:t>a</a:t>
            </a:r>
            <a:r>
              <a:rPr lang="de-CH" sz="2400" spc="4" dirty="0" err="1">
                <a:solidFill>
                  <a:srgbClr val="D25625"/>
                </a:solidFill>
                <a:latin typeface="Arial"/>
                <a:cs typeface="Arial"/>
              </a:rPr>
              <a:t>il</a:t>
            </a:r>
            <a:r>
              <a:rPr lang="de-CH" sz="2400" dirty="0" err="1">
                <a:solidFill>
                  <a:srgbClr val="D25625"/>
                </a:solidFill>
                <a:latin typeface="Arial"/>
                <a:cs typeface="Arial"/>
              </a:rPr>
              <a:t>ey</a:t>
            </a:r>
            <a:endParaRPr lang="de-CH" sz="2400" dirty="0">
              <a:latin typeface="Arial"/>
              <a:cs typeface="Arial"/>
            </a:endParaRPr>
          </a:p>
          <a:p>
            <a:pPr marL="0" indent="0">
              <a:buNone/>
            </a:pPr>
            <a:endParaRPr lang="de-CH" dirty="0">
              <a:latin typeface="Arial"/>
              <a:cs typeface="Arial"/>
            </a:endParaRPr>
          </a:p>
          <a:p>
            <a:endParaRPr lang="de-CH" dirty="0"/>
          </a:p>
        </p:txBody>
      </p:sp>
      <p:sp>
        <p:nvSpPr>
          <p:cNvPr id="4" name="object 13">
            <a:extLst>
              <a:ext uri="{FF2B5EF4-FFF2-40B4-BE49-F238E27FC236}">
                <a16:creationId xmlns:a16="http://schemas.microsoft.com/office/drawing/2014/main" xmlns="" id="{33A49344-9B81-4F8C-8D1A-9209D5FDD2D6}"/>
              </a:ext>
            </a:extLst>
          </p:cNvPr>
          <p:cNvSpPr/>
          <p:nvPr/>
        </p:nvSpPr>
        <p:spPr>
          <a:xfrm>
            <a:off x="7030358" y="3620278"/>
            <a:ext cx="4642238" cy="29951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38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CC02DE83-D9C9-418D-AADE-D8724EAFCDE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6722C7E4-9B6F-42C7-973D-BCD39710DCB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Titel 4"/>
          <p:cNvSpPr>
            <a:spLocks noGrp="1"/>
          </p:cNvSpPr>
          <p:nvPr>
            <p:ph type="title"/>
          </p:nvPr>
        </p:nvSpPr>
        <p:spPr>
          <a:xfrm>
            <a:off x="1912817" y="694592"/>
            <a:ext cx="3708699" cy="3824653"/>
          </a:xfrm>
          <a:ln w="25400" cap="sq">
            <a:solidFill>
              <a:srgbClr val="FFFFF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de-DE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de-DE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de-DE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Dissoziative</a:t>
            </a:r>
            <a:r>
              <a:rPr lang="en-US" altLang="de-DE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de-DE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Störungen</a:t>
            </a:r>
            <a:r>
              <a:rPr lang="en-US" altLang="de-DE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570206" y="1111753"/>
            <a:ext cx="5057396" cy="46282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endParaRPr lang="en-US" altLang="de-D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Hysteria...</a:t>
            </a:r>
            <a:b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like a globe of mercury, </a:t>
            </a:r>
            <a:b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it escapes the grasp</a:t>
            </a:r>
            <a:b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de-DE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de-DE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Ilza</a:t>
            </a:r>
            <a:r>
              <a:rPr lang="en-US" altLang="de-D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de-DE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Veith</a:t>
            </a:r>
            <a:r>
              <a:rPr lang="en-US" altLang="de-D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de-D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altLang="de-D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603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9DD20A5F-39F5-47CA-B473-925E9EEA0B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36" r="1" b="3482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619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27254C4B-187F-442D-9C83-DF00568B3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19E5D69D-3B7D-4714-BE3D-89DD7DB2E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17780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Warmes Blau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1985</Words>
  <Application>Microsoft Office PowerPoint</Application>
  <PresentationFormat>Benutzerdefiniert</PresentationFormat>
  <Paragraphs>476</Paragraphs>
  <Slides>60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60</vt:i4>
      </vt:variant>
    </vt:vector>
  </HeadingPairs>
  <TitlesOfParts>
    <vt:vector size="62" baseType="lpstr">
      <vt:lpstr>Office</vt:lpstr>
      <vt:lpstr>Bitmap</vt:lpstr>
      <vt:lpstr>Dissoziative Störungen Bedeutung für die Psychosomatik </vt:lpstr>
      <vt:lpstr>Übersicht</vt:lpstr>
      <vt:lpstr> Dissoziative Störungen </vt:lpstr>
      <vt:lpstr>PowerPoint-Präsentation</vt:lpstr>
      <vt:lpstr>PowerPoint-Präsentation</vt:lpstr>
      <vt:lpstr>Dissoziation</vt:lpstr>
      <vt:lpstr>Dissoziation</vt:lpstr>
      <vt:lpstr>ICD 10 F44  Dissoziative  Störungen</vt:lpstr>
      <vt:lpstr> Bisherige Modelle    </vt:lpstr>
      <vt:lpstr>Neue Konzepte Klassifikation   </vt:lpstr>
      <vt:lpstr> Neue Konzepte Psychodynamik</vt:lpstr>
      <vt:lpstr>Subjektives Erleben     </vt:lpstr>
      <vt:lpstr>PowerPoint-Präsentation</vt:lpstr>
      <vt:lpstr>PowerPoint-Präsentation</vt:lpstr>
      <vt:lpstr>PowerPoint-Präsentation</vt:lpstr>
      <vt:lpstr>Siri Hustvedt The shaking woman  or  A history of my nerves </vt:lpstr>
      <vt:lpstr>James Paget </vt:lpstr>
      <vt:lpstr>Epidemiologie</vt:lpstr>
      <vt:lpstr>Komorbidität</vt:lpstr>
      <vt:lpstr>Dissoziations-neigung</vt:lpstr>
      <vt:lpstr>Bildgebung I</vt:lpstr>
      <vt:lpstr>Bildgebung II</vt:lpstr>
      <vt:lpstr>Genetik</vt:lpstr>
      <vt:lpstr>Epigenetik </vt:lpstr>
      <vt:lpstr>  FKBP5  Epigenetik </vt:lpstr>
      <vt:lpstr>Therapie  </vt:lpstr>
      <vt:lpstr>Empathie Aerztliche Haltung </vt:lpstr>
      <vt:lpstr>Zusammenfassung </vt:lpstr>
      <vt:lpstr>PowerPoint-Präsentation</vt:lpstr>
      <vt:lpstr>Dissoziative Störungen Workshop  </vt:lpstr>
      <vt:lpstr>Übersicht</vt:lpstr>
      <vt:lpstr>PowerPoint-Präsentation</vt:lpstr>
      <vt:lpstr> Fallbeispiele    </vt:lpstr>
      <vt:lpstr> Anamnese    </vt:lpstr>
      <vt:lpstr> Untersuchung    </vt:lpstr>
      <vt:lpstr> Prognostisch günstig</vt:lpstr>
      <vt:lpstr>PowerPoint-Präsentation</vt:lpstr>
      <vt:lpstr> Antike    Magie und Empirie </vt:lpstr>
      <vt:lpstr>Ende der Antike bis Mittelalter</vt:lpstr>
      <vt:lpstr>„Behandlung“ im Mittelalter</vt:lpstr>
      <vt:lpstr>17. – 19. Jahrhundert</vt:lpstr>
      <vt:lpstr>Charcot: Dienstagsvorlesung</vt:lpstr>
      <vt:lpstr>PowerPoint-Präsentation</vt:lpstr>
      <vt:lpstr>Psychoanalyse </vt:lpstr>
      <vt:lpstr> Katamnese Fallbeispiele    </vt:lpstr>
      <vt:lpstr>PowerPoint-Präsentation</vt:lpstr>
      <vt:lpstr> Grundlagen </vt:lpstr>
      <vt:lpstr>Fallen  </vt:lpstr>
      <vt:lpstr>Do’s and Don’ts   </vt:lpstr>
      <vt:lpstr> Evidenzbasierte -Therapie Datenlage unbefriedigend </vt:lpstr>
      <vt:lpstr>PowerPoint-Präsentation</vt:lpstr>
      <vt:lpstr>Behandlungsphasen</vt:lpstr>
      <vt:lpstr>Behandlung</vt:lpstr>
      <vt:lpstr>Modifizierte psychodynamische Therapie Behandlungsphasen</vt:lpstr>
      <vt:lpstr>Stationäre Psychotherapie </vt:lpstr>
      <vt:lpstr>Persönliches Fazit</vt:lpstr>
      <vt:lpstr>Selbstakzeptanz </vt:lpstr>
      <vt:lpstr> Dissoziative Störungen 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Berkhoff</dc:creator>
  <cp:lastModifiedBy>Dennis Wiesner - Hotel Schützen</cp:lastModifiedBy>
  <cp:revision>91</cp:revision>
  <dcterms:created xsi:type="dcterms:W3CDTF">2017-10-23T12:56:39Z</dcterms:created>
  <dcterms:modified xsi:type="dcterms:W3CDTF">2017-11-07T10:19:46Z</dcterms:modified>
</cp:coreProperties>
</file>