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05" r:id="rId2"/>
    <p:sldMasterId id="2147483717" r:id="rId3"/>
  </p:sldMasterIdLst>
  <p:notesMasterIdLst>
    <p:notesMasterId r:id="rId33"/>
  </p:notesMasterIdLst>
  <p:handoutMasterIdLst>
    <p:handoutMasterId r:id="rId34"/>
  </p:handoutMasterIdLst>
  <p:sldIdLst>
    <p:sldId id="412" r:id="rId4"/>
    <p:sldId id="441" r:id="rId5"/>
    <p:sldId id="483" r:id="rId6"/>
    <p:sldId id="482" r:id="rId7"/>
    <p:sldId id="481" r:id="rId8"/>
    <p:sldId id="474" r:id="rId9"/>
    <p:sldId id="473" r:id="rId10"/>
    <p:sldId id="471" r:id="rId11"/>
    <p:sldId id="472" r:id="rId12"/>
    <p:sldId id="476" r:id="rId13"/>
    <p:sldId id="480" r:id="rId14"/>
    <p:sldId id="466" r:id="rId15"/>
    <p:sldId id="470" r:id="rId16"/>
    <p:sldId id="477" r:id="rId17"/>
    <p:sldId id="478" r:id="rId18"/>
    <p:sldId id="445" r:id="rId19"/>
    <p:sldId id="479" r:id="rId20"/>
    <p:sldId id="461" r:id="rId21"/>
    <p:sldId id="488" r:id="rId22"/>
    <p:sldId id="497" r:id="rId23"/>
    <p:sldId id="487" r:id="rId24"/>
    <p:sldId id="489" r:id="rId25"/>
    <p:sldId id="490" r:id="rId26"/>
    <p:sldId id="498" r:id="rId27"/>
    <p:sldId id="502" r:id="rId28"/>
    <p:sldId id="499" r:id="rId29"/>
    <p:sldId id="501" r:id="rId30"/>
    <p:sldId id="500" r:id="rId31"/>
    <p:sldId id="503" r:id="rId32"/>
  </p:sldIdLst>
  <p:sldSz cx="9144000" cy="6858000" type="screen4x3"/>
  <p:notesSz cx="9926638" cy="6797675"/>
  <p:custShowLst>
    <p:custShow name="Kurzpräsentation_PDAG" id="0">
      <p:sldLst/>
    </p:custShow>
  </p:custShow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9">
          <p15:clr>
            <a:srgbClr val="A4A3A4"/>
          </p15:clr>
        </p15:guide>
        <p15:guide id="2" orient="horz" pos="793">
          <p15:clr>
            <a:srgbClr val="A4A3A4"/>
          </p15:clr>
        </p15:guide>
        <p15:guide id="3" orient="horz" pos="1000">
          <p15:clr>
            <a:srgbClr val="A4A3A4"/>
          </p15:clr>
        </p15:guide>
        <p15:guide id="4" orient="horz" pos="3883">
          <p15:clr>
            <a:srgbClr val="A4A3A4"/>
          </p15:clr>
        </p15:guide>
        <p15:guide id="5" orient="horz" pos="4082">
          <p15:clr>
            <a:srgbClr val="A4A3A4"/>
          </p15:clr>
        </p15:guide>
        <p15:guide id="6" orient="horz" pos="136">
          <p15:clr>
            <a:srgbClr val="A4A3A4"/>
          </p15:clr>
        </p15:guide>
        <p15:guide id="7" pos="5472">
          <p15:clr>
            <a:srgbClr val="A4A3A4"/>
          </p15:clr>
        </p15:guide>
        <p15:guide id="8" pos="2930">
          <p15:clr>
            <a:srgbClr val="A4A3A4"/>
          </p15:clr>
        </p15:guide>
        <p15:guide id="9" pos="314">
          <p15:clr>
            <a:srgbClr val="A4A3A4"/>
          </p15:clr>
        </p15:guide>
        <p15:guide id="10" pos="282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gtsgp" initials="ts" lastIdx="2" clrIdx="0">
    <p:extLst>
      <p:ext uri="{19B8F6BF-5375-455C-9EA6-DF929625EA0E}">
        <p15:presenceInfo xmlns:p15="http://schemas.microsoft.com/office/powerpoint/2012/main" userId="pagtsg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9F9F9"/>
    <a:srgbClr val="FF5050"/>
    <a:srgbClr val="FFF2CD"/>
    <a:srgbClr val="C5C5C5"/>
    <a:srgbClr val="F3C45F"/>
    <a:srgbClr val="CDAEA1"/>
    <a:srgbClr val="B9A0BD"/>
    <a:srgbClr val="E8DEED"/>
    <a:srgbClr val="007B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1" autoAdjust="0"/>
    <p:restoredTop sz="94658" autoAdjust="0"/>
  </p:normalViewPr>
  <p:slideViewPr>
    <p:cSldViewPr snapToGrid="0" snapToObjects="1">
      <p:cViewPr varScale="1">
        <p:scale>
          <a:sx n="110" d="100"/>
          <a:sy n="110" d="100"/>
        </p:scale>
        <p:origin x="1512" y="108"/>
      </p:cViewPr>
      <p:guideLst>
        <p:guide orient="horz" pos="3959"/>
        <p:guide orient="horz" pos="793"/>
        <p:guide orient="horz" pos="1000"/>
        <p:guide orient="horz" pos="3883"/>
        <p:guide orient="horz" pos="4082"/>
        <p:guide orient="horz" pos="136"/>
        <p:guide pos="5472"/>
        <p:guide pos="2930"/>
        <p:guide pos="314"/>
        <p:guide pos="2822"/>
      </p:guideLst>
    </p:cSldViewPr>
  </p:slideViewPr>
  <p:outlineViewPr>
    <p:cViewPr>
      <p:scale>
        <a:sx n="33" d="100"/>
        <a:sy n="33" d="100"/>
      </p:scale>
      <p:origin x="0" y="20128"/>
    </p:cViewPr>
  </p:outlineViewPr>
  <p:notesTextViewPr>
    <p:cViewPr>
      <p:scale>
        <a:sx n="100" d="100"/>
        <a:sy n="100" d="100"/>
      </p:scale>
      <p:origin x="0" y="0"/>
    </p:cViewPr>
  </p:notesTextViewPr>
  <p:sorterViewPr>
    <p:cViewPr>
      <p:scale>
        <a:sx n="76" d="100"/>
        <a:sy n="7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5B013A-3642-4971-861F-31CD75994E8D}" type="doc">
      <dgm:prSet loTypeId="urn:microsoft.com/office/officeart/2005/8/layout/chevron2" loCatId="process" qsTypeId="urn:microsoft.com/office/officeart/2005/8/quickstyle/simple1" qsCatId="simple" csTypeId="urn:microsoft.com/office/officeart/2005/8/colors/accent0_2" csCatId="mainScheme" phldr="1"/>
      <dgm:spPr/>
      <dgm:t>
        <a:bodyPr/>
        <a:lstStyle/>
        <a:p>
          <a:endParaRPr lang="de-CH"/>
        </a:p>
      </dgm:t>
    </dgm:pt>
    <dgm:pt modelId="{D1B4E9DD-63E2-419A-B28F-7026F14B9A6F}">
      <dgm:prSet phldrT="[Text]" custT="1"/>
      <dgm:spPr/>
      <dgm:t>
        <a:bodyPr/>
        <a:lstStyle/>
        <a:p>
          <a:r>
            <a:rPr lang="de-CH" sz="1300" dirty="0" smtClean="0"/>
            <a:t>Vor Eintritt</a:t>
          </a:r>
          <a:endParaRPr lang="de-CH" sz="1300" dirty="0"/>
        </a:p>
      </dgm:t>
    </dgm:pt>
    <dgm:pt modelId="{291D3C96-ED55-4FC9-A3E3-2CE4DABD2BA8}" type="parTrans" cxnId="{1F2F3F99-C3C2-4951-AE1A-2FDCD956E022}">
      <dgm:prSet/>
      <dgm:spPr/>
      <dgm:t>
        <a:bodyPr/>
        <a:lstStyle/>
        <a:p>
          <a:endParaRPr lang="de-CH" sz="1300"/>
        </a:p>
      </dgm:t>
    </dgm:pt>
    <dgm:pt modelId="{1646D8EC-2ABA-4EEE-ACB1-956213D02FE5}" type="sibTrans" cxnId="{1F2F3F99-C3C2-4951-AE1A-2FDCD956E022}">
      <dgm:prSet/>
      <dgm:spPr/>
      <dgm:t>
        <a:bodyPr/>
        <a:lstStyle/>
        <a:p>
          <a:endParaRPr lang="de-CH" sz="1300"/>
        </a:p>
      </dgm:t>
    </dgm:pt>
    <dgm:pt modelId="{BBF055E6-0D2A-40A1-A505-044E5D2E3690}">
      <dgm:prSet phldrT="[Text]" custT="1"/>
      <dgm:spPr/>
      <dgm:t>
        <a:bodyPr/>
        <a:lstStyle/>
        <a:p>
          <a:r>
            <a:rPr lang="de-CH" sz="1300" dirty="0" smtClean="0">
              <a:solidFill>
                <a:srgbClr val="00B050"/>
              </a:solidFill>
            </a:rPr>
            <a:t>Zuweisung</a:t>
          </a:r>
          <a:endParaRPr lang="de-CH" sz="1300" dirty="0">
            <a:solidFill>
              <a:srgbClr val="00B050"/>
            </a:solidFill>
          </a:endParaRPr>
        </a:p>
      </dgm:t>
    </dgm:pt>
    <dgm:pt modelId="{CB0200F5-0AD1-45ED-B651-ECF8CFC91ADE}" type="parTrans" cxnId="{B5C0CF6D-0CAF-4DF2-8F2D-680A13CBD218}">
      <dgm:prSet/>
      <dgm:spPr/>
      <dgm:t>
        <a:bodyPr/>
        <a:lstStyle/>
        <a:p>
          <a:endParaRPr lang="de-CH" sz="1300"/>
        </a:p>
      </dgm:t>
    </dgm:pt>
    <dgm:pt modelId="{DDB73D04-1CBE-49B1-8E6F-2B2A26C18992}" type="sibTrans" cxnId="{B5C0CF6D-0CAF-4DF2-8F2D-680A13CBD218}">
      <dgm:prSet/>
      <dgm:spPr/>
      <dgm:t>
        <a:bodyPr/>
        <a:lstStyle/>
        <a:p>
          <a:endParaRPr lang="de-CH" sz="1300"/>
        </a:p>
      </dgm:t>
    </dgm:pt>
    <dgm:pt modelId="{58B88DEA-7603-4411-B4F0-9E905FCC781E}">
      <dgm:prSet phldrT="[Text]" custT="1"/>
      <dgm:spPr/>
      <dgm:t>
        <a:bodyPr/>
        <a:lstStyle/>
        <a:p>
          <a:r>
            <a:rPr lang="de-CH" sz="1300" dirty="0" smtClean="0">
              <a:solidFill>
                <a:srgbClr val="00B050"/>
              </a:solidFill>
            </a:rPr>
            <a:t>Abklärungsgespräch</a:t>
          </a:r>
          <a:endParaRPr lang="de-CH" sz="1300" dirty="0">
            <a:solidFill>
              <a:srgbClr val="00B050"/>
            </a:solidFill>
          </a:endParaRPr>
        </a:p>
      </dgm:t>
    </dgm:pt>
    <dgm:pt modelId="{3323ACF2-4433-4AAC-9122-CE8B6A832EE0}" type="parTrans" cxnId="{585DD562-DC69-4722-AB02-09BD9B45097D}">
      <dgm:prSet/>
      <dgm:spPr/>
      <dgm:t>
        <a:bodyPr/>
        <a:lstStyle/>
        <a:p>
          <a:endParaRPr lang="de-CH" sz="1300"/>
        </a:p>
      </dgm:t>
    </dgm:pt>
    <dgm:pt modelId="{6BCCAB49-6247-48AA-A4D3-A86E6A65A6E8}" type="sibTrans" cxnId="{585DD562-DC69-4722-AB02-09BD9B45097D}">
      <dgm:prSet/>
      <dgm:spPr/>
      <dgm:t>
        <a:bodyPr/>
        <a:lstStyle/>
        <a:p>
          <a:endParaRPr lang="de-CH" sz="1300"/>
        </a:p>
      </dgm:t>
    </dgm:pt>
    <dgm:pt modelId="{38D1DA3C-C580-4A71-A5F4-976437DCB94E}">
      <dgm:prSet phldrT="[Text]" custT="1"/>
      <dgm:spPr/>
      <dgm:t>
        <a:bodyPr/>
        <a:lstStyle/>
        <a:p>
          <a:r>
            <a:rPr lang="de-CH" sz="1300" dirty="0" smtClean="0">
              <a:solidFill>
                <a:srgbClr val="00B050"/>
              </a:solidFill>
            </a:rPr>
            <a:t>Erstgespräch mit allen Berufsgruppen (Kernteam)</a:t>
          </a:r>
          <a:endParaRPr lang="de-CH" sz="1300" dirty="0">
            <a:solidFill>
              <a:srgbClr val="00B050"/>
            </a:solidFill>
          </a:endParaRPr>
        </a:p>
      </dgm:t>
    </dgm:pt>
    <dgm:pt modelId="{2CF04C59-DD10-4BDB-BD76-AD8EBF1FE4A2}" type="parTrans" cxnId="{050E371C-9FB9-4ACE-91B8-FA8C7537BB53}">
      <dgm:prSet/>
      <dgm:spPr/>
      <dgm:t>
        <a:bodyPr/>
        <a:lstStyle/>
        <a:p>
          <a:endParaRPr lang="de-CH" sz="1300"/>
        </a:p>
      </dgm:t>
    </dgm:pt>
    <dgm:pt modelId="{CA6768BE-A3F0-40D9-AD93-CF70C0CB9C4A}" type="sibTrans" cxnId="{050E371C-9FB9-4ACE-91B8-FA8C7537BB53}">
      <dgm:prSet/>
      <dgm:spPr/>
      <dgm:t>
        <a:bodyPr/>
        <a:lstStyle/>
        <a:p>
          <a:endParaRPr lang="de-CH" sz="1300"/>
        </a:p>
      </dgm:t>
    </dgm:pt>
    <dgm:pt modelId="{DF8ACC4C-9F6C-4FD5-8B0F-781F13D73E42}">
      <dgm:prSet phldrT="[Text]" custT="1"/>
      <dgm:spPr/>
      <dgm:t>
        <a:bodyPr/>
        <a:lstStyle/>
        <a:p>
          <a:r>
            <a:rPr lang="de-CH" sz="1300" dirty="0" smtClean="0"/>
            <a:t>3. Woche</a:t>
          </a:r>
          <a:endParaRPr lang="de-CH" sz="1300" dirty="0"/>
        </a:p>
      </dgm:t>
    </dgm:pt>
    <dgm:pt modelId="{E9ABAD92-AA64-46AC-BCB4-0B68E2762351}" type="parTrans" cxnId="{1AE69F7C-30BB-4AAA-A41C-A1FEC65AAB54}">
      <dgm:prSet/>
      <dgm:spPr/>
      <dgm:t>
        <a:bodyPr/>
        <a:lstStyle/>
        <a:p>
          <a:endParaRPr lang="de-CH" sz="1300"/>
        </a:p>
      </dgm:t>
    </dgm:pt>
    <dgm:pt modelId="{87DED39D-62C4-42A3-83B8-747809D0842D}" type="sibTrans" cxnId="{1AE69F7C-30BB-4AAA-A41C-A1FEC65AAB54}">
      <dgm:prSet/>
      <dgm:spPr/>
      <dgm:t>
        <a:bodyPr/>
        <a:lstStyle/>
        <a:p>
          <a:endParaRPr lang="de-CH" sz="1300"/>
        </a:p>
      </dgm:t>
    </dgm:pt>
    <dgm:pt modelId="{0D36FFAF-3AD4-46CD-8D28-8BD1AA3820B2}">
      <dgm:prSet phldrT="[Text]" custT="1"/>
      <dgm:spPr/>
      <dgm:t>
        <a:bodyPr/>
        <a:lstStyle/>
        <a:p>
          <a:r>
            <a:rPr lang="de-CH" sz="1300" dirty="0" smtClean="0">
              <a:solidFill>
                <a:srgbClr val="00B050"/>
              </a:solidFill>
            </a:rPr>
            <a:t>Gemeinsame Therapieplanung im </a:t>
          </a:r>
          <a:r>
            <a:rPr lang="de-CH" sz="1300" dirty="0" err="1" smtClean="0">
              <a:solidFill>
                <a:srgbClr val="00B050"/>
              </a:solidFill>
            </a:rPr>
            <a:t>Kernteam</a:t>
          </a:r>
          <a:r>
            <a:rPr lang="de-CH" sz="1300" dirty="0" smtClean="0">
              <a:solidFill>
                <a:srgbClr val="00B050"/>
              </a:solidFill>
            </a:rPr>
            <a:t> (Pflege, Ergo, Psycho) mit Patient</a:t>
          </a:r>
          <a:endParaRPr lang="de-CH" sz="1300" dirty="0">
            <a:solidFill>
              <a:srgbClr val="00B050"/>
            </a:solidFill>
          </a:endParaRPr>
        </a:p>
      </dgm:t>
    </dgm:pt>
    <dgm:pt modelId="{0B658B4E-C7F6-47F7-9516-325F8049A802}" type="parTrans" cxnId="{63A80EF1-DAD4-4323-A01C-26DC7DB3B34D}">
      <dgm:prSet/>
      <dgm:spPr/>
      <dgm:t>
        <a:bodyPr/>
        <a:lstStyle/>
        <a:p>
          <a:endParaRPr lang="de-CH" sz="1300"/>
        </a:p>
      </dgm:t>
    </dgm:pt>
    <dgm:pt modelId="{E9C1B11F-BCA0-4310-BDFB-AC3C11F1F3A8}" type="sibTrans" cxnId="{63A80EF1-DAD4-4323-A01C-26DC7DB3B34D}">
      <dgm:prSet/>
      <dgm:spPr/>
      <dgm:t>
        <a:bodyPr/>
        <a:lstStyle/>
        <a:p>
          <a:endParaRPr lang="de-CH" sz="1300"/>
        </a:p>
      </dgm:t>
    </dgm:pt>
    <dgm:pt modelId="{701F8CE5-8163-4DB9-8A7A-4C98131DB9D8}">
      <dgm:prSet phldrT="[Text]" custT="1"/>
      <dgm:spPr/>
      <dgm:t>
        <a:bodyPr/>
        <a:lstStyle/>
        <a:p>
          <a:r>
            <a:rPr lang="de-CH" sz="1300" dirty="0" smtClean="0"/>
            <a:t>Verlauf, Bedarf</a:t>
          </a:r>
          <a:endParaRPr lang="de-CH" sz="1300" dirty="0"/>
        </a:p>
      </dgm:t>
    </dgm:pt>
    <dgm:pt modelId="{E518200D-FE37-481B-AF89-5875016028C6}" type="parTrans" cxnId="{935C6898-7C7F-44C2-8633-B38B4B992ABF}">
      <dgm:prSet/>
      <dgm:spPr/>
      <dgm:t>
        <a:bodyPr/>
        <a:lstStyle/>
        <a:p>
          <a:endParaRPr lang="de-CH" sz="1300"/>
        </a:p>
      </dgm:t>
    </dgm:pt>
    <dgm:pt modelId="{20A394FF-E664-4C28-A83C-9A08E0760BE8}" type="sibTrans" cxnId="{935C6898-7C7F-44C2-8633-B38B4B992ABF}">
      <dgm:prSet/>
      <dgm:spPr/>
      <dgm:t>
        <a:bodyPr/>
        <a:lstStyle/>
        <a:p>
          <a:endParaRPr lang="de-CH" sz="1300"/>
        </a:p>
      </dgm:t>
    </dgm:pt>
    <dgm:pt modelId="{831C02AA-B453-41AD-ADB0-C85E2072402B}">
      <dgm:prSet phldrT="[Text]" custT="1"/>
      <dgm:spPr/>
      <dgm:t>
        <a:bodyPr/>
        <a:lstStyle/>
        <a:p>
          <a:r>
            <a:rPr lang="de-CH" sz="1300" dirty="0" smtClean="0"/>
            <a:t>Letztes Viertel vor Austritt</a:t>
          </a:r>
          <a:endParaRPr lang="de-CH" sz="1300" dirty="0"/>
        </a:p>
      </dgm:t>
    </dgm:pt>
    <dgm:pt modelId="{DE238899-9DC7-4ACE-8BFD-B6E8B103BD13}" type="parTrans" cxnId="{D409FB64-8209-4D95-97FE-A05400F48B5E}">
      <dgm:prSet/>
      <dgm:spPr/>
      <dgm:t>
        <a:bodyPr/>
        <a:lstStyle/>
        <a:p>
          <a:endParaRPr lang="de-CH" sz="1300"/>
        </a:p>
      </dgm:t>
    </dgm:pt>
    <dgm:pt modelId="{E58A3E12-A5E1-4590-9EDE-70808F661D0D}" type="sibTrans" cxnId="{D409FB64-8209-4D95-97FE-A05400F48B5E}">
      <dgm:prSet/>
      <dgm:spPr/>
      <dgm:t>
        <a:bodyPr/>
        <a:lstStyle/>
        <a:p>
          <a:endParaRPr lang="de-CH" sz="1300"/>
        </a:p>
      </dgm:t>
    </dgm:pt>
    <dgm:pt modelId="{F5B9D616-5910-4D46-B68A-C8F460E9A609}">
      <dgm:prSet phldrT="[Text]" custT="1"/>
      <dgm:spPr/>
      <dgm:t>
        <a:bodyPr/>
        <a:lstStyle/>
        <a:p>
          <a:r>
            <a:rPr lang="de-CH" sz="1300" dirty="0" smtClean="0">
              <a:solidFill>
                <a:srgbClr val="00B050"/>
              </a:solidFill>
            </a:rPr>
            <a:t>Standort im Kernteam, Verlaufsevaluation</a:t>
          </a:r>
          <a:endParaRPr lang="de-CH" sz="1300" dirty="0">
            <a:solidFill>
              <a:srgbClr val="00B050"/>
            </a:solidFill>
          </a:endParaRPr>
        </a:p>
      </dgm:t>
    </dgm:pt>
    <dgm:pt modelId="{4D87364F-B2B6-4AF4-B6CC-8A8CE5D00623}" type="parTrans" cxnId="{69D57FA6-C68C-459E-8C7B-BA8D145EE7A2}">
      <dgm:prSet/>
      <dgm:spPr/>
      <dgm:t>
        <a:bodyPr/>
        <a:lstStyle/>
        <a:p>
          <a:endParaRPr lang="de-CH" sz="1300"/>
        </a:p>
      </dgm:t>
    </dgm:pt>
    <dgm:pt modelId="{9584A143-1729-4E9C-9873-0AC84A50DD27}" type="sibTrans" cxnId="{69D57FA6-C68C-459E-8C7B-BA8D145EE7A2}">
      <dgm:prSet/>
      <dgm:spPr/>
      <dgm:t>
        <a:bodyPr/>
        <a:lstStyle/>
        <a:p>
          <a:endParaRPr lang="de-CH" sz="1300"/>
        </a:p>
      </dgm:t>
    </dgm:pt>
    <dgm:pt modelId="{B572F5E7-88E9-44EC-ADF0-04C8757B7984}">
      <dgm:prSet phldrT="[Text]" custT="1"/>
      <dgm:spPr/>
      <dgm:t>
        <a:bodyPr/>
        <a:lstStyle/>
        <a:p>
          <a:r>
            <a:rPr lang="de-CH" sz="1300" dirty="0" smtClean="0">
              <a:solidFill>
                <a:srgbClr val="00B050"/>
              </a:solidFill>
            </a:rPr>
            <a:t>Berufsspezifische Assessments (Melba, Ida)</a:t>
          </a:r>
          <a:endParaRPr lang="de-CH" sz="1300" dirty="0">
            <a:solidFill>
              <a:srgbClr val="00B050"/>
            </a:solidFill>
          </a:endParaRPr>
        </a:p>
      </dgm:t>
    </dgm:pt>
    <dgm:pt modelId="{CB49B980-2ECE-4F44-BEE5-99E4A81DB531}" type="parTrans" cxnId="{F24F09DA-26D8-46BE-B5C1-4F06C8B085FE}">
      <dgm:prSet/>
      <dgm:spPr/>
      <dgm:t>
        <a:bodyPr/>
        <a:lstStyle/>
        <a:p>
          <a:endParaRPr lang="de-DE"/>
        </a:p>
      </dgm:t>
    </dgm:pt>
    <dgm:pt modelId="{3AA22ECC-C067-4377-B995-A1D5306B633C}" type="sibTrans" cxnId="{F24F09DA-26D8-46BE-B5C1-4F06C8B085FE}">
      <dgm:prSet/>
      <dgm:spPr/>
      <dgm:t>
        <a:bodyPr/>
        <a:lstStyle/>
        <a:p>
          <a:endParaRPr lang="de-DE"/>
        </a:p>
      </dgm:t>
    </dgm:pt>
    <dgm:pt modelId="{C7FACE29-0423-460A-8EEB-3E082B323F33}">
      <dgm:prSet phldrT="[Text]" custT="1"/>
      <dgm:spPr/>
      <dgm:t>
        <a:bodyPr/>
        <a:lstStyle/>
        <a:p>
          <a:endParaRPr lang="de-CH" sz="1300" dirty="0">
            <a:solidFill>
              <a:srgbClr val="00B050"/>
            </a:solidFill>
          </a:endParaRPr>
        </a:p>
      </dgm:t>
    </dgm:pt>
    <dgm:pt modelId="{84271E5A-36AF-436D-97A4-4A14640A9863}" type="parTrans" cxnId="{1F670B39-48FC-489C-9963-06059BA754BD}">
      <dgm:prSet/>
      <dgm:spPr/>
      <dgm:t>
        <a:bodyPr/>
        <a:lstStyle/>
        <a:p>
          <a:endParaRPr lang="de-DE"/>
        </a:p>
      </dgm:t>
    </dgm:pt>
    <dgm:pt modelId="{9BA65ACB-1C3D-4AE9-AFB4-A013E1971ACD}" type="sibTrans" cxnId="{1F670B39-48FC-489C-9963-06059BA754BD}">
      <dgm:prSet/>
      <dgm:spPr/>
      <dgm:t>
        <a:bodyPr/>
        <a:lstStyle/>
        <a:p>
          <a:endParaRPr lang="de-DE"/>
        </a:p>
      </dgm:t>
    </dgm:pt>
    <dgm:pt modelId="{C2E78748-811D-4EE9-B88D-1C641C451289}">
      <dgm:prSet phldrT="[Text]" custT="1"/>
      <dgm:spPr/>
      <dgm:t>
        <a:bodyPr/>
        <a:lstStyle/>
        <a:p>
          <a:r>
            <a:rPr lang="de-CH" sz="1300" dirty="0" smtClean="0">
              <a:solidFill>
                <a:srgbClr val="00B050"/>
              </a:solidFill>
            </a:rPr>
            <a:t>Austrittsplanung: Arbeitsreintegration konkretisieren, Procedere nach Austritt</a:t>
          </a:r>
          <a:endParaRPr lang="de-CH" sz="1300" dirty="0">
            <a:solidFill>
              <a:srgbClr val="00B050"/>
            </a:solidFill>
          </a:endParaRPr>
        </a:p>
      </dgm:t>
    </dgm:pt>
    <dgm:pt modelId="{D36CAD95-D949-4F41-AFBB-90501EBE3A97}" type="parTrans" cxnId="{8E2A1F75-E3B3-4A63-8CC3-6DB6A26701F1}">
      <dgm:prSet/>
      <dgm:spPr/>
      <dgm:t>
        <a:bodyPr/>
        <a:lstStyle/>
        <a:p>
          <a:endParaRPr lang="de-DE"/>
        </a:p>
      </dgm:t>
    </dgm:pt>
    <dgm:pt modelId="{6B3C7834-C764-417B-A563-A93C803C464A}" type="sibTrans" cxnId="{8E2A1F75-E3B3-4A63-8CC3-6DB6A26701F1}">
      <dgm:prSet/>
      <dgm:spPr/>
      <dgm:t>
        <a:bodyPr/>
        <a:lstStyle/>
        <a:p>
          <a:endParaRPr lang="de-DE"/>
        </a:p>
      </dgm:t>
    </dgm:pt>
    <dgm:pt modelId="{418C19DA-816F-4D8E-94FB-BE63944F7026}">
      <dgm:prSet phldrT="[Text]" custT="1"/>
      <dgm:spPr/>
      <dgm:t>
        <a:bodyPr/>
        <a:lstStyle/>
        <a:p>
          <a:r>
            <a:rPr lang="de-CH" sz="1300" dirty="0" smtClean="0">
              <a:solidFill>
                <a:srgbClr val="00B050"/>
              </a:solidFill>
            </a:rPr>
            <a:t>Psychologische Testung </a:t>
          </a:r>
          <a:r>
            <a:rPr lang="de-CH" sz="1300" dirty="0" err="1" smtClean="0">
              <a:solidFill>
                <a:srgbClr val="00B050"/>
              </a:solidFill>
            </a:rPr>
            <a:t>Prä</a:t>
          </a:r>
          <a:endParaRPr lang="de-CH" sz="1300" dirty="0">
            <a:solidFill>
              <a:srgbClr val="00B050"/>
            </a:solidFill>
          </a:endParaRPr>
        </a:p>
      </dgm:t>
    </dgm:pt>
    <dgm:pt modelId="{80354EE2-5134-4763-BC90-8AFD6E012EC1}" type="parTrans" cxnId="{9FF71636-0246-4A96-A361-6884338E9010}">
      <dgm:prSet/>
      <dgm:spPr/>
      <dgm:t>
        <a:bodyPr/>
        <a:lstStyle/>
        <a:p>
          <a:endParaRPr lang="de-DE"/>
        </a:p>
      </dgm:t>
    </dgm:pt>
    <dgm:pt modelId="{8B5D4FA7-EFD6-4B5E-A309-6DABCE2E4C4A}" type="sibTrans" cxnId="{9FF71636-0246-4A96-A361-6884338E9010}">
      <dgm:prSet/>
      <dgm:spPr/>
      <dgm:t>
        <a:bodyPr/>
        <a:lstStyle/>
        <a:p>
          <a:endParaRPr lang="de-DE"/>
        </a:p>
      </dgm:t>
    </dgm:pt>
    <dgm:pt modelId="{15DBF18A-4CB7-4B5C-A068-CC19DEA9E9BB}">
      <dgm:prSet phldrT="[Text]" custT="1"/>
      <dgm:spPr/>
      <dgm:t>
        <a:bodyPr/>
        <a:lstStyle/>
        <a:p>
          <a:r>
            <a:rPr lang="de-CH" sz="1300" dirty="0" smtClean="0">
              <a:solidFill>
                <a:srgbClr val="00B050"/>
              </a:solidFill>
            </a:rPr>
            <a:t>Psychologische Testung Post</a:t>
          </a:r>
          <a:endParaRPr lang="de-CH" sz="1300" dirty="0">
            <a:solidFill>
              <a:srgbClr val="00B050"/>
            </a:solidFill>
          </a:endParaRPr>
        </a:p>
      </dgm:t>
    </dgm:pt>
    <dgm:pt modelId="{9D026541-79BE-407B-9FB0-AD90FC137721}" type="parTrans" cxnId="{50D37F20-2452-4E10-BBAA-DE64F8A149A3}">
      <dgm:prSet/>
      <dgm:spPr/>
      <dgm:t>
        <a:bodyPr/>
        <a:lstStyle/>
        <a:p>
          <a:endParaRPr lang="de-DE"/>
        </a:p>
      </dgm:t>
    </dgm:pt>
    <dgm:pt modelId="{FD6D461A-70B9-4D12-B28B-F5D1855DA30F}" type="sibTrans" cxnId="{50D37F20-2452-4E10-BBAA-DE64F8A149A3}">
      <dgm:prSet/>
      <dgm:spPr/>
      <dgm:t>
        <a:bodyPr/>
        <a:lstStyle/>
        <a:p>
          <a:endParaRPr lang="de-DE"/>
        </a:p>
      </dgm:t>
    </dgm:pt>
    <dgm:pt modelId="{9148463A-0E8F-44B8-83E0-89FFB14397E2}">
      <dgm:prSet phldrT="[Text]" custT="1"/>
      <dgm:spPr/>
      <dgm:t>
        <a:bodyPr/>
        <a:lstStyle/>
        <a:p>
          <a:r>
            <a:rPr lang="de-CH" sz="1300" dirty="0" smtClean="0">
              <a:solidFill>
                <a:srgbClr val="00B050"/>
              </a:solidFill>
            </a:rPr>
            <a:t>Sozialmedizinische Beurteilung, AF/AUF, Einschränkungen, Prognose</a:t>
          </a:r>
          <a:endParaRPr lang="de-CH" sz="1300" dirty="0">
            <a:solidFill>
              <a:srgbClr val="00B050"/>
            </a:solidFill>
          </a:endParaRPr>
        </a:p>
      </dgm:t>
    </dgm:pt>
    <dgm:pt modelId="{27377913-A099-43DF-8634-80041FCCBB6F}" type="parTrans" cxnId="{9B6D4EB8-7B0A-42D3-A4AC-B1C833A08B1F}">
      <dgm:prSet/>
      <dgm:spPr/>
      <dgm:t>
        <a:bodyPr/>
        <a:lstStyle/>
        <a:p>
          <a:endParaRPr lang="de-DE"/>
        </a:p>
      </dgm:t>
    </dgm:pt>
    <dgm:pt modelId="{11328CEF-5F86-4927-82FD-6DD91D739509}" type="sibTrans" cxnId="{9B6D4EB8-7B0A-42D3-A4AC-B1C833A08B1F}">
      <dgm:prSet/>
      <dgm:spPr/>
      <dgm:t>
        <a:bodyPr/>
        <a:lstStyle/>
        <a:p>
          <a:endParaRPr lang="de-DE"/>
        </a:p>
      </dgm:t>
    </dgm:pt>
    <dgm:pt modelId="{DAC6DC3D-87CB-4E63-989F-FCAEA104DBEB}">
      <dgm:prSet phldrT="[Text]" custT="1"/>
      <dgm:spPr/>
      <dgm:t>
        <a:bodyPr/>
        <a:lstStyle/>
        <a:p>
          <a:r>
            <a:rPr lang="de-CH" sz="1300" dirty="0" smtClean="0">
              <a:solidFill>
                <a:srgbClr val="00B050"/>
              </a:solidFill>
            </a:rPr>
            <a:t>Nachsorgeplan Krisenplan, Notfallnummern </a:t>
          </a:r>
          <a:r>
            <a:rPr lang="de-CH" sz="1300" dirty="0" err="1" smtClean="0">
              <a:solidFill>
                <a:srgbClr val="00B050"/>
              </a:solidFill>
            </a:rPr>
            <a:t>etc</a:t>
          </a:r>
          <a:endParaRPr lang="de-CH" sz="1300" dirty="0">
            <a:solidFill>
              <a:srgbClr val="00B050"/>
            </a:solidFill>
          </a:endParaRPr>
        </a:p>
      </dgm:t>
    </dgm:pt>
    <dgm:pt modelId="{5490ADE0-007D-4531-B8D3-2A9B8D39DB19}" type="parTrans" cxnId="{34A7BE9D-7D3E-4444-BDF4-18B048E7BB8B}">
      <dgm:prSet/>
      <dgm:spPr/>
      <dgm:t>
        <a:bodyPr/>
        <a:lstStyle/>
        <a:p>
          <a:endParaRPr lang="de-DE"/>
        </a:p>
      </dgm:t>
    </dgm:pt>
    <dgm:pt modelId="{F8EB9DE0-6D7B-4E09-97BB-7C3D6DBA3AAA}" type="sibTrans" cxnId="{34A7BE9D-7D3E-4444-BDF4-18B048E7BB8B}">
      <dgm:prSet/>
      <dgm:spPr/>
      <dgm:t>
        <a:bodyPr/>
        <a:lstStyle/>
        <a:p>
          <a:endParaRPr lang="de-DE"/>
        </a:p>
      </dgm:t>
    </dgm:pt>
    <dgm:pt modelId="{BADFF9B9-AA5C-410B-A133-ADC437F110B6}">
      <dgm:prSet phldrT="[Text]" custT="1"/>
      <dgm:spPr/>
      <dgm:t>
        <a:bodyPr/>
        <a:lstStyle/>
        <a:p>
          <a:r>
            <a:rPr lang="de-CH" sz="1300" dirty="0" smtClean="0">
              <a:solidFill>
                <a:srgbClr val="00B050"/>
              </a:solidFill>
            </a:rPr>
            <a:t>Systemische Paar- Familiengespräche</a:t>
          </a:r>
          <a:endParaRPr lang="de-CH" sz="1300" dirty="0">
            <a:solidFill>
              <a:srgbClr val="00B050"/>
            </a:solidFill>
          </a:endParaRPr>
        </a:p>
      </dgm:t>
    </dgm:pt>
    <dgm:pt modelId="{EC03C2E4-BA64-4E21-81BE-6FF00D7A9233}" type="parTrans" cxnId="{8B0F8B4E-49FA-4CA2-A74F-13F73A497BD9}">
      <dgm:prSet/>
      <dgm:spPr/>
      <dgm:t>
        <a:bodyPr/>
        <a:lstStyle/>
        <a:p>
          <a:endParaRPr lang="de-DE"/>
        </a:p>
      </dgm:t>
    </dgm:pt>
    <dgm:pt modelId="{14B63842-116D-41F8-A57A-A89975A4EB84}" type="sibTrans" cxnId="{8B0F8B4E-49FA-4CA2-A74F-13F73A497BD9}">
      <dgm:prSet/>
      <dgm:spPr/>
      <dgm:t>
        <a:bodyPr/>
        <a:lstStyle/>
        <a:p>
          <a:endParaRPr lang="de-DE"/>
        </a:p>
      </dgm:t>
    </dgm:pt>
    <dgm:pt modelId="{BE648040-885F-464E-AC8E-27166AB7E553}">
      <dgm:prSet phldrT="[Text]" custT="1"/>
      <dgm:spPr/>
      <dgm:t>
        <a:bodyPr/>
        <a:lstStyle/>
        <a:p>
          <a:r>
            <a:rPr lang="de-CH" sz="1300" dirty="0" smtClean="0">
              <a:solidFill>
                <a:srgbClr val="00B050"/>
              </a:solidFill>
            </a:rPr>
            <a:t>Ambulante Weiterbehandlung, Tagesstruktur, Wochenplan, Freizeit, Selbsthilfegruppen  </a:t>
          </a:r>
          <a:endParaRPr lang="de-CH" sz="1300" dirty="0">
            <a:solidFill>
              <a:srgbClr val="00B050"/>
            </a:solidFill>
          </a:endParaRPr>
        </a:p>
      </dgm:t>
    </dgm:pt>
    <dgm:pt modelId="{3E8165DE-7F2F-4507-91AA-7256672F0F7D}" type="parTrans" cxnId="{A2521B57-4524-4081-A339-45FE27D96B26}">
      <dgm:prSet/>
      <dgm:spPr/>
      <dgm:t>
        <a:bodyPr/>
        <a:lstStyle/>
        <a:p>
          <a:endParaRPr lang="de-DE"/>
        </a:p>
      </dgm:t>
    </dgm:pt>
    <dgm:pt modelId="{5BDCC187-F782-4C8F-9C54-9CF697D47BCA}" type="sibTrans" cxnId="{A2521B57-4524-4081-A339-45FE27D96B26}">
      <dgm:prSet/>
      <dgm:spPr/>
      <dgm:t>
        <a:bodyPr/>
        <a:lstStyle/>
        <a:p>
          <a:endParaRPr lang="de-DE"/>
        </a:p>
      </dgm:t>
    </dgm:pt>
    <dgm:pt modelId="{5729476E-2FA1-4804-9452-1A4E197EF28A}">
      <dgm:prSet phldrT="[Text]" custT="1"/>
      <dgm:spPr/>
      <dgm:t>
        <a:bodyPr/>
        <a:lstStyle/>
        <a:p>
          <a:r>
            <a:rPr lang="de-CH" sz="1300" dirty="0" smtClean="0">
              <a:solidFill>
                <a:srgbClr val="00B050"/>
              </a:solidFill>
            </a:rPr>
            <a:t>Besichtigung</a:t>
          </a:r>
          <a:endParaRPr lang="de-CH" sz="1300" dirty="0">
            <a:solidFill>
              <a:srgbClr val="00B050"/>
            </a:solidFill>
          </a:endParaRPr>
        </a:p>
      </dgm:t>
    </dgm:pt>
    <dgm:pt modelId="{3447ADCE-6671-4C9B-BE59-474FFC18ACB0}" type="parTrans" cxnId="{056064C7-B53C-4B36-8E7C-1136383FEE06}">
      <dgm:prSet/>
      <dgm:spPr/>
      <dgm:t>
        <a:bodyPr/>
        <a:lstStyle/>
        <a:p>
          <a:endParaRPr lang="de-DE"/>
        </a:p>
      </dgm:t>
    </dgm:pt>
    <dgm:pt modelId="{BA6E1859-550A-43A4-8585-ED0BEE25988F}" type="sibTrans" cxnId="{056064C7-B53C-4B36-8E7C-1136383FEE06}">
      <dgm:prSet/>
      <dgm:spPr/>
      <dgm:t>
        <a:bodyPr/>
        <a:lstStyle/>
        <a:p>
          <a:endParaRPr lang="de-DE"/>
        </a:p>
      </dgm:t>
    </dgm:pt>
    <dgm:pt modelId="{4D2A6A1B-951E-435D-82B1-5B5B5848AB90}">
      <dgm:prSet phldrT="[Text]" custT="1"/>
      <dgm:spPr/>
      <dgm:t>
        <a:bodyPr/>
        <a:lstStyle/>
        <a:p>
          <a:r>
            <a:rPr lang="de-CH" sz="1300" smtClean="0"/>
            <a:t>  1</a:t>
          </a:r>
          <a:r>
            <a:rPr lang="de-CH" sz="1300" dirty="0" smtClean="0"/>
            <a:t>. Woche</a:t>
          </a:r>
          <a:endParaRPr lang="de-CH" sz="1300" dirty="0"/>
        </a:p>
      </dgm:t>
    </dgm:pt>
    <dgm:pt modelId="{AD9FB2A2-FF2A-49A7-AB9E-4FF9A317599E}" type="sibTrans" cxnId="{F27D6A73-CB22-438A-B8EE-BA834F7DE55D}">
      <dgm:prSet/>
      <dgm:spPr/>
      <dgm:t>
        <a:bodyPr/>
        <a:lstStyle/>
        <a:p>
          <a:endParaRPr lang="de-CH" sz="1300"/>
        </a:p>
      </dgm:t>
    </dgm:pt>
    <dgm:pt modelId="{441F3E1F-41BA-44DE-83EE-E4858D71A661}" type="parTrans" cxnId="{F27D6A73-CB22-438A-B8EE-BA834F7DE55D}">
      <dgm:prSet/>
      <dgm:spPr/>
      <dgm:t>
        <a:bodyPr/>
        <a:lstStyle/>
        <a:p>
          <a:endParaRPr lang="de-CH" sz="1300"/>
        </a:p>
      </dgm:t>
    </dgm:pt>
    <dgm:pt modelId="{3B3260B4-304F-4F9C-B586-D1738AEE3E94}">
      <dgm:prSet phldrT="[Text]" custT="1"/>
      <dgm:spPr/>
      <dgm:t>
        <a:bodyPr/>
        <a:lstStyle/>
        <a:p>
          <a:endParaRPr lang="de-CH" sz="1300" dirty="0">
            <a:solidFill>
              <a:srgbClr val="00B050"/>
            </a:solidFill>
          </a:endParaRPr>
        </a:p>
      </dgm:t>
    </dgm:pt>
    <dgm:pt modelId="{E9C2FE2A-974E-4B59-B792-9A1ED475BB58}" type="parTrans" cxnId="{1FC5ADC9-A82C-4F68-B0F6-32BD4BB46E6E}">
      <dgm:prSet/>
      <dgm:spPr/>
      <dgm:t>
        <a:bodyPr/>
        <a:lstStyle/>
        <a:p>
          <a:endParaRPr lang="de-CH"/>
        </a:p>
      </dgm:t>
    </dgm:pt>
    <dgm:pt modelId="{8203E944-A98A-4664-9A6A-25DD34712B56}" type="sibTrans" cxnId="{1FC5ADC9-A82C-4F68-B0F6-32BD4BB46E6E}">
      <dgm:prSet/>
      <dgm:spPr/>
      <dgm:t>
        <a:bodyPr/>
        <a:lstStyle/>
        <a:p>
          <a:endParaRPr lang="de-CH"/>
        </a:p>
      </dgm:t>
    </dgm:pt>
    <dgm:pt modelId="{EA19CF6B-1333-4F70-BB07-2DEEC24A2731}">
      <dgm:prSet phldrT="[Text]" custT="1"/>
      <dgm:spPr/>
      <dgm:t>
        <a:bodyPr/>
        <a:lstStyle/>
        <a:p>
          <a:r>
            <a:rPr lang="de-CH" sz="1300" dirty="0" smtClean="0">
              <a:solidFill>
                <a:srgbClr val="00B050"/>
              </a:solidFill>
            </a:rPr>
            <a:t>Arbeitsreintegration (Kontakt Arbeitgeber, IV, RAV, CM, Klärung/Planung, Wiedereingliederung 1. oder 2. AM) </a:t>
          </a:r>
          <a:endParaRPr lang="de-CH" sz="1300" dirty="0">
            <a:solidFill>
              <a:srgbClr val="00B050"/>
            </a:solidFill>
          </a:endParaRPr>
        </a:p>
      </dgm:t>
    </dgm:pt>
    <dgm:pt modelId="{5B3CC7A6-DD4B-4AFD-BC61-6C69945A8E34}" type="parTrans" cxnId="{F64248DA-A623-47C6-93C0-270DB22CDF24}">
      <dgm:prSet/>
      <dgm:spPr/>
      <dgm:t>
        <a:bodyPr/>
        <a:lstStyle/>
        <a:p>
          <a:endParaRPr lang="de-CH"/>
        </a:p>
      </dgm:t>
    </dgm:pt>
    <dgm:pt modelId="{29418EFD-75D0-4605-B7BE-4A670D4D6DEE}" type="sibTrans" cxnId="{F64248DA-A623-47C6-93C0-270DB22CDF24}">
      <dgm:prSet/>
      <dgm:spPr/>
      <dgm:t>
        <a:bodyPr/>
        <a:lstStyle/>
        <a:p>
          <a:endParaRPr lang="de-CH"/>
        </a:p>
      </dgm:t>
    </dgm:pt>
    <dgm:pt modelId="{95785136-8BBB-478C-AF4B-7C2FEAE820F0}" type="pres">
      <dgm:prSet presAssocID="{CE5B013A-3642-4971-861F-31CD75994E8D}" presName="linearFlow" presStyleCnt="0">
        <dgm:presLayoutVars>
          <dgm:dir/>
          <dgm:animLvl val="lvl"/>
          <dgm:resizeHandles val="exact"/>
        </dgm:presLayoutVars>
      </dgm:prSet>
      <dgm:spPr/>
      <dgm:t>
        <a:bodyPr/>
        <a:lstStyle/>
        <a:p>
          <a:endParaRPr lang="de-CH"/>
        </a:p>
      </dgm:t>
    </dgm:pt>
    <dgm:pt modelId="{5A4D6C71-4444-4C05-B0DC-47A5AA9C26CC}" type="pres">
      <dgm:prSet presAssocID="{D1B4E9DD-63E2-419A-B28F-7026F14B9A6F}" presName="composite" presStyleCnt="0"/>
      <dgm:spPr/>
    </dgm:pt>
    <dgm:pt modelId="{8267AAB1-FC2D-4615-B96C-2CF46A382E2A}" type="pres">
      <dgm:prSet presAssocID="{D1B4E9DD-63E2-419A-B28F-7026F14B9A6F}" presName="parentText" presStyleLbl="alignNode1" presStyleIdx="0" presStyleCnt="5" custLinFactNeighborX="558" custLinFactNeighborY="-24021">
        <dgm:presLayoutVars>
          <dgm:chMax val="1"/>
          <dgm:bulletEnabled val="1"/>
        </dgm:presLayoutVars>
      </dgm:prSet>
      <dgm:spPr/>
      <dgm:t>
        <a:bodyPr/>
        <a:lstStyle/>
        <a:p>
          <a:endParaRPr lang="de-CH"/>
        </a:p>
      </dgm:t>
    </dgm:pt>
    <dgm:pt modelId="{6B556187-2136-4128-92F7-4F873642CBC2}" type="pres">
      <dgm:prSet presAssocID="{D1B4E9DD-63E2-419A-B28F-7026F14B9A6F}" presName="descendantText" presStyleLbl="alignAcc1" presStyleIdx="0" presStyleCnt="5" custAng="0" custScaleX="100000" custScaleY="167544" custLinFactNeighborX="-124" custLinFactNeighborY="-3535">
        <dgm:presLayoutVars>
          <dgm:bulletEnabled val="1"/>
        </dgm:presLayoutVars>
      </dgm:prSet>
      <dgm:spPr/>
      <dgm:t>
        <a:bodyPr/>
        <a:lstStyle/>
        <a:p>
          <a:endParaRPr lang="de-CH"/>
        </a:p>
      </dgm:t>
    </dgm:pt>
    <dgm:pt modelId="{6FD75270-1DCF-4BA6-A5EA-A0D146ABDDDC}" type="pres">
      <dgm:prSet presAssocID="{1646D8EC-2ABA-4EEE-ACB1-956213D02FE5}" presName="sp" presStyleCnt="0"/>
      <dgm:spPr/>
    </dgm:pt>
    <dgm:pt modelId="{DDC07945-42F5-4704-BF14-2FB100A54AE5}" type="pres">
      <dgm:prSet presAssocID="{4D2A6A1B-951E-435D-82B1-5B5B5848AB90}" presName="composite" presStyleCnt="0"/>
      <dgm:spPr/>
    </dgm:pt>
    <dgm:pt modelId="{4A1C93A6-B6E3-4C88-9BB4-35C024BD240D}" type="pres">
      <dgm:prSet presAssocID="{4D2A6A1B-951E-435D-82B1-5B5B5848AB90}" presName="parentText" presStyleLbl="alignNode1" presStyleIdx="1" presStyleCnt="5">
        <dgm:presLayoutVars>
          <dgm:chMax val="1"/>
          <dgm:bulletEnabled val="1"/>
        </dgm:presLayoutVars>
      </dgm:prSet>
      <dgm:spPr/>
      <dgm:t>
        <a:bodyPr/>
        <a:lstStyle/>
        <a:p>
          <a:endParaRPr lang="de-CH"/>
        </a:p>
      </dgm:t>
    </dgm:pt>
    <dgm:pt modelId="{CAC857F7-9E44-4D96-8E03-9F0C95F284C6}" type="pres">
      <dgm:prSet presAssocID="{4D2A6A1B-951E-435D-82B1-5B5B5848AB90}" presName="descendantText" presStyleLbl="alignAcc1" presStyleIdx="1" presStyleCnt="5" custScaleY="71761">
        <dgm:presLayoutVars>
          <dgm:bulletEnabled val="1"/>
        </dgm:presLayoutVars>
      </dgm:prSet>
      <dgm:spPr/>
      <dgm:t>
        <a:bodyPr/>
        <a:lstStyle/>
        <a:p>
          <a:endParaRPr lang="de-CH"/>
        </a:p>
      </dgm:t>
    </dgm:pt>
    <dgm:pt modelId="{AEE1BC12-A73C-464F-89B8-A2FDFCBFCBD1}" type="pres">
      <dgm:prSet presAssocID="{AD9FB2A2-FF2A-49A7-AB9E-4FF9A317599E}" presName="sp" presStyleCnt="0"/>
      <dgm:spPr/>
    </dgm:pt>
    <dgm:pt modelId="{3929CAEB-787A-44B9-950B-75584C8041D8}" type="pres">
      <dgm:prSet presAssocID="{DF8ACC4C-9F6C-4FD5-8B0F-781F13D73E42}" presName="composite" presStyleCnt="0"/>
      <dgm:spPr/>
    </dgm:pt>
    <dgm:pt modelId="{CA928773-4E5E-45B4-BD4A-3FC637938C62}" type="pres">
      <dgm:prSet presAssocID="{DF8ACC4C-9F6C-4FD5-8B0F-781F13D73E42}" presName="parentText" presStyleLbl="alignNode1" presStyleIdx="2" presStyleCnt="5" custScaleY="109667" custLinFactNeighborX="133" custLinFactNeighborY="-9743">
        <dgm:presLayoutVars>
          <dgm:chMax val="1"/>
          <dgm:bulletEnabled val="1"/>
        </dgm:presLayoutVars>
      </dgm:prSet>
      <dgm:spPr/>
      <dgm:t>
        <a:bodyPr/>
        <a:lstStyle/>
        <a:p>
          <a:endParaRPr lang="de-CH"/>
        </a:p>
      </dgm:t>
    </dgm:pt>
    <dgm:pt modelId="{7324178C-9C67-435A-BE85-48E1729815A9}" type="pres">
      <dgm:prSet presAssocID="{DF8ACC4C-9F6C-4FD5-8B0F-781F13D73E42}" presName="descendantText" presStyleLbl="alignAcc1" presStyleIdx="2" presStyleCnt="5" custScaleY="104098" custLinFactNeighborX="0" custLinFactNeighborY="-25481">
        <dgm:presLayoutVars>
          <dgm:bulletEnabled val="1"/>
        </dgm:presLayoutVars>
      </dgm:prSet>
      <dgm:spPr/>
      <dgm:t>
        <a:bodyPr/>
        <a:lstStyle/>
        <a:p>
          <a:endParaRPr lang="de-CH"/>
        </a:p>
      </dgm:t>
    </dgm:pt>
    <dgm:pt modelId="{7BB6F33F-969A-4633-A1CA-E8086489F1E6}" type="pres">
      <dgm:prSet presAssocID="{87DED39D-62C4-42A3-83B8-747809D0842D}" presName="sp" presStyleCnt="0"/>
      <dgm:spPr/>
    </dgm:pt>
    <dgm:pt modelId="{1C170FEF-C93D-4AE0-977A-F8253D541382}" type="pres">
      <dgm:prSet presAssocID="{701F8CE5-8163-4DB9-8A7A-4C98131DB9D8}" presName="composite" presStyleCnt="0"/>
      <dgm:spPr/>
    </dgm:pt>
    <dgm:pt modelId="{2404742C-FCDB-44B0-8DEA-448A432F8793}" type="pres">
      <dgm:prSet presAssocID="{701F8CE5-8163-4DB9-8A7A-4C98131DB9D8}" presName="parentText" presStyleLbl="alignNode1" presStyleIdx="3" presStyleCnt="5" custScaleX="101650" custScaleY="131252" custLinFactNeighborX="0" custLinFactNeighborY="-4260">
        <dgm:presLayoutVars>
          <dgm:chMax val="1"/>
          <dgm:bulletEnabled val="1"/>
        </dgm:presLayoutVars>
      </dgm:prSet>
      <dgm:spPr/>
      <dgm:t>
        <a:bodyPr/>
        <a:lstStyle/>
        <a:p>
          <a:endParaRPr lang="de-CH"/>
        </a:p>
      </dgm:t>
    </dgm:pt>
    <dgm:pt modelId="{77F0DFED-3413-4F68-A66D-473777E3A94A}" type="pres">
      <dgm:prSet presAssocID="{701F8CE5-8163-4DB9-8A7A-4C98131DB9D8}" presName="descendantText" presStyleLbl="alignAcc1" presStyleIdx="3" presStyleCnt="5" custScaleY="186874" custLinFactNeighborX="0" custLinFactNeighborY="-24631">
        <dgm:presLayoutVars>
          <dgm:bulletEnabled val="1"/>
        </dgm:presLayoutVars>
      </dgm:prSet>
      <dgm:spPr/>
      <dgm:t>
        <a:bodyPr/>
        <a:lstStyle/>
        <a:p>
          <a:endParaRPr lang="de-CH"/>
        </a:p>
      </dgm:t>
    </dgm:pt>
    <dgm:pt modelId="{69BC92C5-8523-4442-96B4-C16D4331F6E2}" type="pres">
      <dgm:prSet presAssocID="{20A394FF-E664-4C28-A83C-9A08E0760BE8}" presName="sp" presStyleCnt="0"/>
      <dgm:spPr/>
    </dgm:pt>
    <dgm:pt modelId="{01C6D984-3697-41DB-97DB-EBF49669C798}" type="pres">
      <dgm:prSet presAssocID="{831C02AA-B453-41AD-ADB0-C85E2072402B}" presName="composite" presStyleCnt="0"/>
      <dgm:spPr/>
    </dgm:pt>
    <dgm:pt modelId="{0E85C7F7-1233-4D70-B94F-A08E0B83BAF5}" type="pres">
      <dgm:prSet presAssocID="{831C02AA-B453-41AD-ADB0-C85E2072402B}" presName="parentText" presStyleLbl="alignNode1" presStyleIdx="4" presStyleCnt="5" custScaleY="161693" custLinFactNeighborX="412" custLinFactNeighborY="-10401">
        <dgm:presLayoutVars>
          <dgm:chMax val="1"/>
          <dgm:bulletEnabled val="1"/>
        </dgm:presLayoutVars>
      </dgm:prSet>
      <dgm:spPr/>
      <dgm:t>
        <a:bodyPr/>
        <a:lstStyle/>
        <a:p>
          <a:endParaRPr lang="de-CH"/>
        </a:p>
      </dgm:t>
    </dgm:pt>
    <dgm:pt modelId="{EBC78845-676D-4836-92F5-135F47C94F21}" type="pres">
      <dgm:prSet presAssocID="{831C02AA-B453-41AD-ADB0-C85E2072402B}" presName="descendantText" presStyleLbl="alignAcc1" presStyleIdx="4" presStyleCnt="5" custScaleY="245388">
        <dgm:presLayoutVars>
          <dgm:bulletEnabled val="1"/>
        </dgm:presLayoutVars>
      </dgm:prSet>
      <dgm:spPr/>
      <dgm:t>
        <a:bodyPr/>
        <a:lstStyle/>
        <a:p>
          <a:endParaRPr lang="de-CH"/>
        </a:p>
      </dgm:t>
    </dgm:pt>
  </dgm:ptLst>
  <dgm:cxnLst>
    <dgm:cxn modelId="{B5C0CF6D-0CAF-4DF2-8F2D-680A13CBD218}" srcId="{D1B4E9DD-63E2-419A-B28F-7026F14B9A6F}" destId="{BBF055E6-0D2A-40A1-A505-044E5D2E3690}" srcOrd="0" destOrd="0" parTransId="{CB0200F5-0AD1-45ED-B651-ECF8CFC91ADE}" sibTransId="{DDB73D04-1CBE-49B1-8E6F-2B2A26C18992}"/>
    <dgm:cxn modelId="{D409FB64-8209-4D95-97FE-A05400F48B5E}" srcId="{CE5B013A-3642-4971-861F-31CD75994E8D}" destId="{831C02AA-B453-41AD-ADB0-C85E2072402B}" srcOrd="4" destOrd="0" parTransId="{DE238899-9DC7-4ACE-8BFD-B6E8B103BD13}" sibTransId="{E58A3E12-A5E1-4590-9EDE-70808F661D0D}"/>
    <dgm:cxn modelId="{1AE69F7C-30BB-4AAA-A41C-A1FEC65AAB54}" srcId="{CE5B013A-3642-4971-861F-31CD75994E8D}" destId="{DF8ACC4C-9F6C-4FD5-8B0F-781F13D73E42}" srcOrd="2" destOrd="0" parTransId="{E9ABAD92-AA64-46AC-BCB4-0B68E2762351}" sibTransId="{87DED39D-62C4-42A3-83B8-747809D0842D}"/>
    <dgm:cxn modelId="{9B6D4EB8-7B0A-42D3-A4AC-B1C833A08B1F}" srcId="{831C02AA-B453-41AD-ADB0-C85E2072402B}" destId="{9148463A-0E8F-44B8-83E0-89FFB14397E2}" srcOrd="2" destOrd="0" parTransId="{27377913-A099-43DF-8634-80041FCCBB6F}" sibTransId="{11328CEF-5F86-4927-82FD-6DD91D739509}"/>
    <dgm:cxn modelId="{14A0D3F1-40A6-42A1-A199-9E8B9C1F7B43}" type="presOf" srcId="{58B88DEA-7603-4411-B4F0-9E905FCC781E}" destId="{6B556187-2136-4128-92F7-4F873642CBC2}" srcOrd="0" destOrd="2" presId="urn:microsoft.com/office/officeart/2005/8/layout/chevron2"/>
    <dgm:cxn modelId="{8E2A1F75-E3B3-4A63-8CC3-6DB6A26701F1}" srcId="{831C02AA-B453-41AD-ADB0-C85E2072402B}" destId="{C2E78748-811D-4EE9-B88D-1C641C451289}" srcOrd="0" destOrd="0" parTransId="{D36CAD95-D949-4F41-AFBB-90501EBE3A97}" sibTransId="{6B3C7834-C764-417B-A563-A93C803C464A}"/>
    <dgm:cxn modelId="{D127170F-8AF4-4DD0-9348-6375FEE8F77C}" type="presOf" srcId="{831C02AA-B453-41AD-ADB0-C85E2072402B}" destId="{0E85C7F7-1233-4D70-B94F-A08E0B83BAF5}" srcOrd="0" destOrd="0" presId="urn:microsoft.com/office/officeart/2005/8/layout/chevron2"/>
    <dgm:cxn modelId="{92036422-D52F-4324-8936-022AC119908E}" type="presOf" srcId="{418C19DA-816F-4D8E-94FB-BE63944F7026}" destId="{6B556187-2136-4128-92F7-4F873642CBC2}" srcOrd="0" destOrd="3" presId="urn:microsoft.com/office/officeart/2005/8/layout/chevron2"/>
    <dgm:cxn modelId="{69D57FA6-C68C-459E-8C7B-BA8D145EE7A2}" srcId="{701F8CE5-8163-4DB9-8A7A-4C98131DB9D8}" destId="{F5B9D616-5910-4D46-B68A-C8F460E9A609}" srcOrd="1" destOrd="0" parTransId="{4D87364F-B2B6-4AF4-B6CC-8A8CE5D00623}" sibTransId="{9584A143-1729-4E9C-9873-0AC84A50DD27}"/>
    <dgm:cxn modelId="{63A80EF1-DAD4-4323-A01C-26DC7DB3B34D}" srcId="{DF8ACC4C-9F6C-4FD5-8B0F-781F13D73E42}" destId="{0D36FFAF-3AD4-46CD-8D28-8BD1AA3820B2}" srcOrd="0" destOrd="0" parTransId="{0B658B4E-C7F6-47F7-9516-325F8049A802}" sibTransId="{E9C1B11F-BCA0-4310-BDFB-AC3C11F1F3A8}"/>
    <dgm:cxn modelId="{0B2374DB-818A-4376-948A-F212AADDC665}" type="presOf" srcId="{EA19CF6B-1333-4F70-BB07-2DEEC24A2731}" destId="{77F0DFED-3413-4F68-A66D-473777E3A94A}" srcOrd="0" destOrd="4" presId="urn:microsoft.com/office/officeart/2005/8/layout/chevron2"/>
    <dgm:cxn modelId="{3A86AD1D-19E4-4E5E-A64E-02629B8B32E1}" type="presOf" srcId="{3B3260B4-304F-4F9C-B586-D1738AEE3E94}" destId="{77F0DFED-3413-4F68-A66D-473777E3A94A}" srcOrd="0" destOrd="0" presId="urn:microsoft.com/office/officeart/2005/8/layout/chevron2"/>
    <dgm:cxn modelId="{1FC5ADC9-A82C-4F68-B0F6-32BD4BB46E6E}" srcId="{701F8CE5-8163-4DB9-8A7A-4C98131DB9D8}" destId="{3B3260B4-304F-4F9C-B586-D1738AEE3E94}" srcOrd="0" destOrd="0" parTransId="{E9C2FE2A-974E-4B59-B792-9A1ED475BB58}" sibTransId="{8203E944-A98A-4664-9A6A-25DD34712B56}"/>
    <dgm:cxn modelId="{EAAB9030-83D9-401A-929F-0E2B3FDCC9EF}" type="presOf" srcId="{C7FACE29-0423-460A-8EEB-3E082B323F33}" destId="{77F0DFED-3413-4F68-A66D-473777E3A94A}" srcOrd="0" destOrd="5" presId="urn:microsoft.com/office/officeart/2005/8/layout/chevron2"/>
    <dgm:cxn modelId="{52B02755-302A-4CE6-8414-DF89B9D3F31E}" type="presOf" srcId="{DAC6DC3D-87CB-4E63-989F-FCAEA104DBEB}" destId="{EBC78845-676D-4836-92F5-135F47C94F21}" srcOrd="0" destOrd="3" presId="urn:microsoft.com/office/officeart/2005/8/layout/chevron2"/>
    <dgm:cxn modelId="{08A1973B-488F-453B-9162-A3E06D07A36F}" type="presOf" srcId="{CE5B013A-3642-4971-861F-31CD75994E8D}" destId="{95785136-8BBB-478C-AF4B-7C2FEAE820F0}" srcOrd="0" destOrd="0" presId="urn:microsoft.com/office/officeart/2005/8/layout/chevron2"/>
    <dgm:cxn modelId="{935C6898-7C7F-44C2-8633-B38B4B992ABF}" srcId="{CE5B013A-3642-4971-861F-31CD75994E8D}" destId="{701F8CE5-8163-4DB9-8A7A-4C98131DB9D8}" srcOrd="3" destOrd="0" parTransId="{E518200D-FE37-481B-AF89-5875016028C6}" sibTransId="{20A394FF-E664-4C28-A83C-9A08E0760BE8}"/>
    <dgm:cxn modelId="{F24F09DA-26D8-46BE-B5C1-4F06C8B085FE}" srcId="{701F8CE5-8163-4DB9-8A7A-4C98131DB9D8}" destId="{B572F5E7-88E9-44EC-ADF0-04C8757B7984}" srcOrd="2" destOrd="0" parTransId="{CB49B980-2ECE-4F44-BEE5-99E4A81DB531}" sibTransId="{3AA22ECC-C067-4377-B995-A1D5306B633C}"/>
    <dgm:cxn modelId="{57E1B6D0-D94D-44B4-ABDF-73EC8CE6B487}" type="presOf" srcId="{D1B4E9DD-63E2-419A-B28F-7026F14B9A6F}" destId="{8267AAB1-FC2D-4615-B96C-2CF46A382E2A}" srcOrd="0" destOrd="0" presId="urn:microsoft.com/office/officeart/2005/8/layout/chevron2"/>
    <dgm:cxn modelId="{F64248DA-A623-47C6-93C0-270DB22CDF24}" srcId="{701F8CE5-8163-4DB9-8A7A-4C98131DB9D8}" destId="{EA19CF6B-1333-4F70-BB07-2DEEC24A2731}" srcOrd="4" destOrd="0" parTransId="{5B3CC7A6-DD4B-4AFD-BC61-6C69945A8E34}" sibTransId="{29418EFD-75D0-4605-B7BE-4A670D4D6DEE}"/>
    <dgm:cxn modelId="{DC27E4AE-BDC7-4DD4-9CBD-56967C50FACB}" type="presOf" srcId="{F5B9D616-5910-4D46-B68A-C8F460E9A609}" destId="{77F0DFED-3413-4F68-A66D-473777E3A94A}" srcOrd="0" destOrd="1" presId="urn:microsoft.com/office/officeart/2005/8/layout/chevron2"/>
    <dgm:cxn modelId="{9FF71636-0246-4A96-A361-6884338E9010}" srcId="{D1B4E9DD-63E2-419A-B28F-7026F14B9A6F}" destId="{418C19DA-816F-4D8E-94FB-BE63944F7026}" srcOrd="3" destOrd="0" parTransId="{80354EE2-5134-4763-BC90-8AFD6E012EC1}" sibTransId="{8B5D4FA7-EFD6-4B5E-A309-6DABCE2E4C4A}"/>
    <dgm:cxn modelId="{50D37F20-2452-4E10-BBAA-DE64F8A149A3}" srcId="{831C02AA-B453-41AD-ADB0-C85E2072402B}" destId="{15DBF18A-4CB7-4B5C-A068-CC19DEA9E9BB}" srcOrd="1" destOrd="0" parTransId="{9D026541-79BE-407B-9FB0-AD90FC137721}" sibTransId="{FD6D461A-70B9-4D12-B28B-F5D1855DA30F}"/>
    <dgm:cxn modelId="{34A7BE9D-7D3E-4444-BDF4-18B048E7BB8B}" srcId="{831C02AA-B453-41AD-ADB0-C85E2072402B}" destId="{DAC6DC3D-87CB-4E63-989F-FCAEA104DBEB}" srcOrd="3" destOrd="0" parTransId="{5490ADE0-007D-4531-B8D3-2A9B8D39DB19}" sibTransId="{F8EB9DE0-6D7B-4E09-97BB-7C3D6DBA3AAA}"/>
    <dgm:cxn modelId="{3F8AC08A-184A-4F78-801C-33F7EEFB6E1A}" type="presOf" srcId="{15DBF18A-4CB7-4B5C-A068-CC19DEA9E9BB}" destId="{EBC78845-676D-4836-92F5-135F47C94F21}" srcOrd="0" destOrd="1" presId="urn:microsoft.com/office/officeart/2005/8/layout/chevron2"/>
    <dgm:cxn modelId="{5602A036-1BDB-44DB-86DB-F8D6A971091C}" type="presOf" srcId="{0D36FFAF-3AD4-46CD-8D28-8BD1AA3820B2}" destId="{7324178C-9C67-435A-BE85-48E1729815A9}" srcOrd="0" destOrd="0" presId="urn:microsoft.com/office/officeart/2005/8/layout/chevron2"/>
    <dgm:cxn modelId="{1F670B39-48FC-489C-9963-06059BA754BD}" srcId="{701F8CE5-8163-4DB9-8A7A-4C98131DB9D8}" destId="{C7FACE29-0423-460A-8EEB-3E082B323F33}" srcOrd="5" destOrd="0" parTransId="{84271E5A-36AF-436D-97A4-4A14640A9863}" sibTransId="{9BA65ACB-1C3D-4AE9-AFB4-A013E1971ACD}"/>
    <dgm:cxn modelId="{5D91D8E8-9627-4949-B6DA-78EF7654C3AA}" type="presOf" srcId="{DF8ACC4C-9F6C-4FD5-8B0F-781F13D73E42}" destId="{CA928773-4E5E-45B4-BD4A-3FC637938C62}" srcOrd="0" destOrd="0" presId="urn:microsoft.com/office/officeart/2005/8/layout/chevron2"/>
    <dgm:cxn modelId="{8034B83D-1E31-482F-9C39-46A1569009D8}" type="presOf" srcId="{4D2A6A1B-951E-435D-82B1-5B5B5848AB90}" destId="{4A1C93A6-B6E3-4C88-9BB4-35C024BD240D}" srcOrd="0" destOrd="0" presId="urn:microsoft.com/office/officeart/2005/8/layout/chevron2"/>
    <dgm:cxn modelId="{050E371C-9FB9-4ACE-91B8-FA8C7537BB53}" srcId="{4D2A6A1B-951E-435D-82B1-5B5B5848AB90}" destId="{38D1DA3C-C580-4A71-A5F4-976437DCB94E}" srcOrd="0" destOrd="0" parTransId="{2CF04C59-DD10-4BDB-BD76-AD8EBF1FE4A2}" sibTransId="{CA6768BE-A3F0-40D9-AD93-CF70C0CB9C4A}"/>
    <dgm:cxn modelId="{51B36FC6-30AC-4D40-92C0-61C7CB45E5F0}" type="presOf" srcId="{BE648040-885F-464E-AC8E-27166AB7E553}" destId="{EBC78845-676D-4836-92F5-135F47C94F21}" srcOrd="0" destOrd="4" presId="urn:microsoft.com/office/officeart/2005/8/layout/chevron2"/>
    <dgm:cxn modelId="{8B0F8B4E-49FA-4CA2-A74F-13F73A497BD9}" srcId="{701F8CE5-8163-4DB9-8A7A-4C98131DB9D8}" destId="{BADFF9B9-AA5C-410B-A133-ADC437F110B6}" srcOrd="3" destOrd="0" parTransId="{EC03C2E4-BA64-4E21-81BE-6FF00D7A9233}" sibTransId="{14B63842-116D-41F8-A57A-A89975A4EB84}"/>
    <dgm:cxn modelId="{1F2F3F99-C3C2-4951-AE1A-2FDCD956E022}" srcId="{CE5B013A-3642-4971-861F-31CD75994E8D}" destId="{D1B4E9DD-63E2-419A-B28F-7026F14B9A6F}" srcOrd="0" destOrd="0" parTransId="{291D3C96-ED55-4FC9-A3E3-2CE4DABD2BA8}" sibTransId="{1646D8EC-2ABA-4EEE-ACB1-956213D02FE5}"/>
    <dgm:cxn modelId="{B8303A06-FF9B-4032-BECA-21DD62F45AFD}" type="presOf" srcId="{5729476E-2FA1-4804-9452-1A4E197EF28A}" destId="{6B556187-2136-4128-92F7-4F873642CBC2}" srcOrd="0" destOrd="1" presId="urn:microsoft.com/office/officeart/2005/8/layout/chevron2"/>
    <dgm:cxn modelId="{8591D283-4E52-4C8F-870E-997723B495EA}" type="presOf" srcId="{C2E78748-811D-4EE9-B88D-1C641C451289}" destId="{EBC78845-676D-4836-92F5-135F47C94F21}" srcOrd="0" destOrd="0" presId="urn:microsoft.com/office/officeart/2005/8/layout/chevron2"/>
    <dgm:cxn modelId="{056064C7-B53C-4B36-8E7C-1136383FEE06}" srcId="{D1B4E9DD-63E2-419A-B28F-7026F14B9A6F}" destId="{5729476E-2FA1-4804-9452-1A4E197EF28A}" srcOrd="1" destOrd="0" parTransId="{3447ADCE-6671-4C9B-BE59-474FFC18ACB0}" sibTransId="{BA6E1859-550A-43A4-8585-ED0BEE25988F}"/>
    <dgm:cxn modelId="{0EDB84C5-5ED0-458B-89F0-D61883A072DC}" type="presOf" srcId="{BADFF9B9-AA5C-410B-A133-ADC437F110B6}" destId="{77F0DFED-3413-4F68-A66D-473777E3A94A}" srcOrd="0" destOrd="3" presId="urn:microsoft.com/office/officeart/2005/8/layout/chevron2"/>
    <dgm:cxn modelId="{A2521B57-4524-4081-A339-45FE27D96B26}" srcId="{831C02AA-B453-41AD-ADB0-C85E2072402B}" destId="{BE648040-885F-464E-AC8E-27166AB7E553}" srcOrd="4" destOrd="0" parTransId="{3E8165DE-7F2F-4507-91AA-7256672F0F7D}" sibTransId="{5BDCC187-F782-4C8F-9C54-9CF697D47BCA}"/>
    <dgm:cxn modelId="{DE63D0C6-6318-4FA9-8033-67119D3F61F7}" type="presOf" srcId="{B572F5E7-88E9-44EC-ADF0-04C8757B7984}" destId="{77F0DFED-3413-4F68-A66D-473777E3A94A}" srcOrd="0" destOrd="2" presId="urn:microsoft.com/office/officeart/2005/8/layout/chevron2"/>
    <dgm:cxn modelId="{05AEEB04-09C6-405C-B243-E7F2A4CB34AD}" type="presOf" srcId="{9148463A-0E8F-44B8-83E0-89FFB14397E2}" destId="{EBC78845-676D-4836-92F5-135F47C94F21}" srcOrd="0" destOrd="2" presId="urn:microsoft.com/office/officeart/2005/8/layout/chevron2"/>
    <dgm:cxn modelId="{585DD562-DC69-4722-AB02-09BD9B45097D}" srcId="{D1B4E9DD-63E2-419A-B28F-7026F14B9A6F}" destId="{58B88DEA-7603-4411-B4F0-9E905FCC781E}" srcOrd="2" destOrd="0" parTransId="{3323ACF2-4433-4AAC-9122-CE8B6A832EE0}" sibTransId="{6BCCAB49-6247-48AA-A4D3-A86E6A65A6E8}"/>
    <dgm:cxn modelId="{E35072D2-7CB0-4603-AD0A-839E70ED8B2B}" type="presOf" srcId="{BBF055E6-0D2A-40A1-A505-044E5D2E3690}" destId="{6B556187-2136-4128-92F7-4F873642CBC2}" srcOrd="0" destOrd="0" presId="urn:microsoft.com/office/officeart/2005/8/layout/chevron2"/>
    <dgm:cxn modelId="{F27D6A73-CB22-438A-B8EE-BA834F7DE55D}" srcId="{CE5B013A-3642-4971-861F-31CD75994E8D}" destId="{4D2A6A1B-951E-435D-82B1-5B5B5848AB90}" srcOrd="1" destOrd="0" parTransId="{441F3E1F-41BA-44DE-83EE-E4858D71A661}" sibTransId="{AD9FB2A2-FF2A-49A7-AB9E-4FF9A317599E}"/>
    <dgm:cxn modelId="{BAB48EF5-DACE-4BCF-9DE3-0D311EB634A0}" type="presOf" srcId="{701F8CE5-8163-4DB9-8A7A-4C98131DB9D8}" destId="{2404742C-FCDB-44B0-8DEA-448A432F8793}" srcOrd="0" destOrd="0" presId="urn:microsoft.com/office/officeart/2005/8/layout/chevron2"/>
    <dgm:cxn modelId="{D20AC8F3-A951-40FF-8076-175FC8621278}" type="presOf" srcId="{38D1DA3C-C580-4A71-A5F4-976437DCB94E}" destId="{CAC857F7-9E44-4D96-8E03-9F0C95F284C6}" srcOrd="0" destOrd="0" presId="urn:microsoft.com/office/officeart/2005/8/layout/chevron2"/>
    <dgm:cxn modelId="{EA1A378C-9A7B-491B-A24D-BE0EBA5F32E1}" type="presParOf" srcId="{95785136-8BBB-478C-AF4B-7C2FEAE820F0}" destId="{5A4D6C71-4444-4C05-B0DC-47A5AA9C26CC}" srcOrd="0" destOrd="0" presId="urn:microsoft.com/office/officeart/2005/8/layout/chevron2"/>
    <dgm:cxn modelId="{7388B9D3-82D6-4278-B745-26E4F3DB39AC}" type="presParOf" srcId="{5A4D6C71-4444-4C05-B0DC-47A5AA9C26CC}" destId="{8267AAB1-FC2D-4615-B96C-2CF46A382E2A}" srcOrd="0" destOrd="0" presId="urn:microsoft.com/office/officeart/2005/8/layout/chevron2"/>
    <dgm:cxn modelId="{D8782B2C-BD1F-4EBB-BB82-FB38676F43C8}" type="presParOf" srcId="{5A4D6C71-4444-4C05-B0DC-47A5AA9C26CC}" destId="{6B556187-2136-4128-92F7-4F873642CBC2}" srcOrd="1" destOrd="0" presId="urn:microsoft.com/office/officeart/2005/8/layout/chevron2"/>
    <dgm:cxn modelId="{01A3912C-7270-49D4-BE81-825D2A488AA2}" type="presParOf" srcId="{95785136-8BBB-478C-AF4B-7C2FEAE820F0}" destId="{6FD75270-1DCF-4BA6-A5EA-A0D146ABDDDC}" srcOrd="1" destOrd="0" presId="urn:microsoft.com/office/officeart/2005/8/layout/chevron2"/>
    <dgm:cxn modelId="{07D1BE2A-D2E8-43ED-98A7-BD4C1A30B43F}" type="presParOf" srcId="{95785136-8BBB-478C-AF4B-7C2FEAE820F0}" destId="{DDC07945-42F5-4704-BF14-2FB100A54AE5}" srcOrd="2" destOrd="0" presId="urn:microsoft.com/office/officeart/2005/8/layout/chevron2"/>
    <dgm:cxn modelId="{D4D46B0E-BCE8-44DC-92B7-846950FF7290}" type="presParOf" srcId="{DDC07945-42F5-4704-BF14-2FB100A54AE5}" destId="{4A1C93A6-B6E3-4C88-9BB4-35C024BD240D}" srcOrd="0" destOrd="0" presId="urn:microsoft.com/office/officeart/2005/8/layout/chevron2"/>
    <dgm:cxn modelId="{288D5261-2A98-4C6C-92ED-A6C51506BA91}" type="presParOf" srcId="{DDC07945-42F5-4704-BF14-2FB100A54AE5}" destId="{CAC857F7-9E44-4D96-8E03-9F0C95F284C6}" srcOrd="1" destOrd="0" presId="urn:microsoft.com/office/officeart/2005/8/layout/chevron2"/>
    <dgm:cxn modelId="{F95C9149-E7ED-46FF-8001-B27B75000ADE}" type="presParOf" srcId="{95785136-8BBB-478C-AF4B-7C2FEAE820F0}" destId="{AEE1BC12-A73C-464F-89B8-A2FDFCBFCBD1}" srcOrd="3" destOrd="0" presId="urn:microsoft.com/office/officeart/2005/8/layout/chevron2"/>
    <dgm:cxn modelId="{B0803D12-86D6-4E75-8FD1-F31B09908292}" type="presParOf" srcId="{95785136-8BBB-478C-AF4B-7C2FEAE820F0}" destId="{3929CAEB-787A-44B9-950B-75584C8041D8}" srcOrd="4" destOrd="0" presId="urn:microsoft.com/office/officeart/2005/8/layout/chevron2"/>
    <dgm:cxn modelId="{2F3DB9E7-6FCF-4E29-A6D2-987CF9F14234}" type="presParOf" srcId="{3929CAEB-787A-44B9-950B-75584C8041D8}" destId="{CA928773-4E5E-45B4-BD4A-3FC637938C62}" srcOrd="0" destOrd="0" presId="urn:microsoft.com/office/officeart/2005/8/layout/chevron2"/>
    <dgm:cxn modelId="{3DBEC0F3-6D56-4C0B-A910-FED35EB1C33D}" type="presParOf" srcId="{3929CAEB-787A-44B9-950B-75584C8041D8}" destId="{7324178C-9C67-435A-BE85-48E1729815A9}" srcOrd="1" destOrd="0" presId="urn:microsoft.com/office/officeart/2005/8/layout/chevron2"/>
    <dgm:cxn modelId="{D27C9AA1-2432-4C03-972C-A114D831BF63}" type="presParOf" srcId="{95785136-8BBB-478C-AF4B-7C2FEAE820F0}" destId="{7BB6F33F-969A-4633-A1CA-E8086489F1E6}" srcOrd="5" destOrd="0" presId="urn:microsoft.com/office/officeart/2005/8/layout/chevron2"/>
    <dgm:cxn modelId="{67CAEE01-9A4E-400C-8455-8B35215B41E8}" type="presParOf" srcId="{95785136-8BBB-478C-AF4B-7C2FEAE820F0}" destId="{1C170FEF-C93D-4AE0-977A-F8253D541382}" srcOrd="6" destOrd="0" presId="urn:microsoft.com/office/officeart/2005/8/layout/chevron2"/>
    <dgm:cxn modelId="{1AC8776B-8499-49D5-A854-9296EA76ABB8}" type="presParOf" srcId="{1C170FEF-C93D-4AE0-977A-F8253D541382}" destId="{2404742C-FCDB-44B0-8DEA-448A432F8793}" srcOrd="0" destOrd="0" presId="urn:microsoft.com/office/officeart/2005/8/layout/chevron2"/>
    <dgm:cxn modelId="{B9FE1D8D-3AB6-402D-9A7B-7E7EE46FFBA1}" type="presParOf" srcId="{1C170FEF-C93D-4AE0-977A-F8253D541382}" destId="{77F0DFED-3413-4F68-A66D-473777E3A94A}" srcOrd="1" destOrd="0" presId="urn:microsoft.com/office/officeart/2005/8/layout/chevron2"/>
    <dgm:cxn modelId="{FCC7225A-BD26-482B-A002-BD02668BAE96}" type="presParOf" srcId="{95785136-8BBB-478C-AF4B-7C2FEAE820F0}" destId="{69BC92C5-8523-4442-96B4-C16D4331F6E2}" srcOrd="7" destOrd="0" presId="urn:microsoft.com/office/officeart/2005/8/layout/chevron2"/>
    <dgm:cxn modelId="{B0D05FA5-E2D0-48B8-94E8-5902C0C34429}" type="presParOf" srcId="{95785136-8BBB-478C-AF4B-7C2FEAE820F0}" destId="{01C6D984-3697-41DB-97DB-EBF49669C798}" srcOrd="8" destOrd="0" presId="urn:microsoft.com/office/officeart/2005/8/layout/chevron2"/>
    <dgm:cxn modelId="{77291A76-4786-459B-BD24-6CCEAD432A78}" type="presParOf" srcId="{01C6D984-3697-41DB-97DB-EBF49669C798}" destId="{0E85C7F7-1233-4D70-B94F-A08E0B83BAF5}" srcOrd="0" destOrd="0" presId="urn:microsoft.com/office/officeart/2005/8/layout/chevron2"/>
    <dgm:cxn modelId="{B7E67EC0-8EE0-48AF-812F-5AC69054F1BD}" type="presParOf" srcId="{01C6D984-3697-41DB-97DB-EBF49669C798}" destId="{EBC78845-676D-4836-92F5-135F47C94F2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7AAB1-FC2D-4615-B96C-2CF46A382E2A}">
      <dsp:nvSpPr>
        <dsp:cNvPr id="0" name=""/>
        <dsp:cNvSpPr/>
      </dsp:nvSpPr>
      <dsp:spPr>
        <a:xfrm rot="5400000">
          <a:off x="-121849" y="124554"/>
          <a:ext cx="817881" cy="572516"/>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de-CH" sz="1300" kern="1200" dirty="0" smtClean="0"/>
            <a:t>Vor Eintritt</a:t>
          </a:r>
          <a:endParaRPr lang="de-CH" sz="1300" kern="1200" dirty="0"/>
        </a:p>
      </dsp:txBody>
      <dsp:txXfrm rot="-5400000">
        <a:off x="834" y="288129"/>
        <a:ext cx="572516" cy="245365"/>
      </dsp:txXfrm>
    </dsp:sp>
    <dsp:sp modelId="{6B556187-2136-4128-92F7-4F873642CBC2}">
      <dsp:nvSpPr>
        <dsp:cNvPr id="0" name=""/>
        <dsp:cNvSpPr/>
      </dsp:nvSpPr>
      <dsp:spPr>
        <a:xfrm rot="5400000">
          <a:off x="3636924" y="-3075497"/>
          <a:ext cx="890702" cy="7041703"/>
        </a:xfrm>
        <a:prstGeom prst="round2Same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CH" sz="1300" kern="1200" dirty="0" smtClean="0">
              <a:solidFill>
                <a:srgbClr val="00B050"/>
              </a:solidFill>
            </a:rPr>
            <a:t>Zuweisung</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Besichtigung</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Abklärungsgespräch</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Psychologische Testung </a:t>
          </a:r>
          <a:r>
            <a:rPr lang="de-CH" sz="1300" kern="1200" dirty="0" err="1" smtClean="0">
              <a:solidFill>
                <a:srgbClr val="00B050"/>
              </a:solidFill>
            </a:rPr>
            <a:t>Prä</a:t>
          </a:r>
          <a:endParaRPr lang="de-CH" sz="1300" kern="1200" dirty="0">
            <a:solidFill>
              <a:srgbClr val="00B050"/>
            </a:solidFill>
          </a:endParaRPr>
        </a:p>
      </dsp:txBody>
      <dsp:txXfrm rot="-5400000">
        <a:off x="561424" y="43483"/>
        <a:ext cx="6998223" cy="803742"/>
      </dsp:txXfrm>
    </dsp:sp>
    <dsp:sp modelId="{4A1C93A6-B6E3-4C88-9BB4-35C024BD240D}">
      <dsp:nvSpPr>
        <dsp:cNvPr id="0" name=""/>
        <dsp:cNvSpPr/>
      </dsp:nvSpPr>
      <dsp:spPr>
        <a:xfrm rot="5400000">
          <a:off x="-125043" y="1051883"/>
          <a:ext cx="817881" cy="572516"/>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de-CH" sz="1300" kern="1200" smtClean="0"/>
            <a:t>  1</a:t>
          </a:r>
          <a:r>
            <a:rPr lang="de-CH" sz="1300" kern="1200" dirty="0" smtClean="0"/>
            <a:t>. Woche</a:t>
          </a:r>
          <a:endParaRPr lang="de-CH" sz="1300" kern="1200" dirty="0"/>
        </a:p>
      </dsp:txBody>
      <dsp:txXfrm rot="-5400000">
        <a:off x="-2360" y="1215458"/>
        <a:ext cx="572516" cy="245365"/>
      </dsp:txXfrm>
    </dsp:sp>
    <dsp:sp modelId="{CAC857F7-9E44-4D96-8E03-9F0C95F284C6}">
      <dsp:nvSpPr>
        <dsp:cNvPr id="0" name=""/>
        <dsp:cNvSpPr/>
      </dsp:nvSpPr>
      <dsp:spPr>
        <a:xfrm rot="5400000">
          <a:off x="4186516" y="-2612097"/>
          <a:ext cx="381497" cy="7614220"/>
        </a:xfrm>
        <a:prstGeom prst="round2Same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CH" sz="1300" kern="1200" dirty="0" smtClean="0">
              <a:solidFill>
                <a:srgbClr val="00B050"/>
              </a:solidFill>
            </a:rPr>
            <a:t>Erstgespräch mit allen Berufsgruppen (Kernteam)</a:t>
          </a:r>
          <a:endParaRPr lang="de-CH" sz="1300" kern="1200" dirty="0">
            <a:solidFill>
              <a:srgbClr val="00B050"/>
            </a:solidFill>
          </a:endParaRPr>
        </a:p>
      </dsp:txBody>
      <dsp:txXfrm rot="-5400000">
        <a:off x="570155" y="1022887"/>
        <a:ext cx="7595597" cy="344251"/>
      </dsp:txXfrm>
    </dsp:sp>
    <dsp:sp modelId="{CA928773-4E5E-45B4-BD4A-3FC637938C62}">
      <dsp:nvSpPr>
        <dsp:cNvPr id="0" name=""/>
        <dsp:cNvSpPr/>
      </dsp:nvSpPr>
      <dsp:spPr>
        <a:xfrm rot="5400000">
          <a:off x="-163814" y="1742595"/>
          <a:ext cx="896945" cy="572516"/>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de-CH" sz="1300" kern="1200" dirty="0" smtClean="0"/>
            <a:t>3. Woche</a:t>
          </a:r>
          <a:endParaRPr lang="de-CH" sz="1300" kern="1200" dirty="0"/>
        </a:p>
      </dsp:txBody>
      <dsp:txXfrm rot="-5400000">
        <a:off x="-1599" y="1866638"/>
        <a:ext cx="572516" cy="324429"/>
      </dsp:txXfrm>
    </dsp:sp>
    <dsp:sp modelId="{7324178C-9C67-435A-BE85-48E1729815A9}">
      <dsp:nvSpPr>
        <dsp:cNvPr id="0" name=""/>
        <dsp:cNvSpPr/>
      </dsp:nvSpPr>
      <dsp:spPr>
        <a:xfrm rot="5400000">
          <a:off x="4100560" y="-1977161"/>
          <a:ext cx="553408" cy="7614220"/>
        </a:xfrm>
        <a:prstGeom prst="round2Same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CH" sz="1300" kern="1200" dirty="0" smtClean="0">
              <a:solidFill>
                <a:srgbClr val="00B050"/>
              </a:solidFill>
            </a:rPr>
            <a:t>Gemeinsame Therapieplanung im </a:t>
          </a:r>
          <a:r>
            <a:rPr lang="de-CH" sz="1300" kern="1200" dirty="0" err="1" smtClean="0">
              <a:solidFill>
                <a:srgbClr val="00B050"/>
              </a:solidFill>
            </a:rPr>
            <a:t>Kernteam</a:t>
          </a:r>
          <a:r>
            <a:rPr lang="de-CH" sz="1300" kern="1200" dirty="0" smtClean="0">
              <a:solidFill>
                <a:srgbClr val="00B050"/>
              </a:solidFill>
            </a:rPr>
            <a:t> (Pflege, Ergo, Psycho) mit Patient</a:t>
          </a:r>
          <a:endParaRPr lang="de-CH" sz="1300" kern="1200" dirty="0">
            <a:solidFill>
              <a:srgbClr val="00B050"/>
            </a:solidFill>
          </a:endParaRPr>
        </a:p>
      </dsp:txBody>
      <dsp:txXfrm rot="-5400000">
        <a:off x="570155" y="1580259"/>
        <a:ext cx="7587205" cy="499378"/>
      </dsp:txXfrm>
    </dsp:sp>
    <dsp:sp modelId="{2404742C-FCDB-44B0-8DEA-448A432F8793}">
      <dsp:nvSpPr>
        <dsp:cNvPr id="0" name=""/>
        <dsp:cNvSpPr/>
      </dsp:nvSpPr>
      <dsp:spPr>
        <a:xfrm rot="5400000">
          <a:off x="-248122" y="2784036"/>
          <a:ext cx="1073485" cy="581963"/>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de-CH" sz="1300" kern="1200" dirty="0" smtClean="0"/>
            <a:t>Verlauf, Bedarf</a:t>
          </a:r>
          <a:endParaRPr lang="de-CH" sz="1300" kern="1200" dirty="0"/>
        </a:p>
      </dsp:txBody>
      <dsp:txXfrm rot="-5400000">
        <a:off x="-2360" y="2829257"/>
        <a:ext cx="581963" cy="491522"/>
      </dsp:txXfrm>
    </dsp:sp>
    <dsp:sp modelId="{77F0DFED-3413-4F68-A66D-473777E3A94A}">
      <dsp:nvSpPr>
        <dsp:cNvPr id="0" name=""/>
        <dsp:cNvSpPr/>
      </dsp:nvSpPr>
      <dsp:spPr>
        <a:xfrm rot="5400000">
          <a:off x="3885256" y="-971323"/>
          <a:ext cx="993464" cy="7614220"/>
        </a:xfrm>
        <a:prstGeom prst="round2Same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Standort im Kernteam, Verlaufsevaluation</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Berufsspezifische Assessments (Melba, Ida)</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Systemische Paar- Familiengespräche</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Arbeitsreintegration (Kontakt Arbeitgeber, IV, RAV, CM, Klärung/Planung, Wiedereingliederung 1. oder 2. AM) </a:t>
          </a:r>
          <a:endParaRPr lang="de-CH" sz="1300" kern="1200" dirty="0">
            <a:solidFill>
              <a:srgbClr val="00B050"/>
            </a:solidFill>
          </a:endParaRPr>
        </a:p>
        <a:p>
          <a:pPr marL="114300" lvl="1" indent="-114300" algn="l" defTabSz="577850">
            <a:lnSpc>
              <a:spcPct val="90000"/>
            </a:lnSpc>
            <a:spcBef>
              <a:spcPct val="0"/>
            </a:spcBef>
            <a:spcAft>
              <a:spcPct val="15000"/>
            </a:spcAft>
            <a:buChar char="••"/>
          </a:pPr>
          <a:endParaRPr lang="de-CH" sz="1300" kern="1200" dirty="0">
            <a:solidFill>
              <a:srgbClr val="00B050"/>
            </a:solidFill>
          </a:endParaRPr>
        </a:p>
      </dsp:txBody>
      <dsp:txXfrm rot="-5400000">
        <a:off x="574879" y="2387551"/>
        <a:ext cx="7565723" cy="896470"/>
      </dsp:txXfrm>
    </dsp:sp>
    <dsp:sp modelId="{0E85C7F7-1233-4D70-B94F-A08E0B83BAF5}">
      <dsp:nvSpPr>
        <dsp:cNvPr id="0" name=""/>
        <dsp:cNvSpPr/>
      </dsp:nvSpPr>
      <dsp:spPr>
        <a:xfrm rot="5400000">
          <a:off x="-374972" y="3983659"/>
          <a:ext cx="1322456" cy="572516"/>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de-CH" sz="1300" kern="1200" dirty="0" smtClean="0"/>
            <a:t>Letztes Viertel vor Austritt</a:t>
          </a:r>
          <a:endParaRPr lang="de-CH" sz="1300" kern="1200" dirty="0"/>
        </a:p>
      </dsp:txBody>
      <dsp:txXfrm rot="-5400000">
        <a:off x="-2" y="3894947"/>
        <a:ext cx="572516" cy="749940"/>
      </dsp:txXfrm>
    </dsp:sp>
    <dsp:sp modelId="{EBC78845-676D-4836-92F5-135F47C94F21}">
      <dsp:nvSpPr>
        <dsp:cNvPr id="0" name=""/>
        <dsp:cNvSpPr/>
      </dsp:nvSpPr>
      <dsp:spPr>
        <a:xfrm rot="5400000">
          <a:off x="3724995" y="404746"/>
          <a:ext cx="1304538" cy="7614220"/>
        </a:xfrm>
        <a:prstGeom prst="round2Same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CH" sz="1300" kern="1200" dirty="0" smtClean="0">
              <a:solidFill>
                <a:srgbClr val="00B050"/>
              </a:solidFill>
            </a:rPr>
            <a:t>Austrittsplanung: Arbeitsreintegration konkretisieren, Procedere nach Austritt</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Psychologische Testung Post</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Sozialmedizinische Beurteilung, AF/AUF, Einschränkungen, Prognose</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Nachsorgeplan Krisenplan, Notfallnummern </a:t>
          </a:r>
          <a:r>
            <a:rPr lang="de-CH" sz="1300" kern="1200" dirty="0" err="1" smtClean="0">
              <a:solidFill>
                <a:srgbClr val="00B050"/>
              </a:solidFill>
            </a:rPr>
            <a:t>etc</a:t>
          </a:r>
          <a:endParaRPr lang="de-CH" sz="1300" kern="1200" dirty="0">
            <a:solidFill>
              <a:srgbClr val="00B050"/>
            </a:solidFill>
          </a:endParaRPr>
        </a:p>
        <a:p>
          <a:pPr marL="114300" lvl="1" indent="-114300" algn="l" defTabSz="577850">
            <a:lnSpc>
              <a:spcPct val="90000"/>
            </a:lnSpc>
            <a:spcBef>
              <a:spcPct val="0"/>
            </a:spcBef>
            <a:spcAft>
              <a:spcPct val="15000"/>
            </a:spcAft>
            <a:buChar char="••"/>
          </a:pPr>
          <a:r>
            <a:rPr lang="de-CH" sz="1300" kern="1200" dirty="0" smtClean="0">
              <a:solidFill>
                <a:srgbClr val="00B050"/>
              </a:solidFill>
            </a:rPr>
            <a:t>Ambulante Weiterbehandlung, Tagesstruktur, Wochenplan, Freizeit, Selbsthilfegruppen  </a:t>
          </a:r>
          <a:endParaRPr lang="de-CH" sz="1300" kern="1200" dirty="0">
            <a:solidFill>
              <a:srgbClr val="00B050"/>
            </a:solidFill>
          </a:endParaRPr>
        </a:p>
      </dsp:txBody>
      <dsp:txXfrm rot="-5400000">
        <a:off x="570154" y="3623269"/>
        <a:ext cx="7550538" cy="117717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622799" y="0"/>
            <a:ext cx="4301543" cy="339884"/>
          </a:xfrm>
          <a:prstGeom prst="rect">
            <a:avLst/>
          </a:prstGeom>
        </p:spPr>
        <p:txBody>
          <a:bodyPr vert="horz" lIns="91440" tIns="45720" rIns="91440" bIns="45720" rtlCol="0"/>
          <a:lstStyle>
            <a:lvl1pPr algn="r">
              <a:defRPr sz="1200"/>
            </a:lvl1pPr>
          </a:lstStyle>
          <a:p>
            <a:fld id="{2C55E7AF-1146-5648-A333-63C04B0D484E}" type="datetimeFigureOut">
              <a:rPr lang="de-DE" smtClean="0"/>
              <a:pPr/>
              <a:t>25.10.2017</a:t>
            </a:fld>
            <a:endParaRPr lang="de-DE"/>
          </a:p>
        </p:txBody>
      </p:sp>
      <p:sp>
        <p:nvSpPr>
          <p:cNvPr id="4" name="Fußzeilenplatzhalter 3"/>
          <p:cNvSpPr>
            <a:spLocks noGrp="1"/>
          </p:cNvSpPr>
          <p:nvPr>
            <p:ph type="ftr" sz="quarter" idx="2"/>
          </p:nvPr>
        </p:nvSpPr>
        <p:spPr>
          <a:xfrm>
            <a:off x="1" y="6456611"/>
            <a:ext cx="4301543" cy="339884"/>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622799" y="6456611"/>
            <a:ext cx="4301543" cy="339884"/>
          </a:xfrm>
          <a:prstGeom prst="rect">
            <a:avLst/>
          </a:prstGeom>
        </p:spPr>
        <p:txBody>
          <a:bodyPr vert="horz" lIns="91440" tIns="45720" rIns="91440" bIns="45720" rtlCol="0" anchor="b"/>
          <a:lstStyle>
            <a:lvl1pPr algn="r">
              <a:defRPr sz="1200"/>
            </a:lvl1pPr>
          </a:lstStyle>
          <a:p>
            <a:fld id="{B0355CEB-F5DC-3249-B977-8F68D8BFA6ED}" type="slidenum">
              <a:rPr lang="de-DE" smtClean="0"/>
              <a:pPr/>
              <a:t>‹Nr.›</a:t>
            </a:fld>
            <a:endParaRPr lang="de-DE"/>
          </a:p>
        </p:txBody>
      </p:sp>
    </p:spTree>
    <p:extLst>
      <p:ext uri="{BB962C8B-B14F-4D97-AF65-F5344CB8AC3E}">
        <p14:creationId xmlns:p14="http://schemas.microsoft.com/office/powerpoint/2010/main" val="3253889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973C0F53-240E-8146-8ED6-04D8D63D4A7B}" type="datetimeFigureOut">
              <a:rPr lang="de-DE" smtClean="0"/>
              <a:pPr/>
              <a:t>25.10.2017</a:t>
            </a:fld>
            <a:endParaRPr lang="de-DE"/>
          </a:p>
        </p:txBody>
      </p:sp>
      <p:sp>
        <p:nvSpPr>
          <p:cNvPr id="4" name="Folienbildplatzhalt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6" name="Fußzeilenplatzhalter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C53D7C51-E1A5-FA43-9F88-A3681E9BB390}" type="slidenum">
              <a:rPr lang="de-DE" smtClean="0"/>
              <a:pPr/>
              <a:t>‹Nr.›</a:t>
            </a:fld>
            <a:endParaRPr lang="de-DE"/>
          </a:p>
        </p:txBody>
      </p:sp>
    </p:spTree>
    <p:extLst>
      <p:ext uri="{BB962C8B-B14F-4D97-AF65-F5344CB8AC3E}">
        <p14:creationId xmlns:p14="http://schemas.microsoft.com/office/powerpoint/2010/main" val="415876468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hteck 6"/>
          <p:cNvSpPr/>
          <p:nvPr userDrawn="1"/>
        </p:nvSpPr>
        <p:spPr>
          <a:xfrm>
            <a:off x="0" y="0"/>
            <a:ext cx="9144000"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Rechteck 7"/>
          <p:cNvSpPr/>
          <p:nvPr userDrawn="1"/>
        </p:nvSpPr>
        <p:spPr>
          <a:xfrm>
            <a:off x="0" y="2722880"/>
            <a:ext cx="9144000" cy="4135120"/>
          </a:xfrm>
          <a:prstGeom prst="rect">
            <a:avLst/>
          </a:prstGeom>
          <a:gradFill flip="none" rotWithShape="1">
            <a:gsLst>
              <a:gs pos="40000">
                <a:srgbClr val="007BC0"/>
              </a:gs>
              <a:gs pos="93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de-DE" dirty="0"/>
          </a:p>
        </p:txBody>
      </p:sp>
      <p:sp>
        <p:nvSpPr>
          <p:cNvPr id="2" name="Titel 1"/>
          <p:cNvSpPr>
            <a:spLocks noGrp="1"/>
          </p:cNvSpPr>
          <p:nvPr>
            <p:ph type="ctrTitle"/>
          </p:nvPr>
        </p:nvSpPr>
        <p:spPr>
          <a:xfrm>
            <a:off x="491430" y="2865437"/>
            <a:ext cx="6400800" cy="1470025"/>
          </a:xfrm>
        </p:spPr>
        <p:txBody>
          <a:bodyPr>
            <a:normAutofit/>
          </a:bodyPr>
          <a:lstStyle>
            <a:lvl1pPr>
              <a:lnSpc>
                <a:spcPts val="4200"/>
              </a:lnSpc>
              <a:defRPr sz="3600"/>
            </a:lvl1pPr>
          </a:lstStyle>
          <a:p>
            <a:r>
              <a:rPr lang="de-CH" dirty="0" smtClean="0"/>
              <a:t>Mastertitelformat bearbeiten</a:t>
            </a:r>
            <a:endParaRPr lang="de-DE" dirty="0"/>
          </a:p>
        </p:txBody>
      </p:sp>
      <p:sp>
        <p:nvSpPr>
          <p:cNvPr id="3" name="Untertitel 2"/>
          <p:cNvSpPr>
            <a:spLocks noGrp="1"/>
          </p:cNvSpPr>
          <p:nvPr>
            <p:ph type="subTitle" idx="1"/>
          </p:nvPr>
        </p:nvSpPr>
        <p:spPr>
          <a:xfrm>
            <a:off x="491430" y="4425950"/>
            <a:ext cx="6400800" cy="1752600"/>
          </a:xfrm>
        </p:spPr>
        <p:txBody>
          <a:bodyPr anchor="t"/>
          <a:lstStyle>
            <a:lvl1pPr marL="0" indent="0" algn="l">
              <a:spcAft>
                <a:spcPts val="0"/>
              </a:spcAft>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smtClean="0"/>
              <a:t>Master-Untertitelformat bearbeiten</a:t>
            </a:r>
            <a:endParaRPr lang="de-DE" dirty="0"/>
          </a:p>
        </p:txBody>
      </p:sp>
      <p:pic>
        <p:nvPicPr>
          <p:cNvPr id="9" name="Bild 8" descr="PDAG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0000" y="324000"/>
            <a:ext cx="1155192" cy="533400"/>
          </a:xfrm>
          <a:prstGeom prst="rect">
            <a:avLst/>
          </a:prstGeom>
        </p:spPr>
      </p:pic>
    </p:spTree>
    <p:extLst>
      <p:ext uri="{BB962C8B-B14F-4D97-AF65-F5344CB8AC3E}">
        <p14:creationId xmlns:p14="http://schemas.microsoft.com/office/powerpoint/2010/main" val="200574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_und_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Mastertitelformat bearbeiten</a:t>
            </a:r>
            <a:endParaRPr lang="de-DE" dirty="0"/>
          </a:p>
        </p:txBody>
      </p:sp>
      <p:sp>
        <p:nvSpPr>
          <p:cNvPr id="3" name="Inhaltsplatzhalter 2"/>
          <p:cNvSpPr>
            <a:spLocks noGrp="1"/>
          </p:cNvSpPr>
          <p:nvPr>
            <p:ph idx="1"/>
          </p:nvPr>
        </p:nvSpPr>
        <p:spPr/>
        <p:txBody>
          <a:bodyPr/>
          <a:lstStyle/>
          <a:p>
            <a:pPr lvl="0"/>
            <a:r>
              <a:rPr lang="de-CH" dirty="0" smtClean="0"/>
              <a:t>Mastertextformat bearbeiten</a:t>
            </a:r>
          </a:p>
          <a:p>
            <a:pPr lvl="1"/>
            <a:r>
              <a:rPr lang="de-CH" dirty="0" smtClean="0"/>
              <a:t>Zweite Ebene</a:t>
            </a:r>
          </a:p>
        </p:txBody>
      </p:sp>
      <p:sp>
        <p:nvSpPr>
          <p:cNvPr id="4" name="Datumsplatzhalter 3"/>
          <p:cNvSpPr>
            <a:spLocks noGrp="1"/>
          </p:cNvSpPr>
          <p:nvPr>
            <p:ph type="dt" sz="half" idx="10"/>
          </p:nvPr>
        </p:nvSpPr>
        <p:spPr/>
        <p:txBody>
          <a:bodyPr/>
          <a:lstStyle/>
          <a:p>
            <a:endParaRPr lang="de-DE"/>
          </a:p>
        </p:txBody>
      </p:sp>
      <p:sp>
        <p:nvSpPr>
          <p:cNvPr id="6" name="Foliennummernplatzhalter 5"/>
          <p:cNvSpPr>
            <a:spLocks noGrp="1"/>
          </p:cNvSpPr>
          <p:nvPr>
            <p:ph type="sldNum" sz="quarter" idx="12"/>
          </p:nvPr>
        </p:nvSpPr>
        <p:spPr/>
        <p:txBody>
          <a:bodyPr/>
          <a:lstStyle/>
          <a:p>
            <a:fld id="{1756655F-7443-324F-BD7C-A3A4A4B3391E}" type="slidenum">
              <a:rPr lang="de-DE" smtClean="0"/>
              <a:pPr/>
              <a:t>‹Nr.›</a:t>
            </a:fld>
            <a:endParaRPr lang="de-DE"/>
          </a:p>
        </p:txBody>
      </p:sp>
    </p:spTree>
    <p:extLst>
      <p:ext uri="{BB962C8B-B14F-4D97-AF65-F5344CB8AC3E}">
        <p14:creationId xmlns:p14="http://schemas.microsoft.com/office/powerpoint/2010/main" val="3782393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ahlenfolie">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endParaRPr lang="de-DE" dirty="0"/>
          </a:p>
        </p:txBody>
      </p:sp>
      <p:sp>
        <p:nvSpPr>
          <p:cNvPr id="4" name="Foliennummernplatzhalter 3"/>
          <p:cNvSpPr>
            <a:spLocks noGrp="1"/>
          </p:cNvSpPr>
          <p:nvPr>
            <p:ph type="sldNum" sz="quarter" idx="11"/>
          </p:nvPr>
        </p:nvSpPr>
        <p:spPr/>
        <p:txBody>
          <a:bodyPr/>
          <a:lstStyle/>
          <a:p>
            <a:fld id="{EDDB402E-92DE-C346-9ACE-93BB364260F6}" type="slidenum">
              <a:rPr lang="de-DE" smtClean="0"/>
              <a:pPr/>
              <a:t>‹Nr.›</a:t>
            </a:fld>
            <a:endParaRPr lang="de-DE" dirty="0"/>
          </a:p>
        </p:txBody>
      </p:sp>
      <p:sp>
        <p:nvSpPr>
          <p:cNvPr id="5" name="Rechteck 4"/>
          <p:cNvSpPr/>
          <p:nvPr userDrawn="1"/>
        </p:nvSpPr>
        <p:spPr>
          <a:xfrm>
            <a:off x="-508000" y="0"/>
            <a:ext cx="9652000" cy="6858000"/>
          </a:xfrm>
          <a:prstGeom prst="rect">
            <a:avLst/>
          </a:prstGeom>
          <a:solidFill>
            <a:srgbClr val="D4E3F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88950" y="1585913"/>
            <a:ext cx="8197850" cy="2378667"/>
          </a:xfrm>
        </p:spPr>
        <p:txBody>
          <a:bodyPr tIns="0" anchor="b">
            <a:noAutofit/>
          </a:bodyPr>
          <a:lstStyle>
            <a:lvl1pPr>
              <a:lnSpc>
                <a:spcPct val="100000"/>
              </a:lnSpc>
              <a:defRPr sz="16000" b="0">
                <a:solidFill>
                  <a:srgbClr val="007BC0"/>
                </a:solidFill>
              </a:defRPr>
            </a:lvl1pPr>
          </a:lstStyle>
          <a:p>
            <a:r>
              <a:rPr lang="de-CH" dirty="0" smtClean="0"/>
              <a:t>Mastertitelformat bearbeiten</a:t>
            </a:r>
            <a:endParaRPr lang="de-DE" dirty="0"/>
          </a:p>
        </p:txBody>
      </p:sp>
      <p:sp>
        <p:nvSpPr>
          <p:cNvPr id="6" name="Inhaltsplatzhalter 2"/>
          <p:cNvSpPr>
            <a:spLocks noGrp="1"/>
          </p:cNvSpPr>
          <p:nvPr>
            <p:ph idx="1"/>
          </p:nvPr>
        </p:nvSpPr>
        <p:spPr>
          <a:xfrm>
            <a:off x="488950" y="4181384"/>
            <a:ext cx="8187144" cy="2105116"/>
          </a:xfrm>
        </p:spPr>
        <p:txBody>
          <a:bodyPr anchor="t"/>
          <a:lstStyle>
            <a:lvl1pPr marL="0" indent="0">
              <a:buNone/>
              <a:defRPr/>
            </a:lvl1pPr>
            <a:lvl2pPr marL="0" indent="0">
              <a:buNone/>
              <a:defRPr/>
            </a:lvl2pPr>
          </a:lstStyle>
          <a:p>
            <a:pPr lvl="0"/>
            <a:r>
              <a:rPr lang="de-CH" dirty="0" smtClean="0"/>
              <a:t>Mastertextformat bearbeiten</a:t>
            </a:r>
          </a:p>
          <a:p>
            <a:pPr lvl="1"/>
            <a:r>
              <a:rPr lang="de-CH" dirty="0" smtClean="0"/>
              <a:t>Zweite Ebene</a:t>
            </a:r>
          </a:p>
        </p:txBody>
      </p:sp>
    </p:spTree>
    <p:extLst>
      <p:ext uri="{BB962C8B-B14F-4D97-AF65-F5344CB8AC3E}">
        <p14:creationId xmlns:p14="http://schemas.microsoft.com/office/powerpoint/2010/main" val="3044514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ontaktfolie">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endParaRPr lang="de-DE" dirty="0"/>
          </a:p>
        </p:txBody>
      </p:sp>
      <p:sp>
        <p:nvSpPr>
          <p:cNvPr id="4" name="Foliennummernplatzhalter 3"/>
          <p:cNvSpPr>
            <a:spLocks noGrp="1"/>
          </p:cNvSpPr>
          <p:nvPr>
            <p:ph type="sldNum" sz="quarter" idx="11"/>
          </p:nvPr>
        </p:nvSpPr>
        <p:spPr/>
        <p:txBody>
          <a:bodyPr/>
          <a:lstStyle/>
          <a:p>
            <a:fld id="{EDDB402E-92DE-C346-9ACE-93BB364260F6}" type="slidenum">
              <a:rPr lang="de-DE" smtClean="0"/>
              <a:pPr/>
              <a:t>‹Nr.›</a:t>
            </a:fld>
            <a:endParaRPr lang="de-DE" dirty="0"/>
          </a:p>
        </p:txBody>
      </p:sp>
      <p:sp>
        <p:nvSpPr>
          <p:cNvPr id="5" name="Rechteck 4"/>
          <p:cNvSpPr/>
          <p:nvPr userDrawn="1"/>
        </p:nvSpPr>
        <p:spPr>
          <a:xfrm>
            <a:off x="-508000" y="0"/>
            <a:ext cx="9652000" cy="6858000"/>
          </a:xfrm>
          <a:prstGeom prst="rect">
            <a:avLst/>
          </a:prstGeom>
          <a:solidFill>
            <a:srgbClr val="D4E3F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Titel 1"/>
          <p:cNvSpPr>
            <a:spLocks noGrp="1"/>
          </p:cNvSpPr>
          <p:nvPr>
            <p:ph type="title"/>
          </p:nvPr>
        </p:nvSpPr>
        <p:spPr>
          <a:xfrm>
            <a:off x="488950" y="1585913"/>
            <a:ext cx="8197850" cy="1263629"/>
          </a:xfrm>
        </p:spPr>
        <p:txBody>
          <a:bodyPr tIns="0">
            <a:noAutofit/>
          </a:bodyPr>
          <a:lstStyle>
            <a:lvl1pPr>
              <a:lnSpc>
                <a:spcPts val="4200"/>
              </a:lnSpc>
              <a:defRPr sz="3600" b="1">
                <a:solidFill>
                  <a:srgbClr val="007BC0"/>
                </a:solidFill>
              </a:defRPr>
            </a:lvl1pPr>
          </a:lstStyle>
          <a:p>
            <a:r>
              <a:rPr lang="de-CH" dirty="0" smtClean="0"/>
              <a:t>Mastertitelformat bearbeiten</a:t>
            </a:r>
            <a:endParaRPr lang="de-DE" dirty="0"/>
          </a:p>
        </p:txBody>
      </p:sp>
      <p:sp>
        <p:nvSpPr>
          <p:cNvPr id="11" name="Inhaltsplatzhalter 2"/>
          <p:cNvSpPr>
            <a:spLocks noGrp="1"/>
          </p:cNvSpPr>
          <p:nvPr>
            <p:ph idx="1"/>
          </p:nvPr>
        </p:nvSpPr>
        <p:spPr>
          <a:xfrm>
            <a:off x="488950" y="3087003"/>
            <a:ext cx="3629025" cy="3089960"/>
          </a:xfrm>
        </p:spPr>
        <p:txBody>
          <a:bodyPr anchor="t">
            <a:noAutofit/>
          </a:bodyPr>
          <a:lstStyle>
            <a:lvl1pPr>
              <a:lnSpc>
                <a:spcPts val="2000"/>
              </a:lnSpc>
              <a:defRPr sz="1800"/>
            </a:lvl1pPr>
            <a:lvl2pPr>
              <a:lnSpc>
                <a:spcPts val="2000"/>
              </a:lnSpc>
              <a:defRPr sz="1800"/>
            </a:lvl2pPr>
          </a:lstStyle>
          <a:p>
            <a:pPr lvl="0"/>
            <a:r>
              <a:rPr lang="de-CH" dirty="0" smtClean="0"/>
              <a:t>Mastertextformat bearbeiten</a:t>
            </a:r>
          </a:p>
          <a:p>
            <a:pPr lvl="1"/>
            <a:r>
              <a:rPr lang="de-CH" dirty="0" smtClean="0"/>
              <a:t>Zweite Ebene</a:t>
            </a:r>
          </a:p>
        </p:txBody>
      </p:sp>
      <p:sp>
        <p:nvSpPr>
          <p:cNvPr id="12" name="Inhaltsplatzhalter 2"/>
          <p:cNvSpPr>
            <a:spLocks noGrp="1"/>
          </p:cNvSpPr>
          <p:nvPr>
            <p:ph idx="12"/>
          </p:nvPr>
        </p:nvSpPr>
        <p:spPr>
          <a:xfrm>
            <a:off x="4637088" y="3087003"/>
            <a:ext cx="3629025" cy="3089960"/>
          </a:xfrm>
        </p:spPr>
        <p:txBody>
          <a:bodyPr anchor="t">
            <a:noAutofit/>
          </a:bodyPr>
          <a:lstStyle>
            <a:lvl1pPr>
              <a:lnSpc>
                <a:spcPts val="2000"/>
              </a:lnSpc>
              <a:defRPr sz="1800"/>
            </a:lvl1pPr>
            <a:lvl2pPr>
              <a:lnSpc>
                <a:spcPts val="2000"/>
              </a:lnSpc>
              <a:defRPr sz="1800"/>
            </a:lvl2pPr>
          </a:lstStyle>
          <a:p>
            <a:pPr lvl="0"/>
            <a:r>
              <a:rPr lang="de-CH" dirty="0" smtClean="0"/>
              <a:t>Mastertextformat bearbeiten</a:t>
            </a:r>
          </a:p>
          <a:p>
            <a:pPr lvl="1"/>
            <a:r>
              <a:rPr lang="de-CH" dirty="0" smtClean="0"/>
              <a:t>Zweite Ebene</a:t>
            </a:r>
          </a:p>
        </p:txBody>
      </p:sp>
    </p:spTree>
    <p:extLst>
      <p:ext uri="{BB962C8B-B14F-4D97-AF65-F5344CB8AC3E}">
        <p14:creationId xmlns:p14="http://schemas.microsoft.com/office/powerpoint/2010/main" val="159148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313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dirty="0" smtClean="0"/>
              <a:t>Titelmasterformat durch Klicken bearbeiten</a:t>
            </a:r>
            <a:endParaRPr lang="de-CH" dirty="0"/>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262A796C-3005-48BE-99FF-9235966F081A}"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220929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E8CDA51-135B-40A7-A0F7-4CA3C4F5C17F}"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1421393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04795B93-7726-48FC-B9E7-6710A1BD7E9A}"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271704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a:xfrm>
            <a:off x="457200" y="6356350"/>
            <a:ext cx="2133600" cy="365125"/>
          </a:xfrm>
          <a:prstGeom prst="rect">
            <a:avLst/>
          </a:prstGeom>
        </p:spPr>
        <p:txBody>
          <a:bodyPr/>
          <a:lstStyle/>
          <a:p>
            <a:pPr defTabSz="914400"/>
            <a:fld id="{320D81EE-3DA0-4122-A908-A3A44C0A8876}" type="datetime1">
              <a:rPr lang="de-CH" smtClean="0">
                <a:solidFill>
                  <a:prstClr val="black"/>
                </a:solidFill>
              </a:rPr>
              <a:pPr defTabSz="914400"/>
              <a:t>25.10.2017</a:t>
            </a:fld>
            <a:endParaRPr lang="de-CH">
              <a:solidFill>
                <a:prstClr val="black"/>
              </a:solidFill>
            </a:endParaRPr>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071503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dirty="0"/>
          </a:p>
        </p:txBody>
      </p:sp>
      <p:sp>
        <p:nvSpPr>
          <p:cNvPr id="3" name="Datumsplatzhalter 2"/>
          <p:cNvSpPr>
            <a:spLocks noGrp="1"/>
          </p:cNvSpPr>
          <p:nvPr>
            <p:ph type="dt" sz="half" idx="10"/>
          </p:nvPr>
        </p:nvSpPr>
        <p:spPr>
          <a:xfrm>
            <a:off x="457200" y="6356350"/>
            <a:ext cx="2133600" cy="365125"/>
          </a:xfrm>
          <a:prstGeom prst="rect">
            <a:avLst/>
          </a:prstGeom>
        </p:spPr>
        <p:txBody>
          <a:bodyPr/>
          <a:lstStyle/>
          <a:p>
            <a:pPr defTabSz="914400"/>
            <a:fld id="{CCD3CBE7-9E48-4693-8678-8F58E37E4C28}" type="datetime1">
              <a:rPr lang="de-CH" smtClean="0">
                <a:solidFill>
                  <a:prstClr val="black"/>
                </a:solidFill>
              </a:rPr>
              <a:pPr defTabSz="914400"/>
              <a:t>25.10.2017</a:t>
            </a:fld>
            <a:endParaRPr lang="de-CH">
              <a:solidFill>
                <a:prstClr val="black"/>
              </a:solidFill>
            </a:endParaRPr>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049632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0"/>
            <a:ext cx="2133600" cy="365125"/>
          </a:xfrm>
          <a:prstGeom prst="rect">
            <a:avLst/>
          </a:prstGeom>
        </p:spPr>
        <p:txBody>
          <a:bodyPr/>
          <a:lstStyle/>
          <a:p>
            <a:pPr defTabSz="914400"/>
            <a:fld id="{4B3EF3EA-A08F-4941-8B5E-D25400F75B67}" type="datetime1">
              <a:rPr lang="de-CH" smtClean="0">
                <a:solidFill>
                  <a:prstClr val="black"/>
                </a:solidFill>
              </a:rPr>
              <a:pPr defTabSz="914400"/>
              <a:t>25.10.2017</a:t>
            </a:fld>
            <a:endParaRPr lang="de-CH">
              <a:solidFill>
                <a:prstClr val="black"/>
              </a:solidFill>
            </a:endParaRPr>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595185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493249C6-FB98-4402-9446-6B74907A7073}"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4007113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CH"/>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B8AD4CFF-466B-4A78-9858-E9CEE73384AD}"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2865731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9331FB4-7F18-4000-AAC9-1BBFA1B7C403}"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559356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6E10109-30B1-407D-A9F7-02AC44D82850}"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2079880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2770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262A796C-3005-48BE-99FF-9235966F081A}"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1959594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E8CDA51-135B-40A7-A0F7-4CA3C4F5C17F}"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2449626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04795B93-7726-48FC-B9E7-6710A1BD7E9A}"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830661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a:xfrm>
            <a:off x="457200" y="6356350"/>
            <a:ext cx="2133600" cy="365125"/>
          </a:xfrm>
          <a:prstGeom prst="rect">
            <a:avLst/>
          </a:prstGeom>
        </p:spPr>
        <p:txBody>
          <a:bodyPr/>
          <a:lstStyle/>
          <a:p>
            <a:pPr defTabSz="914400"/>
            <a:fld id="{320D81EE-3DA0-4122-A908-A3A44C0A8876}" type="datetime1">
              <a:rPr lang="de-CH" smtClean="0">
                <a:solidFill>
                  <a:prstClr val="black"/>
                </a:solidFill>
              </a:rPr>
              <a:pPr defTabSz="914400"/>
              <a:t>25.10.2017</a:t>
            </a:fld>
            <a:endParaRPr lang="de-CH">
              <a:solidFill>
                <a:prstClr val="black"/>
              </a:solidFill>
            </a:endParaRPr>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6267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dirty="0"/>
          </a:p>
        </p:txBody>
      </p:sp>
      <p:sp>
        <p:nvSpPr>
          <p:cNvPr id="3" name="Datumsplatzhalter 2"/>
          <p:cNvSpPr>
            <a:spLocks noGrp="1"/>
          </p:cNvSpPr>
          <p:nvPr>
            <p:ph type="dt" sz="half" idx="10"/>
          </p:nvPr>
        </p:nvSpPr>
        <p:spPr>
          <a:xfrm>
            <a:off x="457200" y="6356350"/>
            <a:ext cx="2133600" cy="365125"/>
          </a:xfrm>
          <a:prstGeom prst="rect">
            <a:avLst/>
          </a:prstGeom>
        </p:spPr>
        <p:txBody>
          <a:bodyPr/>
          <a:lstStyle/>
          <a:p>
            <a:pPr defTabSz="914400"/>
            <a:fld id="{CCD3CBE7-9E48-4693-8678-8F58E37E4C28}" type="datetime1">
              <a:rPr lang="de-CH" smtClean="0">
                <a:solidFill>
                  <a:prstClr val="black"/>
                </a:solidFill>
              </a:rPr>
              <a:pPr defTabSz="914400"/>
              <a:t>25.10.2017</a:t>
            </a:fld>
            <a:endParaRPr lang="de-CH">
              <a:solidFill>
                <a:prstClr val="black"/>
              </a:solidFill>
            </a:endParaRPr>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2298218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0"/>
            <a:ext cx="2133600" cy="365125"/>
          </a:xfrm>
          <a:prstGeom prst="rect">
            <a:avLst/>
          </a:prstGeom>
        </p:spPr>
        <p:txBody>
          <a:bodyPr/>
          <a:lstStyle/>
          <a:p>
            <a:pPr defTabSz="914400"/>
            <a:fld id="{4B3EF3EA-A08F-4941-8B5E-D25400F75B67}" type="datetime1">
              <a:rPr lang="de-CH" smtClean="0">
                <a:solidFill>
                  <a:prstClr val="black"/>
                </a:solidFill>
              </a:rPr>
              <a:pPr defTabSz="914400"/>
              <a:t>25.10.2017</a:t>
            </a:fld>
            <a:endParaRPr lang="de-CH">
              <a:solidFill>
                <a:prstClr val="black"/>
              </a:solidFill>
            </a:endParaRPr>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1257499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493249C6-FB98-4402-9446-6B74907A7073}"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679477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CH"/>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pPr defTabSz="914400"/>
            <a:fld id="{B8AD4CFF-466B-4A78-9858-E9CEE73384AD}" type="datetime1">
              <a:rPr lang="de-CH" smtClean="0">
                <a:solidFill>
                  <a:prstClr val="black"/>
                </a:solidFill>
              </a:rPr>
              <a:pPr defTabSz="914400"/>
              <a:t>25.10.2017</a:t>
            </a:fld>
            <a:endParaRPr lang="de-CH">
              <a:solidFill>
                <a:prstClr val="black"/>
              </a:solidFill>
            </a:endParaRPr>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191538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9331FB4-7F18-4000-AAC9-1BBFA1B7C403}"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34122659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a:xfrm>
            <a:off x="457200" y="6356350"/>
            <a:ext cx="2133600" cy="365125"/>
          </a:xfrm>
          <a:prstGeom prst="rect">
            <a:avLst/>
          </a:prstGeom>
        </p:spPr>
        <p:txBody>
          <a:bodyPr/>
          <a:lstStyle/>
          <a:p>
            <a:pPr defTabSz="914400"/>
            <a:fld id="{96E10109-30B1-407D-A9F7-02AC44D82850}" type="datetime1">
              <a:rPr lang="de-CH" smtClean="0">
                <a:solidFill>
                  <a:prstClr val="black"/>
                </a:solidFill>
              </a:rPr>
              <a:pPr defTabSz="914400"/>
              <a:t>25.10.2017</a:t>
            </a:fld>
            <a:endParaRPr lang="de-CH">
              <a:solidFill>
                <a:prstClr val="black"/>
              </a:solidFill>
            </a:endParaRP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pPr defTabSz="914400"/>
            <a:endParaRPr lang="de-CH">
              <a:solidFill>
                <a:prstClr val="black"/>
              </a:solidFill>
            </a:endParaRPr>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pPr defTabSz="914400"/>
            <a:fld id="{B3BAE776-4A46-4A40-9878-D571C5D54E31}" type="slidenum">
              <a:rPr lang="de-CH" smtClean="0">
                <a:solidFill>
                  <a:prstClr val="black"/>
                </a:solidFill>
              </a:rPr>
              <a:pPr defTabSz="914400"/>
              <a:t>‹Nr.›</a:t>
            </a:fld>
            <a:endParaRPr lang="de-CH">
              <a:solidFill>
                <a:prstClr val="black"/>
              </a:solidFill>
            </a:endParaRPr>
          </a:p>
        </p:txBody>
      </p:sp>
    </p:spTree>
    <p:extLst>
      <p:ext uri="{BB962C8B-B14F-4D97-AF65-F5344CB8AC3E}">
        <p14:creationId xmlns:p14="http://schemas.microsoft.com/office/powerpoint/2010/main" val="42927353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0" y="0"/>
            <a:ext cx="9144000" cy="1338867"/>
          </a:xfrm>
          <a:prstGeom prst="rect">
            <a:avLst/>
          </a:prstGeom>
          <a:gradFill flip="none" rotWithShape="1">
            <a:gsLst>
              <a:gs pos="40000">
                <a:srgbClr val="007BC0"/>
              </a:gs>
              <a:gs pos="82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de-DE"/>
          </a:p>
        </p:txBody>
      </p:sp>
      <p:sp>
        <p:nvSpPr>
          <p:cNvPr id="2" name="Titelplatzhalter 1"/>
          <p:cNvSpPr>
            <a:spLocks noGrp="1"/>
          </p:cNvSpPr>
          <p:nvPr>
            <p:ph type="title"/>
          </p:nvPr>
        </p:nvSpPr>
        <p:spPr>
          <a:xfrm>
            <a:off x="500888" y="225413"/>
            <a:ext cx="6602651" cy="1033475"/>
          </a:xfrm>
          <a:prstGeom prst="rect">
            <a:avLst/>
          </a:prstGeom>
        </p:spPr>
        <p:txBody>
          <a:bodyPr vert="horz" lIns="91440" tIns="45720" rIns="91440" bIns="45720" rtlCol="0" anchor="t">
            <a:noAutofit/>
          </a:bodyPr>
          <a:lstStyle/>
          <a:p>
            <a:r>
              <a:rPr lang="de-CH" dirty="0" smtClean="0"/>
              <a:t>Mastertitelformat bearbeiten</a:t>
            </a:r>
            <a:endParaRPr lang="de-DE" dirty="0"/>
          </a:p>
        </p:txBody>
      </p:sp>
      <p:sp>
        <p:nvSpPr>
          <p:cNvPr id="3" name="Textplatzhalter 2"/>
          <p:cNvSpPr>
            <a:spLocks noGrp="1"/>
          </p:cNvSpPr>
          <p:nvPr>
            <p:ph type="body" idx="1"/>
          </p:nvPr>
        </p:nvSpPr>
        <p:spPr>
          <a:xfrm>
            <a:off x="499656" y="1596791"/>
            <a:ext cx="8187144" cy="4581759"/>
          </a:xfrm>
          <a:prstGeom prst="rect">
            <a:avLst/>
          </a:prstGeom>
        </p:spPr>
        <p:txBody>
          <a:bodyPr vert="horz" lIns="91440" tIns="0" rIns="91440" bIns="45720" rtlCol="0" anchor="t">
            <a:noAutofit/>
          </a:bodyPr>
          <a:lstStyle/>
          <a:p>
            <a:pPr lvl="0"/>
            <a:r>
              <a:rPr lang="de-CH" dirty="0" smtClean="0"/>
              <a:t>Mastertextformat bearbeiten</a:t>
            </a:r>
          </a:p>
          <a:p>
            <a:pPr lvl="1"/>
            <a:r>
              <a:rPr lang="de-CH" dirty="0" smtClean="0"/>
              <a:t>Zweite Ebene</a:t>
            </a:r>
          </a:p>
        </p:txBody>
      </p:sp>
      <p:sp>
        <p:nvSpPr>
          <p:cNvPr id="4" name="Datumsplatzhalter 3"/>
          <p:cNvSpPr>
            <a:spLocks noGrp="1"/>
          </p:cNvSpPr>
          <p:nvPr>
            <p:ph type="dt" sz="half" idx="2"/>
          </p:nvPr>
        </p:nvSpPr>
        <p:spPr>
          <a:xfrm>
            <a:off x="498500" y="6492875"/>
            <a:ext cx="2133600" cy="365125"/>
          </a:xfrm>
          <a:prstGeom prst="rect">
            <a:avLst/>
          </a:prstGeom>
        </p:spPr>
        <p:txBody>
          <a:bodyPr vert="horz" lIns="91440" tIns="45720" rIns="91440" bIns="45720" rtlCol="0" anchor="ctr"/>
          <a:lstStyle>
            <a:lvl1pPr algn="l">
              <a:defRPr sz="1000">
                <a:solidFill>
                  <a:schemeClr val="tx1">
                    <a:tint val="75000"/>
                  </a:schemeClr>
                </a:solidFill>
                <a:latin typeface="Arial"/>
                <a:cs typeface="Arial"/>
              </a:defRPr>
            </a:lvl1pPr>
          </a:lstStyle>
          <a:p>
            <a:endParaRPr lang="de-DE" dirty="0"/>
          </a:p>
        </p:txBody>
      </p:sp>
      <p:sp>
        <p:nvSpPr>
          <p:cNvPr id="6" name="Foliennummernplatzhalter 5"/>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latin typeface="Arial"/>
                <a:cs typeface="Arial"/>
              </a:defRPr>
            </a:lvl1pPr>
          </a:lstStyle>
          <a:p>
            <a:fld id="{EDDB402E-92DE-C346-9ACE-93BB364260F6}" type="slidenum">
              <a:rPr lang="de-DE" smtClean="0"/>
              <a:pPr/>
              <a:t>‹Nr.›</a:t>
            </a:fld>
            <a:endParaRPr lang="de-DE" dirty="0"/>
          </a:p>
        </p:txBody>
      </p:sp>
      <p:pic>
        <p:nvPicPr>
          <p:cNvPr id="7" name="Bild 6" descr="PDAG_Logo.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80000" y="324000"/>
            <a:ext cx="1155192" cy="533400"/>
          </a:xfrm>
          <a:prstGeom prst="rect">
            <a:avLst/>
          </a:prstGeom>
        </p:spPr>
      </p:pic>
      <p:sp>
        <p:nvSpPr>
          <p:cNvPr id="15" name="Rechteck 14"/>
          <p:cNvSpPr/>
          <p:nvPr userDrawn="1"/>
        </p:nvSpPr>
        <p:spPr>
          <a:xfrm>
            <a:off x="7632000" y="6176963"/>
            <a:ext cx="1512000" cy="108000"/>
          </a:xfrm>
          <a:prstGeom prst="rect">
            <a:avLst/>
          </a:prstGeom>
          <a:solidFill>
            <a:srgbClr val="FCE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Rechteck 15"/>
          <p:cNvSpPr/>
          <p:nvPr userDrawn="1"/>
        </p:nvSpPr>
        <p:spPr>
          <a:xfrm>
            <a:off x="6120000" y="6178550"/>
            <a:ext cx="1512000" cy="108000"/>
          </a:xfrm>
          <a:prstGeom prst="rect">
            <a:avLst/>
          </a:prstGeom>
          <a:solidFill>
            <a:srgbClr val="EEF1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Rechteck 16"/>
          <p:cNvSpPr/>
          <p:nvPr userDrawn="1"/>
        </p:nvSpPr>
        <p:spPr>
          <a:xfrm>
            <a:off x="4608000" y="6176963"/>
            <a:ext cx="1512000" cy="108000"/>
          </a:xfrm>
          <a:prstGeom prst="rect">
            <a:avLst/>
          </a:prstGeom>
          <a:solidFill>
            <a:srgbClr val="F1E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8" name="Rechteck 17"/>
          <p:cNvSpPr/>
          <p:nvPr userDrawn="1"/>
        </p:nvSpPr>
        <p:spPr>
          <a:xfrm>
            <a:off x="3096000" y="6178550"/>
            <a:ext cx="1512000" cy="108000"/>
          </a:xfrm>
          <a:prstGeom prst="rect">
            <a:avLst/>
          </a:prstGeom>
          <a:solidFill>
            <a:srgbClr val="FFF2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Rechteck 18"/>
          <p:cNvSpPr/>
          <p:nvPr userDrawn="1"/>
        </p:nvSpPr>
        <p:spPr>
          <a:xfrm>
            <a:off x="1584000" y="6176963"/>
            <a:ext cx="1512000" cy="108000"/>
          </a:xfrm>
          <a:prstGeom prst="rect">
            <a:avLst/>
          </a:prstGeom>
          <a:solidFill>
            <a:srgbClr val="E8D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0" name="Rechteck 19"/>
          <p:cNvSpPr/>
          <p:nvPr userDrawn="1"/>
        </p:nvSpPr>
        <p:spPr>
          <a:xfrm>
            <a:off x="0" y="6178549"/>
            <a:ext cx="1584000" cy="108001"/>
          </a:xfrm>
          <a:prstGeom prst="rect">
            <a:avLst/>
          </a:prstGeom>
          <a:solidFill>
            <a:srgbClr val="D4E3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7685535"/>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98" r:id="rId3"/>
    <p:sldLayoutId id="2147483704" r:id="rId4"/>
  </p:sldLayoutIdLst>
  <p:hf hdr="0" dt="0"/>
  <p:txStyles>
    <p:titleStyle>
      <a:lvl1pPr algn="l" defTabSz="457200" rtl="0" eaLnBrk="1" latinLnBrk="0" hangingPunct="1">
        <a:lnSpc>
          <a:spcPts val="3000"/>
        </a:lnSpc>
        <a:spcBef>
          <a:spcPct val="0"/>
        </a:spcBef>
        <a:buNone/>
        <a:defRPr sz="2800" b="1" i="0" kern="1200">
          <a:solidFill>
            <a:schemeClr val="bg1"/>
          </a:solidFill>
          <a:latin typeface="Arial"/>
          <a:ea typeface="+mj-ea"/>
          <a:cs typeface="Arial"/>
        </a:defRPr>
      </a:lvl1pPr>
    </p:titleStyle>
    <p:bodyStyle>
      <a:lvl1pPr marL="177800" indent="-177800" algn="l" defTabSz="457200" rtl="0" eaLnBrk="1" latinLnBrk="0" hangingPunct="1">
        <a:lnSpc>
          <a:spcPts val="2800"/>
        </a:lnSpc>
        <a:spcBef>
          <a:spcPts val="0"/>
        </a:spcBef>
        <a:spcAft>
          <a:spcPts val="1000"/>
        </a:spcAft>
        <a:buFont typeface="Arial"/>
        <a:buChar char="•"/>
        <a:defRPr sz="2200" kern="1200">
          <a:solidFill>
            <a:schemeClr val="tx1"/>
          </a:solidFill>
          <a:latin typeface="Arial"/>
          <a:ea typeface="+mn-ea"/>
          <a:cs typeface="Arial"/>
        </a:defRPr>
      </a:lvl1pPr>
      <a:lvl2pPr marL="447675" indent="-269875" algn="l" defTabSz="457200" rtl="0" eaLnBrk="1" latinLnBrk="0" hangingPunct="1">
        <a:lnSpc>
          <a:spcPts val="2800"/>
        </a:lnSpc>
        <a:spcBef>
          <a:spcPts val="0"/>
        </a:spcBef>
        <a:spcAft>
          <a:spcPts val="1000"/>
        </a:spcAft>
        <a:buFont typeface="Symbol" charset="2"/>
        <a:buChar char="-"/>
        <a:defRPr sz="2200" kern="1200">
          <a:solidFill>
            <a:schemeClr val="tx1"/>
          </a:solidFill>
          <a:latin typeface="Arial"/>
          <a:ea typeface="+mn-ea"/>
          <a:cs typeface="Arial"/>
        </a:defRPr>
      </a:lvl2pPr>
      <a:lvl3pPr marL="1143000" indent="-228600" algn="l" defTabSz="457200" rtl="0" eaLnBrk="1" latinLnBrk="0" hangingPunct="1">
        <a:lnSpc>
          <a:spcPts val="2800"/>
        </a:lnSpc>
        <a:spcBef>
          <a:spcPts val="0"/>
        </a:spcBef>
        <a:buFont typeface="Arial"/>
        <a:buChar char="•"/>
        <a:defRPr sz="2200" kern="1200">
          <a:solidFill>
            <a:schemeClr val="tx1"/>
          </a:solidFill>
          <a:latin typeface="Arial"/>
          <a:ea typeface="+mn-ea"/>
          <a:cs typeface="Arial"/>
        </a:defRPr>
      </a:lvl3pPr>
      <a:lvl4pPr marL="1600200" indent="-228600" algn="l" defTabSz="457200" rtl="0" eaLnBrk="1" latinLnBrk="0" hangingPunct="1">
        <a:lnSpc>
          <a:spcPts val="2800"/>
        </a:lnSpc>
        <a:spcBef>
          <a:spcPts val="0"/>
        </a:spcBef>
        <a:buFont typeface="Arial"/>
        <a:buChar char="–"/>
        <a:defRPr sz="2200" kern="1200">
          <a:solidFill>
            <a:schemeClr val="tx1"/>
          </a:solidFill>
          <a:latin typeface="Arial"/>
          <a:ea typeface="+mn-ea"/>
          <a:cs typeface="Arial"/>
        </a:defRPr>
      </a:lvl4pPr>
      <a:lvl5pPr marL="2057400" indent="-228600" algn="l" defTabSz="457200" rtl="0" eaLnBrk="1" latinLnBrk="0" hangingPunct="1">
        <a:lnSpc>
          <a:spcPts val="2800"/>
        </a:lnSpc>
        <a:spcBef>
          <a:spcPts val="0"/>
        </a:spcBef>
        <a:buFont typeface="Arial"/>
        <a:buChar char="»"/>
        <a:defRPr sz="2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elplatzhalter 7"/>
          <p:cNvSpPr>
            <a:spLocks noGrp="1"/>
          </p:cNvSpPr>
          <p:nvPr>
            <p:ph type="title"/>
          </p:nvPr>
        </p:nvSpPr>
        <p:spPr>
          <a:xfrm>
            <a:off x="0" y="0"/>
            <a:ext cx="9144000" cy="980728"/>
          </a:xfrm>
          <a:prstGeom prst="rect">
            <a:avLst/>
          </a:prstGeom>
        </p:spPr>
        <p:txBody>
          <a:bodyPr vert="horz" lIns="91440" tIns="45720" rIns="91440" bIns="45720" rtlCol="0" anchor="ctr">
            <a:normAutofit/>
          </a:bodyPr>
          <a:lstStyle/>
          <a:p>
            <a:r>
              <a:rPr lang="de-DE" dirty="0" smtClean="0"/>
              <a:t>Titelmasterformat durch Klicken </a:t>
            </a:r>
            <a:r>
              <a:rPr lang="de-DE" dirty="0" err="1" smtClean="0"/>
              <a:t>berbeiten</a:t>
            </a:r>
            <a:endParaRPr lang="de-CH" dirty="0"/>
          </a:p>
        </p:txBody>
      </p:sp>
      <p:sp>
        <p:nvSpPr>
          <p:cNvPr id="9" name="Text Box 5" descr="20%"/>
          <p:cNvSpPr txBox="1">
            <a:spLocks noChangeArrowheads="1"/>
          </p:cNvSpPr>
          <p:nvPr/>
        </p:nvSpPr>
        <p:spPr bwMode="auto">
          <a:xfrm>
            <a:off x="0" y="0"/>
            <a:ext cx="9144000" cy="496940"/>
          </a:xfrm>
          <a:prstGeom prst="rect">
            <a:avLst/>
          </a:prstGeom>
          <a:pattFill prst="pct20">
            <a:fgClr>
              <a:srgbClr val="C0C0C0"/>
            </a:fgClr>
            <a:bgClr>
              <a:schemeClr val="bg1"/>
            </a:bgClr>
          </a:pattFill>
          <a:ln w="9525">
            <a:noFill/>
            <a:miter lim="800000"/>
            <a:headEnd/>
            <a:tailEnd/>
          </a:ln>
        </p:spPr>
        <p:txBody>
          <a:bodyPr wrap="square" lIns="95893" tIns="47947" rIns="95893" bIns="47947">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58850">
              <a:spcBef>
                <a:spcPts val="800"/>
              </a:spcBef>
            </a:pPr>
            <a:r>
              <a:rPr lang="de-CH" sz="1600" b="1" dirty="0" smtClean="0">
                <a:solidFill>
                  <a:prstClr val="black"/>
                </a:solidFill>
              </a:rPr>
              <a:t>Frau C.</a:t>
            </a:r>
            <a:r>
              <a:rPr lang="de-CH" sz="1600" b="1" baseline="0" dirty="0" smtClean="0">
                <a:solidFill>
                  <a:prstClr val="black"/>
                </a:solidFill>
              </a:rPr>
              <a:t>	</a:t>
            </a:r>
            <a:r>
              <a:rPr lang="de-CH" sz="1200" b="1" dirty="0" smtClean="0">
                <a:solidFill>
                  <a:srgbClr val="F79646"/>
                </a:solidFill>
              </a:rPr>
              <a:t>S/I</a:t>
            </a:r>
            <a:r>
              <a:rPr lang="de-CH" sz="1200" b="1" dirty="0" smtClean="0">
                <a:solidFill>
                  <a:srgbClr val="00B050"/>
                </a:solidFill>
              </a:rPr>
              <a:t> 	</a:t>
            </a:r>
            <a:r>
              <a:rPr lang="de-CH" sz="1200" dirty="0" smtClean="0">
                <a:solidFill>
                  <a:prstClr val="black"/>
                </a:solidFill>
              </a:rPr>
              <a:t>Eintritt </a:t>
            </a:r>
            <a:r>
              <a:rPr lang="de-CH" sz="1200" dirty="0" err="1" smtClean="0">
                <a:solidFill>
                  <a:prstClr val="black"/>
                </a:solidFill>
              </a:rPr>
              <a:t>xx.xx.xx</a:t>
            </a:r>
            <a:r>
              <a:rPr lang="de-CH" sz="1200" dirty="0" smtClean="0">
                <a:solidFill>
                  <a:prstClr val="black"/>
                </a:solidFill>
              </a:rPr>
              <a:t>  Austritt: </a:t>
            </a:r>
            <a:r>
              <a:rPr lang="de-CH" sz="1200" dirty="0" err="1" smtClean="0">
                <a:solidFill>
                  <a:prstClr val="black"/>
                </a:solidFill>
              </a:rPr>
              <a:t>xx.xx.xx</a:t>
            </a:r>
            <a:r>
              <a:rPr lang="de-CH" sz="1200" dirty="0" smtClean="0">
                <a:solidFill>
                  <a:prstClr val="black"/>
                </a:solidFill>
              </a:rPr>
              <a:t>	   ET: S. von Bothmer BZP: B. Bryner Ergo: L. Thürig </a:t>
            </a:r>
            <a:endParaRPr lang="de-CH" sz="1200" dirty="0">
              <a:solidFill>
                <a:prstClr val="black"/>
              </a:solidFill>
            </a:endParaRPr>
          </a:p>
          <a:p>
            <a:pPr defTabSz="958850"/>
            <a:r>
              <a:rPr lang="de-CH" sz="1000" dirty="0" err="1" smtClean="0">
                <a:solidFill>
                  <a:prstClr val="black"/>
                </a:solidFill>
              </a:rPr>
              <a:t>Nachbehandler</a:t>
            </a:r>
            <a:r>
              <a:rPr lang="de-CH" sz="1000" dirty="0" smtClean="0">
                <a:solidFill>
                  <a:prstClr val="black"/>
                </a:solidFill>
              </a:rPr>
              <a:t>: Dr. </a:t>
            </a:r>
            <a:r>
              <a:rPr lang="de-CH" sz="1000" dirty="0" err="1" smtClean="0">
                <a:solidFill>
                  <a:prstClr val="black"/>
                </a:solidFill>
              </a:rPr>
              <a:t>med.xx</a:t>
            </a:r>
            <a:r>
              <a:rPr lang="de-CH" sz="1000" dirty="0" smtClean="0">
                <a:solidFill>
                  <a:prstClr val="black"/>
                </a:solidFill>
              </a:rPr>
              <a:t>				IV-Anmeldung: ja/Dez. 2016		IV-Rente: nein</a:t>
            </a:r>
            <a:endParaRPr lang="de-DE" sz="1000" dirty="0" smtClean="0">
              <a:solidFill>
                <a:prstClr val="black"/>
              </a:solidFill>
            </a:endParaRPr>
          </a:p>
        </p:txBody>
      </p:sp>
    </p:spTree>
    <p:extLst>
      <p:ext uri="{BB962C8B-B14F-4D97-AF65-F5344CB8AC3E}">
        <p14:creationId xmlns:p14="http://schemas.microsoft.com/office/powerpoint/2010/main" val="238310063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sldNum="0" hdr="0" ftr="0" dt="0"/>
  <p:txStyles>
    <p:titleStyle>
      <a:lvl1pPr algn="l" defTabSz="914400" rtl="0" eaLnBrk="1" latinLnBrk="0" hangingPunct="1">
        <a:spcBef>
          <a:spcPct val="0"/>
        </a:spcBef>
        <a:buNone/>
        <a:defRPr lang="de-CH" sz="1000" kern="1200" dirty="0" smtClean="0">
          <a:solidFill>
            <a:schemeClr val="tx1"/>
          </a:solidFill>
          <a:latin typeface="+mn-lt"/>
          <a:ea typeface="+mn-ea"/>
          <a:cs typeface="+mn-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elplatzhalter 7"/>
          <p:cNvSpPr>
            <a:spLocks noGrp="1"/>
          </p:cNvSpPr>
          <p:nvPr>
            <p:ph type="title"/>
          </p:nvPr>
        </p:nvSpPr>
        <p:spPr>
          <a:xfrm>
            <a:off x="0" y="0"/>
            <a:ext cx="9144000" cy="980728"/>
          </a:xfrm>
          <a:prstGeom prst="rect">
            <a:avLst/>
          </a:prstGeom>
        </p:spPr>
        <p:txBody>
          <a:bodyPr vert="horz" lIns="91440" tIns="45720" rIns="91440" bIns="45720" rtlCol="0" anchor="ctr">
            <a:normAutofit/>
          </a:bodyPr>
          <a:lstStyle/>
          <a:p>
            <a:r>
              <a:rPr lang="de-DE" dirty="0" smtClean="0"/>
              <a:t>Titelmasterformat durch Klicken </a:t>
            </a:r>
            <a:r>
              <a:rPr lang="de-DE" dirty="0" err="1" smtClean="0"/>
              <a:t>berbeiten</a:t>
            </a:r>
            <a:endParaRPr lang="de-CH" dirty="0"/>
          </a:p>
        </p:txBody>
      </p:sp>
      <p:sp>
        <p:nvSpPr>
          <p:cNvPr id="9" name="Text Box 5" descr="20%"/>
          <p:cNvSpPr txBox="1">
            <a:spLocks noChangeArrowheads="1"/>
          </p:cNvSpPr>
          <p:nvPr/>
        </p:nvSpPr>
        <p:spPr bwMode="auto">
          <a:xfrm>
            <a:off x="0" y="0"/>
            <a:ext cx="9144000" cy="496940"/>
          </a:xfrm>
          <a:prstGeom prst="rect">
            <a:avLst/>
          </a:prstGeom>
          <a:pattFill prst="pct20">
            <a:fgClr>
              <a:srgbClr val="C0C0C0"/>
            </a:fgClr>
            <a:bgClr>
              <a:schemeClr val="bg1"/>
            </a:bgClr>
          </a:pattFill>
          <a:ln w="9525">
            <a:noFill/>
            <a:miter lim="800000"/>
            <a:headEnd/>
            <a:tailEnd/>
          </a:ln>
        </p:spPr>
        <p:txBody>
          <a:bodyPr wrap="square" lIns="95893" tIns="47947" rIns="95893" bIns="47947">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58850">
              <a:spcBef>
                <a:spcPts val="800"/>
              </a:spcBef>
            </a:pPr>
            <a:r>
              <a:rPr lang="de-CH" sz="1600" b="1" dirty="0" smtClean="0">
                <a:solidFill>
                  <a:prstClr val="black"/>
                </a:solidFill>
              </a:rPr>
              <a:t>Frau C.	</a:t>
            </a:r>
            <a:r>
              <a:rPr lang="de-CH" sz="1200" b="1" dirty="0" smtClean="0">
                <a:solidFill>
                  <a:srgbClr val="F79646"/>
                </a:solidFill>
              </a:rPr>
              <a:t>S/I	</a:t>
            </a:r>
            <a:r>
              <a:rPr lang="de-CH" sz="1200" b="1" dirty="0" smtClean="0">
                <a:solidFill>
                  <a:srgbClr val="00B050"/>
                </a:solidFill>
              </a:rPr>
              <a:t> </a:t>
            </a:r>
            <a:r>
              <a:rPr lang="de-CH" sz="1200" dirty="0" smtClean="0">
                <a:solidFill>
                  <a:prstClr val="black"/>
                </a:solidFill>
              </a:rPr>
              <a:t>Eintritt </a:t>
            </a:r>
            <a:r>
              <a:rPr lang="de-CH" sz="1200" dirty="0" err="1" smtClean="0">
                <a:solidFill>
                  <a:prstClr val="black"/>
                </a:solidFill>
              </a:rPr>
              <a:t>xx.xx.xx</a:t>
            </a:r>
            <a:r>
              <a:rPr lang="de-CH" sz="1200" dirty="0" smtClean="0">
                <a:solidFill>
                  <a:prstClr val="black"/>
                </a:solidFill>
              </a:rPr>
              <a:t> </a:t>
            </a:r>
            <a:r>
              <a:rPr lang="de-CH" sz="1200" baseline="0" dirty="0" smtClean="0">
                <a:solidFill>
                  <a:prstClr val="black"/>
                </a:solidFill>
              </a:rPr>
              <a:t>    </a:t>
            </a:r>
            <a:r>
              <a:rPr lang="de-CH" sz="1200" dirty="0" smtClean="0">
                <a:solidFill>
                  <a:prstClr val="black"/>
                </a:solidFill>
              </a:rPr>
              <a:t>Austritt: </a:t>
            </a:r>
            <a:r>
              <a:rPr lang="de-CH" sz="1200" dirty="0" err="1" smtClean="0">
                <a:solidFill>
                  <a:prstClr val="black"/>
                </a:solidFill>
              </a:rPr>
              <a:t>xx.xx.xx</a:t>
            </a:r>
            <a:r>
              <a:rPr lang="de-CH" sz="1200" baseline="0" dirty="0" smtClean="0">
                <a:solidFill>
                  <a:prstClr val="black"/>
                </a:solidFill>
              </a:rPr>
              <a:t>                       </a:t>
            </a:r>
            <a:r>
              <a:rPr lang="de-CH" sz="1200" dirty="0" smtClean="0">
                <a:solidFill>
                  <a:prstClr val="black"/>
                </a:solidFill>
              </a:rPr>
              <a:t> ET: S. von Bothmer BZP: B. Bryner Ergo: L. Thürig </a:t>
            </a:r>
            <a:endParaRPr lang="de-CH" sz="1200" dirty="0">
              <a:solidFill>
                <a:prstClr val="black"/>
              </a:solidFill>
            </a:endParaRPr>
          </a:p>
          <a:p>
            <a:pPr defTabSz="958850"/>
            <a:r>
              <a:rPr lang="de-CH" sz="1000" dirty="0" err="1" smtClean="0">
                <a:solidFill>
                  <a:prstClr val="black"/>
                </a:solidFill>
              </a:rPr>
              <a:t>Nachbehandler</a:t>
            </a:r>
            <a:r>
              <a:rPr lang="de-CH" sz="1000" dirty="0" smtClean="0">
                <a:solidFill>
                  <a:prstClr val="black"/>
                </a:solidFill>
              </a:rPr>
              <a:t>: Dr. med. xx				IV-Anmeldung: ja/Dez. 2016		IV-Rente: nein</a:t>
            </a:r>
            <a:endParaRPr lang="de-DE" sz="1000" dirty="0" smtClean="0">
              <a:solidFill>
                <a:prstClr val="black"/>
              </a:solidFill>
            </a:endParaRPr>
          </a:p>
        </p:txBody>
      </p:sp>
    </p:spTree>
    <p:extLst>
      <p:ext uri="{BB962C8B-B14F-4D97-AF65-F5344CB8AC3E}">
        <p14:creationId xmlns:p14="http://schemas.microsoft.com/office/powerpoint/2010/main" val="370170063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lvl1pPr algn="l" defTabSz="914400" rtl="0" eaLnBrk="1" latinLnBrk="0" hangingPunct="1">
        <a:spcBef>
          <a:spcPct val="0"/>
        </a:spcBef>
        <a:buNone/>
        <a:defRPr lang="de-CH" sz="1000" kern="1200" dirty="0" smtClean="0">
          <a:solidFill>
            <a:schemeClr val="tx1"/>
          </a:solidFill>
          <a:latin typeface="+mn-lt"/>
          <a:ea typeface="+mn-ea"/>
          <a:cs typeface="+mn-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www.arbeitscoach.ch/" TargetMode="External"/><Relationship Id="rId2" Type="http://schemas.openxmlformats.org/officeDocument/2006/relationships/hyperlink" Target="http://www.selbsthilfezentrum-ag.ch/" TargetMode="Externa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76400" y="914400"/>
            <a:ext cx="6019800" cy="838200"/>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lgn="ctr" eaLnBrk="1" hangingPunct="1">
              <a:defRPr/>
            </a:pPr>
            <a:r>
              <a:rPr lang="de-DE" sz="3600" dirty="0">
                <a:latin typeface="Arial" charset="0"/>
                <a:ea typeface="ＭＳ Ｐゴシック" charset="0"/>
              </a:rPr>
              <a:t>Psychoedukation - Angst</a:t>
            </a:r>
          </a:p>
        </p:txBody>
      </p:sp>
      <p:sp>
        <p:nvSpPr>
          <p:cNvPr id="3075" name="Rectangle 3"/>
          <p:cNvSpPr>
            <a:spLocks noGrp="1" noChangeArrowheads="1"/>
          </p:cNvSpPr>
          <p:nvPr>
            <p:ph type="subTitle" idx="1"/>
          </p:nvPr>
        </p:nvSpPr>
        <p:spPr>
          <a:xfrm>
            <a:off x="836762" y="2704700"/>
            <a:ext cx="6400800" cy="4153300"/>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sz="3600" b="1" dirty="0" smtClean="0"/>
          </a:p>
          <a:p>
            <a:pPr>
              <a:defRPr/>
            </a:pPr>
            <a:r>
              <a:rPr lang="en-US" sz="3600" b="1" dirty="0" err="1" smtClean="0"/>
              <a:t>Therapieplanung</a:t>
            </a:r>
            <a:r>
              <a:rPr lang="en-US" sz="3600" b="1" dirty="0" smtClean="0"/>
              <a:t> </a:t>
            </a:r>
          </a:p>
          <a:p>
            <a:pPr>
              <a:defRPr/>
            </a:pPr>
            <a:endParaRPr lang="en-US" sz="3600" b="1" dirty="0"/>
          </a:p>
          <a:p>
            <a:pPr>
              <a:defRPr/>
            </a:pPr>
            <a:r>
              <a:rPr lang="en-US" sz="3600" b="1" dirty="0" smtClean="0"/>
              <a:t>in der</a:t>
            </a:r>
            <a:r>
              <a:rPr lang="en-US" sz="3600" b="1" dirty="0"/>
              <a:t> </a:t>
            </a:r>
            <a:r>
              <a:rPr lang="en-US" sz="3600" b="1" dirty="0" err="1" smtClean="0"/>
              <a:t>Tagesklinik</a:t>
            </a:r>
            <a:r>
              <a:rPr lang="en-US" sz="3600" b="1" dirty="0" smtClean="0"/>
              <a:t> Aarau</a:t>
            </a:r>
          </a:p>
          <a:p>
            <a:pPr>
              <a:defRPr/>
            </a:pPr>
            <a:endParaRPr lang="en-US" sz="1200" b="1" dirty="0" smtClean="0">
              <a:latin typeface="Arial" charset="0"/>
              <a:ea typeface="ＭＳ Ｐゴシック" charset="0"/>
            </a:endParaRPr>
          </a:p>
          <a:p>
            <a:pPr>
              <a:defRPr/>
            </a:pPr>
            <a:r>
              <a:rPr lang="en-US" sz="1800" b="1" dirty="0" smtClean="0">
                <a:latin typeface="Arial" charset="0"/>
                <a:ea typeface="ＭＳ Ｐゴシック" charset="0"/>
              </a:rPr>
              <a:t>Workshop </a:t>
            </a:r>
            <a:r>
              <a:rPr lang="en-US" sz="1800" b="1" dirty="0" err="1" smtClean="0">
                <a:latin typeface="Arial" charset="0"/>
                <a:ea typeface="ＭＳ Ｐゴシック" charset="0"/>
              </a:rPr>
              <a:t>Tagesklinik</a:t>
            </a:r>
            <a:r>
              <a:rPr lang="en-US" sz="1800" b="1" dirty="0" smtClean="0">
                <a:latin typeface="Arial" charset="0"/>
                <a:ea typeface="ＭＳ Ｐゴシック" charset="0"/>
              </a:rPr>
              <a:t> Symposium SGPPT am 26.10.2017</a:t>
            </a:r>
          </a:p>
          <a:p>
            <a:pPr>
              <a:defRPr/>
            </a:pPr>
            <a:endParaRPr lang="en-US" sz="1200" b="1" dirty="0" smtClean="0">
              <a:latin typeface="Arial" charset="0"/>
              <a:ea typeface="ＭＳ Ｐゴシック" charset="0"/>
            </a:endParaRPr>
          </a:p>
          <a:p>
            <a:pPr>
              <a:defRPr/>
            </a:pPr>
            <a:endParaRPr lang="en-US" sz="1200" b="1" dirty="0">
              <a:latin typeface="Arial" charset="0"/>
              <a:ea typeface="ＭＳ Ｐゴシック" charset="0"/>
            </a:endParaRPr>
          </a:p>
          <a:p>
            <a:pPr>
              <a:defRPr/>
            </a:pPr>
            <a:r>
              <a:rPr lang="en-US" sz="1200" b="1" dirty="0" smtClean="0">
                <a:latin typeface="Arial" charset="0"/>
                <a:ea typeface="ＭＳ Ｐゴシック" charset="0"/>
              </a:rPr>
              <a:t>Tamara Schmid, </a:t>
            </a:r>
            <a:r>
              <a:rPr lang="en-US" sz="1200" b="1" dirty="0" err="1" smtClean="0">
                <a:latin typeface="Arial" charset="0"/>
                <a:ea typeface="ＭＳ Ｐゴシック" charset="0"/>
              </a:rPr>
              <a:t>Pflegefachfrau</a:t>
            </a:r>
            <a:r>
              <a:rPr lang="en-US" sz="1200" b="1" dirty="0" smtClean="0">
                <a:latin typeface="Arial" charset="0"/>
                <a:ea typeface="ＭＳ Ｐゴシック" charset="0"/>
              </a:rPr>
              <a:t>, </a:t>
            </a:r>
            <a:r>
              <a:rPr lang="en-US" sz="1200" b="1" dirty="0" err="1" smtClean="0">
                <a:latin typeface="Arial" charset="0"/>
                <a:ea typeface="ＭＳ Ｐゴシック" charset="0"/>
              </a:rPr>
              <a:t>Tagesklinik</a:t>
            </a:r>
            <a:r>
              <a:rPr lang="en-US" sz="1200" b="1" dirty="0" smtClean="0">
                <a:latin typeface="Arial" charset="0"/>
                <a:ea typeface="ＭＳ Ｐゴシック" charset="0"/>
              </a:rPr>
              <a:t> Aarau</a:t>
            </a:r>
          </a:p>
          <a:p>
            <a:pPr>
              <a:defRPr/>
            </a:pPr>
            <a:r>
              <a:rPr lang="en-US" sz="1200" b="1" dirty="0" smtClean="0">
                <a:latin typeface="Arial" charset="0"/>
                <a:ea typeface="ＭＳ Ｐゴシック" charset="0"/>
              </a:rPr>
              <a:t>Stefanie von Bothmer, Dipl. Psych. , </a:t>
            </a:r>
            <a:r>
              <a:rPr lang="en-US" sz="1200" b="1" dirty="0" err="1" smtClean="0">
                <a:latin typeface="Arial" charset="0"/>
                <a:ea typeface="ＭＳ Ｐゴシック" charset="0"/>
              </a:rPr>
              <a:t>Leiterin</a:t>
            </a:r>
            <a:r>
              <a:rPr lang="en-US" sz="1200" b="1" dirty="0" smtClean="0">
                <a:latin typeface="Arial" charset="0"/>
                <a:ea typeface="ＭＳ Ｐゴシック" charset="0"/>
              </a:rPr>
              <a:t> </a:t>
            </a:r>
            <a:r>
              <a:rPr lang="en-US" sz="1200" b="1" dirty="0" err="1" smtClean="0">
                <a:latin typeface="Arial" charset="0"/>
                <a:ea typeface="ＭＳ Ｐゴシック" charset="0"/>
              </a:rPr>
              <a:t>Tagesklinik</a:t>
            </a:r>
            <a:r>
              <a:rPr lang="en-US" sz="1200" b="1" dirty="0" smtClean="0">
                <a:latin typeface="Arial" charset="0"/>
                <a:ea typeface="ＭＳ Ｐゴシック" charset="0"/>
              </a:rPr>
              <a:t> Aarau</a:t>
            </a:r>
            <a:endParaRPr lang="de-DE" sz="1200" dirty="0" smtClean="0">
              <a:latin typeface="Arial" charset="0"/>
              <a:ea typeface="ＭＳ Ｐゴシック"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762000"/>
          </a:xfrm>
        </p:spPr>
        <p:txBody>
          <a:bodyPr/>
          <a:lstStyle/>
          <a:p>
            <a:r>
              <a:rPr lang="de-CH" sz="3200" dirty="0" smtClean="0"/>
              <a:t/>
            </a:r>
            <a:br>
              <a:rPr lang="de-CH" sz="3200" dirty="0" smtClean="0"/>
            </a:br>
            <a:r>
              <a:rPr lang="de-CH" sz="3200" dirty="0" smtClean="0"/>
              <a:t>Was </a:t>
            </a:r>
            <a:r>
              <a:rPr lang="de-CH" sz="3200" dirty="0"/>
              <a:t>ist Therapieplanung</a:t>
            </a:r>
            <a:r>
              <a:rPr lang="de-CH" sz="3200" dirty="0" smtClean="0"/>
              <a:t>? </a:t>
            </a:r>
            <a:br>
              <a:rPr lang="de-CH" sz="3200" dirty="0" smtClean="0"/>
            </a:br>
            <a:endParaRPr lang="de-DE" sz="3200" dirty="0" smtClean="0">
              <a:latin typeface="Arial" pitchFamily="34" charset="0"/>
            </a:endParaRPr>
          </a:p>
        </p:txBody>
      </p:sp>
      <p:sp>
        <p:nvSpPr>
          <p:cNvPr id="4099" name="Rectangle 3"/>
          <p:cNvSpPr>
            <a:spLocks noGrp="1" noChangeArrowheads="1"/>
          </p:cNvSpPr>
          <p:nvPr>
            <p:ph type="body" idx="1"/>
          </p:nvPr>
        </p:nvSpPr>
        <p:spPr>
          <a:xfrm>
            <a:off x="457200" y="1628503"/>
            <a:ext cx="8229600" cy="4545874"/>
          </a:xfrm>
        </p:spPr>
        <p:txBody>
          <a:bodyPr/>
          <a:lstStyle/>
          <a:p>
            <a:pPr marL="187325" indent="0">
              <a:lnSpc>
                <a:spcPct val="100000"/>
              </a:lnSpc>
              <a:buNone/>
            </a:pPr>
            <a:endParaRPr lang="de-CH" sz="2000" dirty="0" smtClean="0"/>
          </a:p>
          <a:p>
            <a:pPr marL="530225" indent="-342900">
              <a:lnSpc>
                <a:spcPct val="150000"/>
              </a:lnSpc>
            </a:pPr>
            <a:r>
              <a:rPr lang="de-CH" sz="2000" dirty="0" smtClean="0"/>
              <a:t>Die individuelle, auf den Patienten abgestimmte </a:t>
            </a:r>
          </a:p>
          <a:p>
            <a:pPr marL="530225" indent="-342900">
              <a:lnSpc>
                <a:spcPct val="150000"/>
              </a:lnSpc>
            </a:pPr>
            <a:r>
              <a:rPr lang="de-CH" sz="2000" dirty="0" smtClean="0"/>
              <a:t>systematische Planung </a:t>
            </a:r>
          </a:p>
          <a:p>
            <a:pPr marL="530225" indent="-342900">
              <a:lnSpc>
                <a:spcPct val="150000"/>
              </a:lnSpc>
            </a:pPr>
            <a:r>
              <a:rPr lang="de-CH" sz="2000" dirty="0" smtClean="0"/>
              <a:t>einer wirksamen und leitliniengerechten Behandlung </a:t>
            </a:r>
          </a:p>
          <a:p>
            <a:pPr marL="530225" indent="-342900">
              <a:lnSpc>
                <a:spcPct val="150000"/>
              </a:lnSpc>
            </a:pPr>
            <a:r>
              <a:rPr lang="de-CH" sz="2000" dirty="0" smtClean="0"/>
              <a:t>unter </a:t>
            </a:r>
            <a:r>
              <a:rPr lang="de-CH" sz="2000" dirty="0"/>
              <a:t>Berücksichtigung allgemeiner und spezifischer Wirkfaktoren </a:t>
            </a:r>
          </a:p>
        </p:txBody>
      </p:sp>
      <p:sp>
        <p:nvSpPr>
          <p:cNvPr id="5" name="Foliennummernplatzhalter 4"/>
          <p:cNvSpPr>
            <a:spLocks noGrp="1"/>
          </p:cNvSpPr>
          <p:nvPr>
            <p:ph type="sldNum" sz="quarter" idx="12"/>
          </p:nvPr>
        </p:nvSpPr>
        <p:spPr/>
        <p:txBody>
          <a:bodyPr/>
          <a:lstStyle/>
          <a:p>
            <a:fld id="{1756655F-7443-324F-BD7C-A3A4A4B3391E}" type="slidenum">
              <a:rPr lang="de-DE" smtClean="0"/>
              <a:pPr/>
              <a:t>2</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762000"/>
          </a:xfrm>
        </p:spPr>
        <p:txBody>
          <a:bodyPr/>
          <a:lstStyle/>
          <a:p>
            <a:r>
              <a:rPr lang="de-CH" sz="3200" dirty="0" smtClean="0"/>
              <a:t/>
            </a:r>
            <a:br>
              <a:rPr lang="de-CH" sz="3200" dirty="0" smtClean="0"/>
            </a:br>
            <a:r>
              <a:rPr lang="de-CH" sz="3200" dirty="0" smtClean="0"/>
              <a:t>Therapieplanung basiert auf </a:t>
            </a:r>
            <a:br>
              <a:rPr lang="de-CH" sz="3200" dirty="0" smtClean="0"/>
            </a:br>
            <a:endParaRPr lang="de-DE" sz="3200" dirty="0" smtClean="0">
              <a:latin typeface="Arial" pitchFamily="34" charset="0"/>
            </a:endParaRPr>
          </a:p>
        </p:txBody>
      </p:sp>
      <p:sp>
        <p:nvSpPr>
          <p:cNvPr id="4099" name="Rectangle 3"/>
          <p:cNvSpPr>
            <a:spLocks noGrp="1" noChangeArrowheads="1"/>
          </p:cNvSpPr>
          <p:nvPr>
            <p:ph type="body" idx="1"/>
          </p:nvPr>
        </p:nvSpPr>
        <p:spPr>
          <a:xfrm>
            <a:off x="457200" y="1393371"/>
            <a:ext cx="8229600" cy="4781006"/>
          </a:xfrm>
        </p:spPr>
        <p:txBody>
          <a:bodyPr/>
          <a:lstStyle/>
          <a:p>
            <a:pPr marL="742950" lvl="1" indent="-285750">
              <a:lnSpc>
                <a:spcPct val="100000"/>
              </a:lnSpc>
              <a:buFont typeface="Wingdings" panose="05000000000000000000" pitchFamily="2" charset="2"/>
              <a:buChar char="§"/>
            </a:pPr>
            <a:r>
              <a:rPr lang="de-CH" sz="1600" dirty="0" smtClean="0"/>
              <a:t>Diagnose, klinisches Störungsbild, Schweregrad</a:t>
            </a:r>
          </a:p>
          <a:p>
            <a:pPr marL="742950" lvl="1" indent="-285750">
              <a:lnSpc>
                <a:spcPct val="100000"/>
              </a:lnSpc>
              <a:buFont typeface="Wingdings" panose="05000000000000000000" pitchFamily="2" charset="2"/>
              <a:buChar char="§"/>
            </a:pPr>
            <a:r>
              <a:rPr lang="de-CH" sz="1600" dirty="0" smtClean="0"/>
              <a:t>Anamnese </a:t>
            </a:r>
            <a:endParaRPr lang="de-CH" sz="1600" dirty="0" smtClean="0"/>
          </a:p>
          <a:p>
            <a:pPr marL="742950" lvl="1" indent="-285750">
              <a:lnSpc>
                <a:spcPct val="100000"/>
              </a:lnSpc>
              <a:buFont typeface="Wingdings" panose="05000000000000000000" pitchFamily="2" charset="2"/>
              <a:buChar char="§"/>
            </a:pPr>
            <a:r>
              <a:rPr lang="de-CH" sz="1600" dirty="0" smtClean="0"/>
              <a:t>Psychischer Befund </a:t>
            </a:r>
          </a:p>
          <a:p>
            <a:pPr marL="742950" lvl="1" indent="-285750">
              <a:lnSpc>
                <a:spcPct val="100000"/>
              </a:lnSpc>
              <a:buFont typeface="Wingdings" panose="05000000000000000000" pitchFamily="2" charset="2"/>
              <a:buChar char="§"/>
            </a:pPr>
            <a:r>
              <a:rPr lang="de-CH" sz="1600" dirty="0" smtClean="0"/>
              <a:t>testpsychologische Befunde  </a:t>
            </a:r>
          </a:p>
          <a:p>
            <a:pPr marL="742950" lvl="1" indent="-285750">
              <a:lnSpc>
                <a:spcPct val="100000"/>
              </a:lnSpc>
              <a:buFont typeface="Wingdings" panose="05000000000000000000" pitchFamily="2" charset="2"/>
              <a:buChar char="§"/>
            </a:pPr>
            <a:r>
              <a:rPr lang="de-CH" sz="1600" dirty="0" smtClean="0"/>
              <a:t>frühere und aktuelle Belastungsfaktoren </a:t>
            </a:r>
          </a:p>
          <a:p>
            <a:pPr marL="742950" lvl="1" indent="-285750">
              <a:lnSpc>
                <a:spcPct val="100000"/>
              </a:lnSpc>
              <a:buFont typeface="Wingdings" panose="05000000000000000000" pitchFamily="2" charset="2"/>
              <a:buChar char="§"/>
            </a:pPr>
            <a:r>
              <a:rPr lang="de-CH" sz="1600" dirty="0"/>
              <a:t>vorhandene externe und intrapsychische Ressourcen und Bewältigungsfertigkeiten </a:t>
            </a:r>
          </a:p>
          <a:p>
            <a:pPr marL="742950" lvl="1" indent="-285750">
              <a:lnSpc>
                <a:spcPct val="100000"/>
              </a:lnSpc>
              <a:buFont typeface="Wingdings" panose="05000000000000000000" pitchFamily="2" charset="2"/>
              <a:buChar char="§"/>
            </a:pPr>
            <a:r>
              <a:rPr lang="de-CH" sz="1600" dirty="0" smtClean="0"/>
              <a:t>soziale und somatische Faktoren, systemische </a:t>
            </a:r>
            <a:r>
              <a:rPr lang="de-CH" sz="1600" dirty="0"/>
              <a:t>Situation </a:t>
            </a:r>
          </a:p>
          <a:p>
            <a:pPr marL="742950" lvl="1" indent="-285750">
              <a:lnSpc>
                <a:spcPct val="100000"/>
              </a:lnSpc>
              <a:buFont typeface="Wingdings" panose="05000000000000000000" pitchFamily="2" charset="2"/>
              <a:buChar char="§"/>
            </a:pPr>
            <a:r>
              <a:rPr lang="de-CH" sz="1600" dirty="0" smtClean="0"/>
              <a:t>Komorbidität / </a:t>
            </a:r>
            <a:r>
              <a:rPr lang="de-CH" sz="1600" dirty="0"/>
              <a:t>Komplexität </a:t>
            </a:r>
            <a:r>
              <a:rPr lang="de-CH" sz="1600" dirty="0" smtClean="0"/>
              <a:t>des Störungsbildes </a:t>
            </a:r>
            <a:endParaRPr lang="de-CH" sz="1600" dirty="0"/>
          </a:p>
          <a:p>
            <a:pPr marL="742950" lvl="1" indent="-285750">
              <a:lnSpc>
                <a:spcPct val="100000"/>
              </a:lnSpc>
              <a:buFont typeface="Wingdings" panose="05000000000000000000" pitchFamily="2" charset="2"/>
              <a:buChar char="§"/>
            </a:pPr>
            <a:r>
              <a:rPr lang="de-CH" sz="1600" dirty="0" smtClean="0"/>
              <a:t>dem </a:t>
            </a:r>
            <a:r>
              <a:rPr lang="de-CH" sz="1600" dirty="0"/>
              <a:t>hypothetischen Störungsmodell inkl. Situations-Verhaltensanalyse mit Identifikation des Problemverhaltens </a:t>
            </a:r>
            <a:r>
              <a:rPr lang="de-CH" sz="1600" dirty="0" smtClean="0"/>
              <a:t>sowie kurz- und langfristigen Konsequenzen (SORK)</a:t>
            </a:r>
          </a:p>
          <a:p>
            <a:pPr marL="742950" lvl="1" indent="-285750">
              <a:lnSpc>
                <a:spcPct val="100000"/>
              </a:lnSpc>
              <a:buFont typeface="Wingdings" panose="05000000000000000000" pitchFamily="2" charset="2"/>
              <a:buChar char="§"/>
            </a:pPr>
            <a:r>
              <a:rPr lang="de-CH" sz="1600" dirty="0" err="1" smtClean="0"/>
              <a:t>Settingfaktoren</a:t>
            </a:r>
            <a:r>
              <a:rPr lang="de-CH" sz="1600" dirty="0" smtClean="0"/>
              <a:t> </a:t>
            </a:r>
            <a:r>
              <a:rPr lang="de-CH" sz="1600" dirty="0" smtClean="0"/>
              <a:t>(Dauer</a:t>
            </a:r>
            <a:r>
              <a:rPr lang="de-CH" sz="1600" dirty="0" smtClean="0"/>
              <a:t>, Frequenz, </a:t>
            </a:r>
            <a:r>
              <a:rPr lang="de-CH" sz="1600" dirty="0" smtClean="0"/>
              <a:t>Behandlungsart, wie stationär/tagesklinisch/ ambulant, </a:t>
            </a:r>
            <a:r>
              <a:rPr lang="de-CH" sz="1600" dirty="0" smtClean="0"/>
              <a:t>Akut/Krisenintervention</a:t>
            </a:r>
            <a:r>
              <a:rPr lang="de-CH" sz="1600" dirty="0" smtClean="0"/>
              <a:t>, </a:t>
            </a:r>
            <a:r>
              <a:rPr lang="de-CH" sz="1600" dirty="0" smtClean="0"/>
              <a:t>Psychotherapie</a:t>
            </a:r>
            <a:r>
              <a:rPr lang="de-CH" sz="1600" dirty="0" smtClean="0"/>
              <a:t>..</a:t>
            </a:r>
            <a:r>
              <a:rPr lang="de-CH" sz="1600" dirty="0" smtClean="0"/>
              <a:t>)</a:t>
            </a:r>
            <a:endParaRPr lang="de-CH" sz="1600" dirty="0"/>
          </a:p>
          <a:p>
            <a:pPr marL="742950" lvl="1" indent="-285750">
              <a:lnSpc>
                <a:spcPct val="100000"/>
              </a:lnSpc>
              <a:buFont typeface="Wingdings" panose="05000000000000000000" pitchFamily="2" charset="2"/>
              <a:buChar char="§"/>
            </a:pPr>
            <a:endParaRPr lang="de-CH" sz="1600" dirty="0" smtClean="0"/>
          </a:p>
        </p:txBody>
      </p:sp>
      <p:sp>
        <p:nvSpPr>
          <p:cNvPr id="5" name="Foliennummernplatzhalter 4"/>
          <p:cNvSpPr>
            <a:spLocks noGrp="1"/>
          </p:cNvSpPr>
          <p:nvPr>
            <p:ph type="sldNum" sz="quarter" idx="12"/>
          </p:nvPr>
        </p:nvSpPr>
        <p:spPr/>
        <p:txBody>
          <a:bodyPr/>
          <a:lstStyle/>
          <a:p>
            <a:fld id="{1756655F-7443-324F-BD7C-A3A4A4B3391E}" type="slidenum">
              <a:rPr lang="de-DE" smtClean="0"/>
              <a:pPr/>
              <a:t>3</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extLst>
      <p:ext uri="{BB962C8B-B14F-4D97-AF65-F5344CB8AC3E}">
        <p14:creationId xmlns:p14="http://schemas.microsoft.com/office/powerpoint/2010/main" val="2553794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762000"/>
          </a:xfrm>
        </p:spPr>
        <p:txBody>
          <a:bodyPr/>
          <a:lstStyle/>
          <a:p>
            <a:r>
              <a:rPr lang="de-CH" sz="3200" dirty="0" smtClean="0"/>
              <a:t/>
            </a:r>
            <a:br>
              <a:rPr lang="de-CH" sz="3200" dirty="0" smtClean="0"/>
            </a:br>
            <a:r>
              <a:rPr lang="de-CH" sz="3200" dirty="0" smtClean="0"/>
              <a:t>Therapieplanung beinhaltet </a:t>
            </a:r>
            <a:br>
              <a:rPr lang="de-CH" sz="3200" dirty="0" smtClean="0"/>
            </a:br>
            <a:endParaRPr lang="de-DE" sz="3200" dirty="0" smtClean="0">
              <a:latin typeface="Arial" pitchFamily="34" charset="0"/>
            </a:endParaRPr>
          </a:p>
        </p:txBody>
      </p:sp>
      <p:sp>
        <p:nvSpPr>
          <p:cNvPr id="4099" name="Rectangle 3"/>
          <p:cNvSpPr>
            <a:spLocks noGrp="1" noChangeArrowheads="1"/>
          </p:cNvSpPr>
          <p:nvPr>
            <p:ph type="body" idx="1"/>
          </p:nvPr>
        </p:nvSpPr>
        <p:spPr>
          <a:xfrm>
            <a:off x="457200" y="1628503"/>
            <a:ext cx="8229600" cy="4545874"/>
          </a:xfrm>
        </p:spPr>
        <p:txBody>
          <a:bodyPr/>
          <a:lstStyle/>
          <a:p>
            <a:pPr marL="473075" indent="-285750">
              <a:lnSpc>
                <a:spcPct val="100000"/>
              </a:lnSpc>
            </a:pPr>
            <a:endParaRPr lang="de-CH" sz="1600" dirty="0" smtClean="0"/>
          </a:p>
          <a:p>
            <a:pPr marL="473075" indent="-285750">
              <a:lnSpc>
                <a:spcPct val="100000"/>
              </a:lnSpc>
            </a:pPr>
            <a:r>
              <a:rPr lang="de-CH" sz="1800" dirty="0" smtClean="0"/>
              <a:t>Therapieziele </a:t>
            </a:r>
          </a:p>
          <a:p>
            <a:pPr marL="473075" indent="-285750">
              <a:lnSpc>
                <a:spcPct val="100000"/>
              </a:lnSpc>
            </a:pPr>
            <a:r>
              <a:rPr lang="de-CH" sz="1800" dirty="0" smtClean="0"/>
              <a:t>einen daraus abgeleiteten Behandlungsplan </a:t>
            </a:r>
          </a:p>
          <a:p>
            <a:pPr marL="473075" indent="-285750">
              <a:lnSpc>
                <a:spcPct val="100000"/>
              </a:lnSpc>
            </a:pPr>
            <a:r>
              <a:rPr lang="de-CH" sz="1800" dirty="0" smtClean="0"/>
              <a:t>Mit konkreten </a:t>
            </a:r>
            <a:r>
              <a:rPr lang="de-CH" sz="1800" dirty="0" smtClean="0"/>
              <a:t>Therapiemethoden und Interventionen</a:t>
            </a:r>
          </a:p>
          <a:p>
            <a:pPr marL="473075" indent="-285750">
              <a:lnSpc>
                <a:spcPct val="100000"/>
              </a:lnSpc>
            </a:pPr>
            <a:r>
              <a:rPr lang="de-CH" sz="1800" dirty="0" smtClean="0"/>
              <a:t>Die Evaluation </a:t>
            </a:r>
            <a:r>
              <a:rPr lang="de-CH" sz="1800" dirty="0"/>
              <a:t>der Behandlung </a:t>
            </a:r>
            <a:r>
              <a:rPr lang="de-CH" sz="1800" dirty="0" smtClean="0"/>
              <a:t>mit stetiger </a:t>
            </a:r>
            <a:r>
              <a:rPr lang="de-CH" sz="1800" dirty="0"/>
              <a:t>Anpassung durch Feedbackschleifen</a:t>
            </a:r>
          </a:p>
          <a:p>
            <a:pPr marL="187325" indent="0">
              <a:lnSpc>
                <a:spcPct val="100000"/>
              </a:lnSpc>
              <a:buNone/>
            </a:pPr>
            <a:endParaRPr lang="de-CH" sz="1800" dirty="0" smtClean="0"/>
          </a:p>
          <a:p>
            <a:pPr marL="473075" indent="-285750">
              <a:lnSpc>
                <a:spcPct val="100000"/>
              </a:lnSpc>
            </a:pPr>
            <a:r>
              <a:rPr lang="de-CH" sz="1800" dirty="0" smtClean="0"/>
              <a:t>Die Therapieplanung wird </a:t>
            </a:r>
            <a:r>
              <a:rPr lang="de-CH" sz="1800" dirty="0" smtClean="0"/>
              <a:t>gemeinsam mit dem Patienten erarbeitet</a:t>
            </a:r>
          </a:p>
          <a:p>
            <a:pPr marL="473075" indent="-285750">
              <a:lnSpc>
                <a:spcPct val="100000"/>
              </a:lnSpc>
            </a:pPr>
            <a:r>
              <a:rPr lang="de-CH" sz="1800" dirty="0" smtClean="0"/>
              <a:t>Somit ist </a:t>
            </a:r>
            <a:r>
              <a:rPr lang="de-CH" sz="1800" dirty="0" smtClean="0"/>
              <a:t>sie selbst </a:t>
            </a:r>
            <a:r>
              <a:rPr lang="de-CH" sz="1800" dirty="0" smtClean="0"/>
              <a:t>Bestandteil der </a:t>
            </a:r>
            <a:r>
              <a:rPr lang="de-CH" sz="1800" dirty="0" smtClean="0"/>
              <a:t>Therapie</a:t>
            </a:r>
            <a:endParaRPr lang="de-CH" sz="1800" dirty="0" smtClean="0"/>
          </a:p>
          <a:p>
            <a:pPr eaLnBrk="1" hangingPunct="1">
              <a:lnSpc>
                <a:spcPct val="90000"/>
              </a:lnSpc>
              <a:buClr>
                <a:schemeClr val="hlink"/>
              </a:buClr>
              <a:buSzPct val="75000"/>
              <a:buFont typeface="Wingdings" pitchFamily="2" charset="2"/>
              <a:buChar char="Ø"/>
            </a:pPr>
            <a:endParaRPr lang="de-DE" sz="1800" dirty="0" smtClean="0">
              <a:latin typeface="Arial" pitchFamily="34" charset="0"/>
            </a:endParaRPr>
          </a:p>
        </p:txBody>
      </p:sp>
      <p:sp>
        <p:nvSpPr>
          <p:cNvPr id="5" name="Foliennummernplatzhalter 4"/>
          <p:cNvSpPr>
            <a:spLocks noGrp="1"/>
          </p:cNvSpPr>
          <p:nvPr>
            <p:ph type="sldNum" sz="quarter" idx="12"/>
          </p:nvPr>
        </p:nvSpPr>
        <p:spPr/>
        <p:txBody>
          <a:bodyPr/>
          <a:lstStyle/>
          <a:p>
            <a:fld id="{1756655F-7443-324F-BD7C-A3A4A4B3391E}" type="slidenum">
              <a:rPr lang="de-DE" smtClean="0"/>
              <a:pPr/>
              <a:t>4</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extLst>
      <p:ext uri="{BB962C8B-B14F-4D97-AF65-F5344CB8AC3E}">
        <p14:creationId xmlns:p14="http://schemas.microsoft.com/office/powerpoint/2010/main" val="236898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930196"/>
          </a:xfrm>
        </p:spPr>
        <p:txBody>
          <a:bodyPr/>
          <a:lstStyle/>
          <a:p>
            <a:pPr>
              <a:lnSpc>
                <a:spcPct val="100000"/>
              </a:lnSpc>
            </a:pPr>
            <a:r>
              <a:rPr lang="de-CH" sz="3200" dirty="0" smtClean="0"/>
              <a:t>Wo beginnt und endet Therapieplanung? </a:t>
            </a:r>
            <a:br>
              <a:rPr lang="de-CH" sz="3200" dirty="0" smtClean="0"/>
            </a:br>
            <a:endParaRPr lang="de-DE" sz="3200" dirty="0" smtClean="0">
              <a:latin typeface="Arial" pitchFamily="34" charset="0"/>
            </a:endParaRPr>
          </a:p>
        </p:txBody>
      </p:sp>
      <p:sp>
        <p:nvSpPr>
          <p:cNvPr id="4099" name="Rectangle 3"/>
          <p:cNvSpPr>
            <a:spLocks noGrp="1" noChangeArrowheads="1"/>
          </p:cNvSpPr>
          <p:nvPr>
            <p:ph type="body" idx="1"/>
          </p:nvPr>
        </p:nvSpPr>
        <p:spPr>
          <a:xfrm>
            <a:off x="457200" y="1602377"/>
            <a:ext cx="8229600" cy="4572000"/>
          </a:xfrm>
        </p:spPr>
        <p:txBody>
          <a:bodyPr/>
          <a:lstStyle/>
          <a:p>
            <a:pPr marL="473075" indent="-285750">
              <a:lnSpc>
                <a:spcPct val="100000"/>
              </a:lnSpc>
            </a:pPr>
            <a:r>
              <a:rPr lang="de-CH" sz="1800" dirty="0" smtClean="0"/>
              <a:t>Therapieplanung </a:t>
            </a:r>
            <a:r>
              <a:rPr lang="de-CH" sz="1800" dirty="0"/>
              <a:t>findet im gesamten </a:t>
            </a:r>
            <a:r>
              <a:rPr lang="de-CH" sz="1800" dirty="0" smtClean="0"/>
              <a:t>Behandlungsprozess </a:t>
            </a:r>
            <a:r>
              <a:rPr lang="de-CH" sz="1800" dirty="0"/>
              <a:t>von der Zuweisung bis zum Austritt </a:t>
            </a:r>
            <a:r>
              <a:rPr lang="de-CH" sz="1800" dirty="0" smtClean="0"/>
              <a:t>statt</a:t>
            </a:r>
          </a:p>
          <a:p>
            <a:pPr marL="473075" indent="-285750">
              <a:lnSpc>
                <a:spcPct val="100000"/>
              </a:lnSpc>
            </a:pPr>
            <a:r>
              <a:rPr lang="de-CH" sz="1800" dirty="0" smtClean="0"/>
              <a:t>beginnt </a:t>
            </a:r>
            <a:r>
              <a:rPr lang="de-CH" sz="1800" dirty="0"/>
              <a:t>bereits bei der Zuweisung: </a:t>
            </a:r>
            <a:r>
              <a:rPr lang="de-CH" sz="1800" dirty="0" err="1"/>
              <a:t>Zuweiser</a:t>
            </a:r>
            <a:r>
              <a:rPr lang="de-CH" sz="1800" dirty="0"/>
              <a:t> und Patienten machen eine erste Zielklärung durch die Auseinandersetzung mit unserem Angebot </a:t>
            </a:r>
            <a:r>
              <a:rPr lang="de-CH" sz="1800" dirty="0" smtClean="0"/>
              <a:t>(Infobroschüre, Telefonat, Homepage, Mundpropaganda, Erfahrung anderer, Besichtigung)</a:t>
            </a:r>
            <a:endParaRPr lang="de-CH" sz="1800" dirty="0"/>
          </a:p>
          <a:p>
            <a:pPr marL="473075" indent="-285750">
              <a:lnSpc>
                <a:spcPct val="100000"/>
              </a:lnSpc>
            </a:pPr>
            <a:r>
              <a:rPr lang="de-CH" sz="1800" dirty="0"/>
              <a:t>Das Behandlungskonzept </a:t>
            </a:r>
            <a:r>
              <a:rPr lang="de-CH" sz="1800" dirty="0" smtClean="0"/>
              <a:t>der </a:t>
            </a:r>
            <a:r>
              <a:rPr lang="de-CH" sz="1800" dirty="0"/>
              <a:t>Tagesklinik </a:t>
            </a:r>
            <a:r>
              <a:rPr lang="de-CH" sz="1800" dirty="0" smtClean="0"/>
              <a:t>impliziert grundlegende </a:t>
            </a:r>
            <a:r>
              <a:rPr lang="de-CH" sz="1800" dirty="0"/>
              <a:t>Therapieziele</a:t>
            </a:r>
          </a:p>
          <a:p>
            <a:pPr marL="473075" indent="-285750">
              <a:lnSpc>
                <a:spcPct val="100000"/>
              </a:lnSpc>
            </a:pPr>
            <a:r>
              <a:rPr lang="de-CH" sz="1800" dirty="0"/>
              <a:t>Mit der Entscheidung für unsere Tagesklinik entscheiden </a:t>
            </a:r>
            <a:r>
              <a:rPr lang="de-CH" sz="1800" dirty="0" smtClean="0"/>
              <a:t>sich die Patienten für </a:t>
            </a:r>
            <a:r>
              <a:rPr lang="de-CH" sz="1800" dirty="0"/>
              <a:t>bestimmte Behandlungsziele</a:t>
            </a:r>
          </a:p>
          <a:p>
            <a:pPr marL="473075" indent="-285750">
              <a:lnSpc>
                <a:spcPct val="100000"/>
              </a:lnSpc>
            </a:pPr>
            <a:r>
              <a:rPr lang="de-CH" sz="1800" dirty="0" smtClean="0"/>
              <a:t>Zur </a:t>
            </a:r>
            <a:r>
              <a:rPr lang="de-CH" sz="1800" dirty="0"/>
              <a:t>Therapieplanung gehört </a:t>
            </a:r>
            <a:r>
              <a:rPr lang="de-CH" sz="1800" dirty="0" smtClean="0"/>
              <a:t>die Austrittsplanung und Planung des anschliessenden ambulanten Settings</a:t>
            </a:r>
            <a:endParaRPr lang="de-CH" dirty="0" smtClean="0"/>
          </a:p>
          <a:p>
            <a:pPr marL="685800" lvl="1" indent="-228600">
              <a:spcBef>
                <a:spcPts val="600"/>
              </a:spcBef>
              <a:buFont typeface="Arial" pitchFamily="34" charset="0"/>
              <a:buChar char="•"/>
            </a:pPr>
            <a:endParaRPr lang="de-CH" dirty="0" smtClean="0"/>
          </a:p>
          <a:p>
            <a:endParaRPr lang="de-CH" sz="2000" dirty="0" smtClean="0"/>
          </a:p>
          <a:p>
            <a:pPr eaLnBrk="1" hangingPunct="1">
              <a:lnSpc>
                <a:spcPct val="90000"/>
              </a:lnSpc>
              <a:buClr>
                <a:schemeClr val="hlink"/>
              </a:buClr>
              <a:buSzPct val="75000"/>
              <a:buFont typeface="Wingdings" pitchFamily="2" charset="2"/>
              <a:buChar char="Ø"/>
            </a:pPr>
            <a:endParaRPr lang="de-DE" sz="1800" dirty="0" smtClean="0">
              <a:latin typeface="Arial" pitchFamily="34" charset="0"/>
            </a:endParaRPr>
          </a:p>
        </p:txBody>
      </p:sp>
      <p:sp>
        <p:nvSpPr>
          <p:cNvPr id="5" name="Foliennummernplatzhalter 4"/>
          <p:cNvSpPr>
            <a:spLocks noGrp="1"/>
          </p:cNvSpPr>
          <p:nvPr>
            <p:ph type="sldNum" sz="quarter" idx="12"/>
          </p:nvPr>
        </p:nvSpPr>
        <p:spPr/>
        <p:txBody>
          <a:bodyPr/>
          <a:lstStyle/>
          <a:p>
            <a:fld id="{1756655F-7443-324F-BD7C-A3A4A4B3391E}" type="slidenum">
              <a:rPr lang="de-DE" smtClean="0"/>
              <a:pPr/>
              <a:t>5</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extLst>
      <p:ext uri="{BB962C8B-B14F-4D97-AF65-F5344CB8AC3E}">
        <p14:creationId xmlns:p14="http://schemas.microsoft.com/office/powerpoint/2010/main" val="2631767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762000"/>
          </a:xfrm>
        </p:spPr>
        <p:txBody>
          <a:bodyPr/>
          <a:lstStyle/>
          <a:p>
            <a:r>
              <a:rPr lang="de-CH" sz="3200" dirty="0" smtClean="0"/>
              <a:t/>
            </a:r>
            <a:br>
              <a:rPr lang="de-CH" sz="3200" dirty="0" smtClean="0"/>
            </a:br>
            <a:r>
              <a:rPr lang="de-CH" sz="3200" dirty="0" smtClean="0"/>
              <a:t>Behandlungskonzept </a:t>
            </a:r>
            <a:br>
              <a:rPr lang="de-CH" sz="3200" dirty="0" smtClean="0"/>
            </a:br>
            <a:endParaRPr lang="de-DE" sz="3200" dirty="0" smtClean="0">
              <a:latin typeface="Arial" pitchFamily="34" charset="0"/>
            </a:endParaRPr>
          </a:p>
        </p:txBody>
      </p:sp>
      <p:sp>
        <p:nvSpPr>
          <p:cNvPr id="4099" name="Rectangle 3"/>
          <p:cNvSpPr>
            <a:spLocks noGrp="1" noChangeArrowheads="1"/>
          </p:cNvSpPr>
          <p:nvPr>
            <p:ph type="body" idx="1"/>
          </p:nvPr>
        </p:nvSpPr>
        <p:spPr>
          <a:xfrm>
            <a:off x="457200" y="1602377"/>
            <a:ext cx="8229600" cy="4572000"/>
          </a:xfrm>
        </p:spPr>
        <p:txBody>
          <a:bodyPr/>
          <a:lstStyle/>
          <a:p>
            <a:pPr marL="187325" indent="0">
              <a:lnSpc>
                <a:spcPct val="100000"/>
              </a:lnSpc>
              <a:buNone/>
            </a:pPr>
            <a:r>
              <a:rPr lang="de-CH" sz="1800" b="1" dirty="0" smtClean="0"/>
              <a:t>Unser </a:t>
            </a:r>
            <a:r>
              <a:rPr lang="de-CH" sz="1800" b="1" dirty="0"/>
              <a:t>oberstes Ziel ist es, </a:t>
            </a:r>
          </a:p>
          <a:p>
            <a:pPr marL="685800" lvl="1" indent="-228600">
              <a:lnSpc>
                <a:spcPct val="100000"/>
              </a:lnSpc>
              <a:buFont typeface="Wingdings" pitchFamily="2" charset="2"/>
              <a:buChar char="Ø"/>
            </a:pPr>
            <a:r>
              <a:rPr lang="de-CH" sz="1800" dirty="0"/>
              <a:t>die Patienten </a:t>
            </a:r>
            <a:r>
              <a:rPr lang="de-CH" sz="1800" dirty="0" smtClean="0"/>
              <a:t>so </a:t>
            </a:r>
            <a:r>
              <a:rPr lang="de-CH" sz="1800" dirty="0"/>
              <a:t>schnell wie möglich mit so wenig Aufwand wie nötig „fit“ fürs ambulante Setting zu </a:t>
            </a:r>
            <a:r>
              <a:rPr lang="de-CH" sz="1800" dirty="0" smtClean="0"/>
              <a:t>machen </a:t>
            </a:r>
          </a:p>
          <a:p>
            <a:pPr marL="685800" lvl="1" indent="-228600">
              <a:lnSpc>
                <a:spcPct val="100000"/>
              </a:lnSpc>
              <a:buFont typeface="Wingdings" pitchFamily="2" charset="2"/>
              <a:buChar char="Ø"/>
            </a:pPr>
            <a:r>
              <a:rPr lang="de-CH" sz="1800" dirty="0" smtClean="0"/>
              <a:t>"</a:t>
            </a:r>
            <a:r>
              <a:rPr lang="de-CH" sz="1800" dirty="0"/>
              <a:t>Ambulant vor stationär</a:t>
            </a:r>
            <a:r>
              <a:rPr lang="de-CH" sz="1800" dirty="0" smtClean="0"/>
              <a:t>", Vermeidung von Hospitalisierung, Hilfe zur Selbsthilfe/Stärkung der Selbstwirksamkeit</a:t>
            </a:r>
            <a:endParaRPr lang="de-CH" sz="1800" dirty="0"/>
          </a:p>
          <a:p>
            <a:pPr marL="685800" lvl="1" indent="-228600">
              <a:lnSpc>
                <a:spcPct val="100000"/>
              </a:lnSpc>
              <a:buFont typeface="Wingdings" pitchFamily="2" charset="2"/>
              <a:buChar char="Ø"/>
            </a:pPr>
            <a:r>
              <a:rPr lang="de-CH" sz="1800" dirty="0" smtClean="0"/>
              <a:t>sie </a:t>
            </a:r>
            <a:r>
              <a:rPr lang="de-CH" sz="1800" dirty="0"/>
              <a:t>bei der Bewältigung ihrer Krise zu unterstützen, und sie zu befähigen, </a:t>
            </a:r>
            <a:r>
              <a:rPr lang="de-CH" sz="1800" dirty="0" smtClean="0"/>
              <a:t>rasch </a:t>
            </a:r>
            <a:r>
              <a:rPr lang="de-CH" sz="1800" dirty="0"/>
              <a:t>wieder in </a:t>
            </a:r>
            <a:r>
              <a:rPr lang="de-CH" sz="1800" dirty="0" smtClean="0"/>
              <a:t>ihrem </a:t>
            </a:r>
            <a:r>
              <a:rPr lang="de-CH" sz="1800" dirty="0"/>
              <a:t>Alltag Fuss zu fassen und nachhaltig stabil zu bleiben. </a:t>
            </a:r>
            <a:endParaRPr lang="de-CH" sz="1800" dirty="0" smtClean="0"/>
          </a:p>
          <a:p>
            <a:pPr marL="187325" indent="0">
              <a:lnSpc>
                <a:spcPct val="100000"/>
              </a:lnSpc>
              <a:buNone/>
            </a:pPr>
            <a:r>
              <a:rPr lang="de-CH" sz="1800" b="1" dirty="0" smtClean="0"/>
              <a:t>Hierbei nutzen wir das Tagesklinik-Setting:</a:t>
            </a:r>
          </a:p>
          <a:p>
            <a:pPr marL="685800" lvl="1" indent="-228600">
              <a:lnSpc>
                <a:spcPct val="100000"/>
              </a:lnSpc>
              <a:buFont typeface="Wingdings" pitchFamily="2" charset="2"/>
              <a:buChar char="Ø"/>
            </a:pPr>
            <a:r>
              <a:rPr lang="de-CH" sz="1800" dirty="0"/>
              <a:t>Erhalt von Selbstständigkeit und Alltagsbezug</a:t>
            </a:r>
          </a:p>
          <a:p>
            <a:pPr marL="685800" lvl="1" indent="-228600">
              <a:lnSpc>
                <a:spcPct val="100000"/>
              </a:lnSpc>
              <a:buFont typeface="Wingdings" pitchFamily="2" charset="2"/>
              <a:buChar char="Ø"/>
            </a:pPr>
            <a:r>
              <a:rPr lang="de-CH" sz="1800" dirty="0"/>
              <a:t>in der Therapie Gelerntes / neue Verhaltensweisen unter engmaschiger multimodaler Therapie in realer Lebenswelt ausprobieren, auf Tauglichkeit prüfen, </a:t>
            </a:r>
            <a:r>
              <a:rPr lang="de-CH" sz="1800" dirty="0" smtClean="0"/>
              <a:t>üben, evaluieren, verbessern, erneut üben. </a:t>
            </a:r>
            <a:endParaRPr lang="de-CH" sz="1800" dirty="0"/>
          </a:p>
          <a:p>
            <a:pPr marL="457200" lvl="1" indent="0">
              <a:spcBef>
                <a:spcPts val="600"/>
              </a:spcBef>
              <a:buNone/>
            </a:pPr>
            <a:endParaRPr lang="de-CH" dirty="0" smtClean="0"/>
          </a:p>
          <a:p>
            <a:pPr marL="685800" lvl="1" indent="-228600">
              <a:spcBef>
                <a:spcPts val="600"/>
              </a:spcBef>
              <a:buFont typeface="Arial" pitchFamily="34" charset="0"/>
              <a:buChar char="•"/>
            </a:pPr>
            <a:endParaRPr lang="de-CH" dirty="0" smtClean="0"/>
          </a:p>
          <a:p>
            <a:endParaRPr lang="de-CH" sz="2000" dirty="0" smtClean="0"/>
          </a:p>
          <a:p>
            <a:pPr eaLnBrk="1" hangingPunct="1">
              <a:lnSpc>
                <a:spcPct val="90000"/>
              </a:lnSpc>
              <a:buClr>
                <a:schemeClr val="hlink"/>
              </a:buClr>
              <a:buSzPct val="75000"/>
              <a:buFont typeface="Wingdings" pitchFamily="2" charset="2"/>
              <a:buChar char="Ø"/>
            </a:pPr>
            <a:endParaRPr lang="de-DE" sz="1800" dirty="0" smtClean="0">
              <a:latin typeface="Arial" pitchFamily="34" charset="0"/>
            </a:endParaRPr>
          </a:p>
        </p:txBody>
      </p:sp>
      <p:sp>
        <p:nvSpPr>
          <p:cNvPr id="5" name="Foliennummernplatzhalter 4"/>
          <p:cNvSpPr>
            <a:spLocks noGrp="1"/>
          </p:cNvSpPr>
          <p:nvPr>
            <p:ph type="sldNum" sz="quarter" idx="12"/>
          </p:nvPr>
        </p:nvSpPr>
        <p:spPr/>
        <p:txBody>
          <a:bodyPr/>
          <a:lstStyle/>
          <a:p>
            <a:fld id="{1756655F-7443-324F-BD7C-A3A4A4B3391E}" type="slidenum">
              <a:rPr lang="de-DE" smtClean="0"/>
              <a:pPr/>
              <a:t>6</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extLst>
      <p:ext uri="{BB962C8B-B14F-4D97-AF65-F5344CB8AC3E}">
        <p14:creationId xmlns:p14="http://schemas.microsoft.com/office/powerpoint/2010/main" val="3709902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53683"/>
            <a:ext cx="7107238" cy="762000"/>
          </a:xfrm>
        </p:spPr>
        <p:txBody>
          <a:bodyPr/>
          <a:lstStyle/>
          <a:p>
            <a:r>
              <a:rPr lang="de-CH" sz="3200" dirty="0"/>
              <a:t/>
            </a:r>
            <a:br>
              <a:rPr lang="de-CH" sz="3200" dirty="0"/>
            </a:br>
            <a:r>
              <a:rPr lang="de-CH" sz="3200" dirty="0"/>
              <a:t>Behandlungskonzept</a:t>
            </a:r>
            <a:endParaRPr lang="de-DE" sz="3200" dirty="0"/>
          </a:p>
        </p:txBody>
      </p:sp>
      <p:sp>
        <p:nvSpPr>
          <p:cNvPr id="4099" name="Rectangle 3"/>
          <p:cNvSpPr>
            <a:spLocks noGrp="1" noChangeArrowheads="1"/>
          </p:cNvSpPr>
          <p:nvPr>
            <p:ph type="body" idx="1"/>
          </p:nvPr>
        </p:nvSpPr>
        <p:spPr>
          <a:xfrm>
            <a:off x="457200" y="1445623"/>
            <a:ext cx="8229600" cy="4728754"/>
          </a:xfrm>
        </p:spPr>
        <p:txBody>
          <a:bodyPr/>
          <a:lstStyle/>
          <a:p>
            <a:pPr marL="473075" indent="-285750">
              <a:lnSpc>
                <a:spcPct val="100000"/>
              </a:lnSpc>
              <a:spcAft>
                <a:spcPts val="600"/>
              </a:spcAft>
              <a:buFont typeface="Arial" panose="020B0604020202020204" pitchFamily="34" charset="0"/>
              <a:buChar char="•"/>
            </a:pPr>
            <a:r>
              <a:rPr lang="de-CH" sz="1600" dirty="0" smtClean="0"/>
              <a:t>Behandlungsschwerpunkt: </a:t>
            </a:r>
            <a:r>
              <a:rPr lang="de-CH" sz="1600" b="1" dirty="0"/>
              <a:t>Psychotherapie und Arbeitsreintegration</a:t>
            </a:r>
          </a:p>
          <a:p>
            <a:pPr marL="473075" indent="-285750">
              <a:lnSpc>
                <a:spcPct val="100000"/>
              </a:lnSpc>
              <a:spcAft>
                <a:spcPts val="600"/>
              </a:spcAft>
              <a:buFont typeface="Arial" panose="020B0604020202020204" pitchFamily="34" charset="0"/>
              <a:buChar char="•"/>
            </a:pPr>
            <a:r>
              <a:rPr lang="de-CH" sz="1600" dirty="0" smtClean="0"/>
              <a:t>Erwachsene </a:t>
            </a:r>
            <a:r>
              <a:rPr lang="de-CH" sz="1600" dirty="0"/>
              <a:t>Patienten aller Diagnosegruppen </a:t>
            </a:r>
            <a:r>
              <a:rPr lang="de-CH" sz="1600" dirty="0" smtClean="0"/>
              <a:t>(vorw. F3-F6, F84.5, F90.0)</a:t>
            </a:r>
            <a:endParaRPr lang="de-CH" sz="1600" dirty="0"/>
          </a:p>
          <a:p>
            <a:pPr marL="473075" indent="-285750">
              <a:lnSpc>
                <a:spcPct val="100000"/>
              </a:lnSpc>
              <a:spcAft>
                <a:spcPts val="600"/>
              </a:spcAft>
              <a:buFont typeface="Arial" panose="020B0604020202020204" pitchFamily="34" charset="0"/>
              <a:buChar char="•"/>
            </a:pPr>
            <a:r>
              <a:rPr lang="de-CH" sz="1600" dirty="0" smtClean="0"/>
              <a:t>18 tagesklinische Plätze </a:t>
            </a:r>
          </a:p>
          <a:p>
            <a:pPr marL="473075" indent="-285750">
              <a:lnSpc>
                <a:spcPct val="100000"/>
              </a:lnSpc>
              <a:spcAft>
                <a:spcPts val="600"/>
              </a:spcAft>
              <a:buFont typeface="Arial" panose="020B0604020202020204" pitchFamily="34" charset="0"/>
              <a:buChar char="•"/>
            </a:pPr>
            <a:r>
              <a:rPr lang="de-CH" sz="1600" dirty="0" smtClean="0"/>
              <a:t>Aufnahme nach </a:t>
            </a:r>
            <a:r>
              <a:rPr lang="de-CH" sz="1600" dirty="0" err="1" smtClean="0"/>
              <a:t>indikativem</a:t>
            </a:r>
            <a:r>
              <a:rPr lang="de-CH" sz="1600" dirty="0" smtClean="0"/>
              <a:t> Abklärungsgespräch</a:t>
            </a:r>
            <a:endParaRPr lang="de-CH" sz="1600" dirty="0"/>
          </a:p>
          <a:p>
            <a:pPr marL="473075" indent="-285750">
              <a:lnSpc>
                <a:spcPct val="100000"/>
              </a:lnSpc>
              <a:spcAft>
                <a:spcPts val="600"/>
              </a:spcAft>
              <a:buFont typeface="Arial" panose="020B0604020202020204" pitchFamily="34" charset="0"/>
              <a:buChar char="•"/>
            </a:pPr>
            <a:r>
              <a:rPr lang="de-CH" sz="1600" dirty="0" smtClean="0"/>
              <a:t>Behandlungsdauer 12 Wochen</a:t>
            </a:r>
          </a:p>
          <a:p>
            <a:pPr marL="431800" indent="-285750">
              <a:lnSpc>
                <a:spcPct val="100000"/>
              </a:lnSpc>
              <a:spcAft>
                <a:spcPts val="600"/>
              </a:spcAft>
              <a:buFont typeface="Arial" panose="020B0604020202020204" pitchFamily="34" charset="0"/>
              <a:buChar char="•"/>
            </a:pPr>
            <a:r>
              <a:rPr lang="de-CH" sz="1600" dirty="0"/>
              <a:t>Kognitiv verhaltenstherapeutische Ausrichtung inkl. Verfahren der «Dritten Welle» </a:t>
            </a:r>
          </a:p>
          <a:p>
            <a:pPr marL="431800" indent="-285750">
              <a:lnSpc>
                <a:spcPct val="100000"/>
              </a:lnSpc>
              <a:spcAft>
                <a:spcPts val="600"/>
              </a:spcAft>
              <a:buFont typeface="Arial" panose="020B0604020202020204" pitchFamily="34" charset="0"/>
              <a:buChar char="•"/>
            </a:pPr>
            <a:r>
              <a:rPr lang="de-CH" sz="1600" dirty="0" smtClean="0"/>
              <a:t>Interdisziplinäres "Kernteam" aus Psycho, Pflege, Ergo (Bezugspersonen)</a:t>
            </a:r>
          </a:p>
          <a:p>
            <a:pPr lvl="1">
              <a:lnSpc>
                <a:spcPct val="100000"/>
              </a:lnSpc>
              <a:spcAft>
                <a:spcPts val="600"/>
              </a:spcAft>
              <a:buFont typeface="Arial" panose="020B0604020202020204" pitchFamily="34" charset="0"/>
              <a:buChar char="•"/>
            </a:pPr>
            <a:r>
              <a:rPr lang="de-CH" sz="1600" dirty="0" smtClean="0"/>
              <a:t>Multimodale Therapie aus Psychotherapie, </a:t>
            </a:r>
            <a:r>
              <a:rPr lang="de-CH" sz="1600" dirty="0" smtClean="0"/>
              <a:t>fachärztlicher </a:t>
            </a:r>
            <a:r>
              <a:rPr lang="de-CH" sz="1600" dirty="0" smtClean="0"/>
              <a:t>Behandlung, Pflege, Ergotherapie, körperorientierter Therapie, Sozialdienst </a:t>
            </a:r>
          </a:p>
          <a:p>
            <a:pPr marL="473075" indent="-285750">
              <a:lnSpc>
                <a:spcPct val="100000"/>
              </a:lnSpc>
              <a:spcAft>
                <a:spcPts val="600"/>
              </a:spcAft>
              <a:buFont typeface="Arial" panose="020B0604020202020204" pitchFamily="34" charset="0"/>
              <a:buChar char="•"/>
            </a:pPr>
            <a:r>
              <a:rPr lang="de-CH" sz="1600" dirty="0" smtClean="0"/>
              <a:t>Therapie </a:t>
            </a:r>
            <a:r>
              <a:rPr lang="de-CH" sz="1600" dirty="0"/>
              <a:t>vorwiegend im Gruppensetting. </a:t>
            </a:r>
            <a:r>
              <a:rPr lang="de-CH" sz="1600" dirty="0" smtClean="0"/>
              <a:t>Zwei Module</a:t>
            </a:r>
            <a:r>
              <a:rPr lang="de-CH" sz="1600" dirty="0"/>
              <a:t>:</a:t>
            </a:r>
          </a:p>
          <a:p>
            <a:pPr marL="1381125" lvl="2">
              <a:lnSpc>
                <a:spcPct val="100000"/>
              </a:lnSpc>
              <a:spcAft>
                <a:spcPts val="600"/>
              </a:spcAft>
              <a:buFont typeface="Wingdings" pitchFamily="2" charset="2"/>
              <a:buChar char="Ø"/>
            </a:pPr>
            <a:r>
              <a:rPr lang="de-CH" sz="1600" dirty="0">
                <a:solidFill>
                  <a:srgbClr val="00B050"/>
                </a:solidFill>
              </a:rPr>
              <a:t>Grün: Schwerpunkt Alltagsbewältigung</a:t>
            </a:r>
          </a:p>
          <a:p>
            <a:pPr marL="1381125" lvl="2">
              <a:lnSpc>
                <a:spcPct val="100000"/>
              </a:lnSpc>
              <a:spcAft>
                <a:spcPts val="600"/>
              </a:spcAft>
              <a:buFont typeface="Wingdings" pitchFamily="2" charset="2"/>
              <a:buChar char="Ø"/>
            </a:pPr>
            <a:r>
              <a:rPr lang="de-CH" sz="1600" dirty="0">
                <a:solidFill>
                  <a:srgbClr val="FF6600"/>
                </a:solidFill>
              </a:rPr>
              <a:t>Orange: Schwerpunkt Selbstregulation und </a:t>
            </a:r>
            <a:r>
              <a:rPr lang="de-CH" sz="1600" dirty="0" smtClean="0">
                <a:solidFill>
                  <a:srgbClr val="FF6600"/>
                </a:solidFill>
              </a:rPr>
              <a:t>Interaktion</a:t>
            </a:r>
          </a:p>
          <a:p>
            <a:pPr marL="431800" lvl="1" indent="-285750">
              <a:lnSpc>
                <a:spcPct val="100000"/>
              </a:lnSpc>
              <a:spcAft>
                <a:spcPts val="600"/>
              </a:spcAft>
              <a:buFont typeface="Arial" panose="020B0604020202020204" pitchFamily="34" charset="0"/>
              <a:buChar char="•"/>
            </a:pPr>
            <a:r>
              <a:rPr lang="de-CH" sz="1600" dirty="0"/>
              <a:t>Die Behandlung ist ziel-, zukunfts- und lösungsorientiert </a:t>
            </a:r>
          </a:p>
          <a:p>
            <a:pPr marL="431800" lvl="1" indent="-285750">
              <a:lnSpc>
                <a:spcPct val="100000"/>
              </a:lnSpc>
              <a:spcAft>
                <a:spcPts val="600"/>
              </a:spcAft>
              <a:buFont typeface="Arial" panose="020B0604020202020204" pitchFamily="34" charset="0"/>
              <a:buChar char="•"/>
            </a:pPr>
            <a:r>
              <a:rPr lang="de-CH" sz="1600" dirty="0"/>
              <a:t>Die individuellen Behandlungsziele werden </a:t>
            </a:r>
            <a:r>
              <a:rPr lang="de-CH" sz="1600" dirty="0" smtClean="0"/>
              <a:t>gemeinsam zu </a:t>
            </a:r>
            <a:r>
              <a:rPr lang="de-CH" sz="1600" dirty="0"/>
              <a:t>Beginn vereinbart und im Therapieverlauf stetig evaluiert </a:t>
            </a:r>
          </a:p>
          <a:p>
            <a:pPr marL="685800" lvl="1" indent="-228600">
              <a:spcBef>
                <a:spcPts val="600"/>
              </a:spcBef>
              <a:buFont typeface="Arial" pitchFamily="34" charset="0"/>
              <a:buChar char="•"/>
            </a:pPr>
            <a:endParaRPr lang="de-CH" dirty="0" smtClean="0"/>
          </a:p>
          <a:p>
            <a:pPr marL="685800" lvl="1" indent="-228600">
              <a:spcBef>
                <a:spcPts val="600"/>
              </a:spcBef>
              <a:buFont typeface="Arial" pitchFamily="34" charset="0"/>
              <a:buChar char="•"/>
            </a:pPr>
            <a:endParaRPr lang="de-CH" dirty="0" smtClean="0"/>
          </a:p>
          <a:p>
            <a:endParaRPr lang="de-CH" sz="2000" dirty="0" smtClean="0"/>
          </a:p>
          <a:p>
            <a:pPr eaLnBrk="1" hangingPunct="1">
              <a:lnSpc>
                <a:spcPct val="90000"/>
              </a:lnSpc>
              <a:buClr>
                <a:schemeClr val="hlink"/>
              </a:buClr>
              <a:buSzPct val="75000"/>
              <a:buFont typeface="Wingdings" pitchFamily="2" charset="2"/>
              <a:buChar char="Ø"/>
            </a:pPr>
            <a:endParaRPr lang="de-DE" sz="1800" dirty="0" smtClean="0">
              <a:latin typeface="Arial" pitchFamily="34" charset="0"/>
            </a:endParaRPr>
          </a:p>
        </p:txBody>
      </p:sp>
      <p:sp>
        <p:nvSpPr>
          <p:cNvPr id="5" name="Foliennummernplatzhalter 4"/>
          <p:cNvSpPr>
            <a:spLocks noGrp="1"/>
          </p:cNvSpPr>
          <p:nvPr>
            <p:ph type="sldNum" sz="quarter" idx="12"/>
          </p:nvPr>
        </p:nvSpPr>
        <p:spPr/>
        <p:txBody>
          <a:bodyPr/>
          <a:lstStyle/>
          <a:p>
            <a:fld id="{1756655F-7443-324F-BD7C-A3A4A4B3391E}" type="slidenum">
              <a:rPr lang="de-DE" smtClean="0"/>
              <a:pPr/>
              <a:t>7</a:t>
            </a:fld>
            <a:endParaRPr lang="de-DE" dirty="0"/>
          </a:p>
        </p:txBody>
      </p:sp>
      <p:sp>
        <p:nvSpPr>
          <p:cNvPr id="6" name="Fußzeilenplatzhalter 2"/>
          <p:cNvSpPr txBox="1">
            <a:spLocks/>
          </p:cNvSpPr>
          <p:nvPr/>
        </p:nvSpPr>
        <p:spPr>
          <a:xfrm>
            <a:off x="109267" y="6492875"/>
            <a:ext cx="4980317" cy="228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ea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0" eaLnBrk="1" hangingPunct="1">
              <a:defRPr/>
            </a:pPr>
            <a:r>
              <a:rPr lang="de-DE" sz="800" dirty="0" smtClean="0">
                <a:latin typeface="Arial" pitchFamily="34" charset="0"/>
                <a:cs typeface="Arial" pitchFamily="34" charset="0"/>
              </a:rPr>
              <a:t>Dipl. Psych. Stefanie von Bothmer Psychologische Psychotherapeutin Tagesklinik Aarau</a:t>
            </a:r>
            <a:endParaRPr lang="de-DE" sz="800" dirty="0">
              <a:latin typeface="Arial" pitchFamily="34" charset="0"/>
              <a:cs typeface="Arial" pitchFamily="34" charset="0"/>
            </a:endParaRPr>
          </a:p>
        </p:txBody>
      </p:sp>
    </p:spTree>
    <p:extLst>
      <p:ext uri="{BB962C8B-B14F-4D97-AF65-F5344CB8AC3E}">
        <p14:creationId xmlns:p14="http://schemas.microsoft.com/office/powerpoint/2010/main" val="8581639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
            </a:r>
            <a:br>
              <a:rPr lang="de-CH" dirty="0" smtClean="0"/>
            </a:br>
            <a:r>
              <a:rPr lang="de-CH" sz="3200" dirty="0" smtClean="0"/>
              <a:t>Therapieinhalte</a:t>
            </a:r>
            <a:endParaRPr lang="de-CH" sz="3200" dirty="0"/>
          </a:p>
        </p:txBody>
      </p:sp>
      <p:sp>
        <p:nvSpPr>
          <p:cNvPr id="3" name="Inhaltsplatzhalter 2"/>
          <p:cNvSpPr>
            <a:spLocks noGrp="1"/>
          </p:cNvSpPr>
          <p:nvPr>
            <p:ph idx="1"/>
          </p:nvPr>
        </p:nvSpPr>
        <p:spPr>
          <a:xfrm>
            <a:off x="499656" y="1558834"/>
            <a:ext cx="8187144" cy="4619716"/>
          </a:xfrm>
        </p:spPr>
        <p:txBody>
          <a:bodyPr/>
          <a:lstStyle/>
          <a:p>
            <a:pPr>
              <a:lnSpc>
                <a:spcPct val="100000"/>
              </a:lnSpc>
              <a:spcAft>
                <a:spcPts val="600"/>
              </a:spcAft>
            </a:pPr>
            <a:r>
              <a:rPr lang="de-CH" sz="1800" dirty="0"/>
              <a:t>Differenzialdiagnostik inkl. psychologischer Testung</a:t>
            </a:r>
          </a:p>
          <a:p>
            <a:pPr>
              <a:lnSpc>
                <a:spcPct val="100000"/>
              </a:lnSpc>
              <a:spcAft>
                <a:spcPts val="600"/>
              </a:spcAft>
            </a:pPr>
            <a:r>
              <a:rPr lang="de-CH" sz="1800" dirty="0"/>
              <a:t>Tagesstruktur und Alltagsbewältigung</a:t>
            </a:r>
          </a:p>
          <a:p>
            <a:pPr>
              <a:lnSpc>
                <a:spcPct val="100000"/>
              </a:lnSpc>
              <a:spcAft>
                <a:spcPts val="600"/>
              </a:spcAft>
            </a:pPr>
            <a:r>
              <a:rPr lang="de-CH" sz="1800" dirty="0"/>
              <a:t>Förderung Entspannungsfähigkeit</a:t>
            </a:r>
          </a:p>
          <a:p>
            <a:pPr>
              <a:lnSpc>
                <a:spcPct val="100000"/>
              </a:lnSpc>
              <a:spcAft>
                <a:spcPts val="600"/>
              </a:spcAft>
            </a:pPr>
            <a:r>
              <a:rPr lang="de-CH" sz="1800" dirty="0"/>
              <a:t>Ressourcenaktivierung und Aufbau von positiven Aktivitäten (Freizeit, soziale Kontakte)</a:t>
            </a:r>
          </a:p>
          <a:p>
            <a:pPr>
              <a:lnSpc>
                <a:spcPct val="100000"/>
              </a:lnSpc>
              <a:spcAft>
                <a:spcPts val="600"/>
              </a:spcAft>
            </a:pPr>
            <a:r>
              <a:rPr lang="de-CH" sz="1800" dirty="0"/>
              <a:t>Psychoedukation, Erarbeitung eines psychosomatischen Störungsmodells unter Einbezug der biografischen Lerngeschichte</a:t>
            </a:r>
          </a:p>
          <a:p>
            <a:pPr>
              <a:lnSpc>
                <a:spcPct val="100000"/>
              </a:lnSpc>
              <a:spcAft>
                <a:spcPts val="600"/>
              </a:spcAft>
            </a:pPr>
            <a:r>
              <a:rPr lang="de-CH" sz="1800" dirty="0"/>
              <a:t>Klärung (und Modifikation) ungünstiger Erlebens- und Verhaltensmuster</a:t>
            </a:r>
          </a:p>
          <a:p>
            <a:pPr>
              <a:lnSpc>
                <a:spcPct val="100000"/>
              </a:lnSpc>
              <a:spcAft>
                <a:spcPts val="600"/>
              </a:spcAft>
            </a:pPr>
            <a:r>
              <a:rPr lang="de-CH" sz="1800" dirty="0"/>
              <a:t>Verbesserung Selbstwert, Selbstfürsorge und Stressmanagement</a:t>
            </a:r>
          </a:p>
          <a:p>
            <a:pPr>
              <a:lnSpc>
                <a:spcPct val="100000"/>
              </a:lnSpc>
              <a:spcAft>
                <a:spcPts val="600"/>
              </a:spcAft>
            </a:pPr>
            <a:r>
              <a:rPr lang="de-CH" sz="1800" dirty="0"/>
              <a:t>Verbesserung soziale Kompetenz</a:t>
            </a:r>
          </a:p>
          <a:p>
            <a:pPr>
              <a:lnSpc>
                <a:spcPct val="100000"/>
              </a:lnSpc>
              <a:spcAft>
                <a:spcPts val="600"/>
              </a:spcAft>
            </a:pPr>
            <a:r>
              <a:rPr lang="de-CH" sz="1800" dirty="0"/>
              <a:t>Störungsspezifische Psychotherapieverfahren (Angst-, Zwangsexpo in vivo, Traumatherapie, DBT/</a:t>
            </a:r>
            <a:r>
              <a:rPr lang="de-CH" sz="1800" dirty="0" err="1"/>
              <a:t>Skillstraining</a:t>
            </a:r>
            <a:r>
              <a:rPr lang="de-CH" sz="1800" dirty="0" smtClean="0"/>
              <a:t>)</a:t>
            </a:r>
          </a:p>
          <a:p>
            <a:pPr>
              <a:lnSpc>
                <a:spcPct val="100000"/>
              </a:lnSpc>
              <a:spcAft>
                <a:spcPts val="600"/>
              </a:spcAft>
            </a:pPr>
            <a:r>
              <a:rPr lang="de-CH" sz="1800" dirty="0" smtClean="0"/>
              <a:t>Bei Indikation psychiatrische Medikation</a:t>
            </a:r>
            <a:endParaRPr lang="de-CH" sz="1800" dirty="0"/>
          </a:p>
          <a:p>
            <a:pPr>
              <a:spcAft>
                <a:spcPts val="600"/>
              </a:spcAft>
              <a:buFont typeface="Arial" panose="020B0604020202020204" pitchFamily="34" charset="0"/>
              <a:buChar char="•"/>
            </a:pPr>
            <a:endParaRPr lang="de-CH" sz="1800" dirty="0" smtClean="0"/>
          </a:p>
          <a:p>
            <a:pPr>
              <a:buNone/>
            </a:pPr>
            <a:endParaRPr lang="de-CH" dirty="0" smtClean="0"/>
          </a:p>
          <a:p>
            <a:pPr marL="415925" indent="-228600">
              <a:buFont typeface="Arial" pitchFamily="34" charset="0"/>
              <a:buChar char="•"/>
            </a:pPr>
            <a:endParaRPr lang="de-CH" dirty="0" smtClean="0"/>
          </a:p>
        </p:txBody>
      </p:sp>
      <p:sp>
        <p:nvSpPr>
          <p:cNvPr id="4" name="Foliennummernplatzhalter 3"/>
          <p:cNvSpPr>
            <a:spLocks noGrp="1"/>
          </p:cNvSpPr>
          <p:nvPr>
            <p:ph type="sldNum" sz="quarter" idx="12"/>
          </p:nvPr>
        </p:nvSpPr>
        <p:spPr/>
        <p:txBody>
          <a:bodyPr/>
          <a:lstStyle/>
          <a:p>
            <a:fld id="{1756655F-7443-324F-BD7C-A3A4A4B3391E}" type="slidenum">
              <a:rPr lang="de-DE" smtClean="0"/>
              <a:pPr/>
              <a:t>8</a:t>
            </a:fld>
            <a:endParaRPr lang="de-DE"/>
          </a:p>
        </p:txBody>
      </p:sp>
    </p:spTree>
    <p:extLst>
      <p:ext uri="{BB962C8B-B14F-4D97-AF65-F5344CB8AC3E}">
        <p14:creationId xmlns:p14="http://schemas.microsoft.com/office/powerpoint/2010/main" val="3052409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
            </a:r>
            <a:br>
              <a:rPr lang="de-CH" dirty="0" smtClean="0"/>
            </a:br>
            <a:r>
              <a:rPr lang="de-CH" sz="3200" dirty="0" smtClean="0"/>
              <a:t>Therapieinhalte</a:t>
            </a:r>
            <a:endParaRPr lang="de-CH" sz="3200" dirty="0"/>
          </a:p>
        </p:txBody>
      </p:sp>
      <p:sp>
        <p:nvSpPr>
          <p:cNvPr id="3" name="Inhaltsplatzhalter 2"/>
          <p:cNvSpPr>
            <a:spLocks noGrp="1"/>
          </p:cNvSpPr>
          <p:nvPr>
            <p:ph idx="1"/>
          </p:nvPr>
        </p:nvSpPr>
        <p:spPr>
          <a:xfrm>
            <a:off x="499656" y="1428207"/>
            <a:ext cx="8187144" cy="4750344"/>
          </a:xfrm>
        </p:spPr>
        <p:txBody>
          <a:bodyPr/>
          <a:lstStyle/>
          <a:p>
            <a:pPr lvl="0">
              <a:lnSpc>
                <a:spcPct val="100000"/>
              </a:lnSpc>
              <a:spcAft>
                <a:spcPts val="600"/>
              </a:spcAft>
            </a:pPr>
            <a:r>
              <a:rPr lang="de-CH" sz="1800" dirty="0" smtClean="0"/>
              <a:t>Paar- und Familiengespräche  </a:t>
            </a:r>
            <a:endParaRPr lang="de-CH" sz="1800" dirty="0"/>
          </a:p>
          <a:p>
            <a:pPr>
              <a:lnSpc>
                <a:spcPct val="100000"/>
              </a:lnSpc>
              <a:spcAft>
                <a:spcPts val="600"/>
              </a:spcAft>
            </a:pPr>
            <a:r>
              <a:rPr lang="de-CH" sz="1800" dirty="0" smtClean="0"/>
              <a:t>Unterstützung </a:t>
            </a:r>
            <a:r>
              <a:rPr lang="de-CH" sz="1800" dirty="0"/>
              <a:t>bzgl. berufliche Perspektive, Bewerbungen, Stellensuche, Planung der Rückkehr an Arbeitsplatz, geschützte Beschäftigung, IV, Finanzen, Wohnen etc. </a:t>
            </a:r>
            <a:endParaRPr lang="de-CH" sz="1800" dirty="0" smtClean="0"/>
          </a:p>
          <a:p>
            <a:pPr>
              <a:lnSpc>
                <a:spcPct val="100000"/>
              </a:lnSpc>
              <a:spcAft>
                <a:spcPts val="600"/>
              </a:spcAft>
            </a:pPr>
            <a:r>
              <a:rPr lang="de-CH" sz="1800" dirty="0" smtClean="0"/>
              <a:t>Gespräche </a:t>
            </a:r>
            <a:r>
              <a:rPr lang="de-CH" sz="1800" dirty="0"/>
              <a:t>mit Arbeitgeber, Arbeitscoach,  </a:t>
            </a:r>
            <a:r>
              <a:rPr lang="de-CH" sz="1800" dirty="0" smtClean="0"/>
              <a:t>CM, IV</a:t>
            </a:r>
            <a:r>
              <a:rPr lang="de-CH" sz="1800" dirty="0"/>
              <a:t>, </a:t>
            </a:r>
            <a:r>
              <a:rPr lang="de-CH" sz="1800" dirty="0" smtClean="0"/>
              <a:t>RAV </a:t>
            </a:r>
            <a:endParaRPr lang="de-CH" sz="1800" dirty="0"/>
          </a:p>
          <a:p>
            <a:pPr lvl="0">
              <a:lnSpc>
                <a:spcPct val="100000"/>
              </a:lnSpc>
              <a:spcAft>
                <a:spcPts val="600"/>
              </a:spcAft>
            </a:pPr>
            <a:r>
              <a:rPr lang="de-CH" sz="1800" dirty="0" smtClean="0"/>
              <a:t>Aufgleisung gestufte Wiedereingliederung erste oder zweiter Arbeitsmarkt, (Belastbarkeitstraining, Aufbautraining) </a:t>
            </a:r>
          </a:p>
          <a:p>
            <a:pPr lvl="0">
              <a:lnSpc>
                <a:spcPct val="100000"/>
              </a:lnSpc>
              <a:spcAft>
                <a:spcPts val="600"/>
              </a:spcAft>
            </a:pPr>
            <a:r>
              <a:rPr lang="de-CH" sz="1800" dirty="0" smtClean="0"/>
              <a:t>Umfassende </a:t>
            </a:r>
            <a:r>
              <a:rPr lang="de-CH" sz="1800" dirty="0"/>
              <a:t>sozialmedizinische Beurteilung, </a:t>
            </a:r>
            <a:r>
              <a:rPr lang="de-CH" sz="1800" dirty="0" smtClean="0"/>
              <a:t>ICF, Arbeitsdiagnostik </a:t>
            </a:r>
            <a:r>
              <a:rPr lang="de-CH" sz="1800" dirty="0" smtClean="0"/>
              <a:t>(</a:t>
            </a:r>
            <a:r>
              <a:rPr lang="de-CH" sz="1800" dirty="0" smtClean="0"/>
              <a:t>Melba/Ida), IV </a:t>
            </a:r>
            <a:r>
              <a:rPr lang="de-CH" sz="1800" dirty="0"/>
              <a:t>Berichte</a:t>
            </a:r>
          </a:p>
          <a:p>
            <a:pPr>
              <a:lnSpc>
                <a:spcPct val="100000"/>
              </a:lnSpc>
            </a:pPr>
            <a:r>
              <a:rPr lang="de-CH" sz="1800" dirty="0" smtClean="0"/>
              <a:t>Rückfallprophylaxe und Krisenplan</a:t>
            </a:r>
          </a:p>
          <a:p>
            <a:pPr>
              <a:lnSpc>
                <a:spcPct val="100000"/>
              </a:lnSpc>
            </a:pPr>
            <a:r>
              <a:rPr lang="de-CH" sz="1800" dirty="0"/>
              <a:t>Planung und Aufgleisung ambulantes Setting "Wie geht’s konkret nach Austritt weiter</a:t>
            </a:r>
            <a:r>
              <a:rPr lang="de-CH" sz="1800" dirty="0" smtClean="0"/>
              <a:t>"? mit Tagesstruktur (Freizeit, Sozialkontakte, Beschäftigung/Arbeit) </a:t>
            </a:r>
          </a:p>
          <a:p>
            <a:pPr>
              <a:lnSpc>
                <a:spcPct val="100000"/>
              </a:lnSpc>
            </a:pPr>
            <a:r>
              <a:rPr lang="de-CH" sz="1800" dirty="0" smtClean="0"/>
              <a:t>Aufgleisung der Weiterbehandlung</a:t>
            </a:r>
            <a:endParaRPr lang="de-CH" sz="18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9</a:t>
            </a:fld>
            <a:endParaRPr lang="de-DE"/>
          </a:p>
        </p:txBody>
      </p:sp>
    </p:spTree>
    <p:extLst>
      <p:ext uri="{BB962C8B-B14F-4D97-AF65-F5344CB8AC3E}">
        <p14:creationId xmlns:p14="http://schemas.microsoft.com/office/powerpoint/2010/main" val="1067721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Wochenplan</a:t>
            </a:r>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10</a:t>
            </a:fld>
            <a:endParaRPr lang="de-DE"/>
          </a:p>
        </p:txBody>
      </p:sp>
      <p:graphicFrame>
        <p:nvGraphicFramePr>
          <p:cNvPr id="10" name="Inhaltsplatzhalter 9"/>
          <p:cNvGraphicFramePr>
            <a:graphicFrameLocks noGrp="1"/>
          </p:cNvGraphicFramePr>
          <p:nvPr>
            <p:ph idx="1"/>
            <p:extLst>
              <p:ext uri="{D42A27DB-BD31-4B8C-83A1-F6EECF244321}">
                <p14:modId xmlns:p14="http://schemas.microsoft.com/office/powerpoint/2010/main" val="524682765"/>
              </p:ext>
            </p:extLst>
          </p:nvPr>
        </p:nvGraphicFramePr>
        <p:xfrm>
          <a:off x="1129178" y="1356470"/>
          <a:ext cx="6928506" cy="4662041"/>
        </p:xfrm>
        <a:graphic>
          <a:graphicData uri="http://schemas.openxmlformats.org/drawingml/2006/table">
            <a:tbl>
              <a:tblPr firstRow="1" firstCol="1" lastRow="1" lastCol="1" bandRow="1" bandCol="1"/>
              <a:tblGrid>
                <a:gridCol w="436468"/>
                <a:gridCol w="633536"/>
                <a:gridCol w="634508"/>
                <a:gridCol w="654459"/>
                <a:gridCol w="654459"/>
                <a:gridCol w="655432"/>
                <a:gridCol w="655919"/>
                <a:gridCol w="637428"/>
                <a:gridCol w="637915"/>
                <a:gridCol w="664191"/>
                <a:gridCol w="664191"/>
              </a:tblGrid>
              <a:tr h="99292">
                <a:tc>
                  <a:txBody>
                    <a:bodyPr/>
                    <a:lstStyle/>
                    <a:p>
                      <a:pPr algn="ctr">
                        <a:spcAft>
                          <a:spcPts val="0"/>
                        </a:spcAft>
                      </a:pPr>
                      <a:r>
                        <a:rPr lang="de-CH" sz="700" b="1" dirty="0">
                          <a:effectLst/>
                          <a:latin typeface="Arial" panose="020B0604020202020204" pitchFamily="34" charset="0"/>
                          <a:ea typeface="Times New Roman" panose="02020603050405020304" pitchFamily="18" charset="0"/>
                          <a:cs typeface="Arial" panose="020B0604020202020204" pitchFamily="34" charset="0"/>
                        </a:rPr>
                        <a:t>ZEIT</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de-CH" sz="700" b="1">
                          <a:effectLst/>
                          <a:latin typeface="Arial" panose="020B0604020202020204" pitchFamily="34" charset="0"/>
                          <a:ea typeface="Times New Roman" panose="02020603050405020304" pitchFamily="18" charset="0"/>
                          <a:cs typeface="Arial" panose="020B0604020202020204" pitchFamily="34" charset="0"/>
                        </a:rPr>
                        <a:t>MONTAG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c gridSpan="2">
                  <a:txBody>
                    <a:bodyPr/>
                    <a:lstStyle/>
                    <a:p>
                      <a:pPr algn="ctr">
                        <a:spcAft>
                          <a:spcPts val="0"/>
                        </a:spcAft>
                      </a:pPr>
                      <a:r>
                        <a:rPr lang="de-CH" sz="700" b="1">
                          <a:effectLst/>
                          <a:latin typeface="Arial" panose="020B0604020202020204" pitchFamily="34" charset="0"/>
                          <a:ea typeface="Times New Roman" panose="02020603050405020304" pitchFamily="18" charset="0"/>
                          <a:cs typeface="Arial" panose="020B0604020202020204" pitchFamily="34" charset="0"/>
                        </a:rPr>
                        <a:t>DIENSTAG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c gridSpan="2">
                  <a:txBody>
                    <a:bodyPr/>
                    <a:lstStyle/>
                    <a:p>
                      <a:pPr algn="ctr">
                        <a:spcAft>
                          <a:spcPts val="0"/>
                        </a:spcAft>
                      </a:pPr>
                      <a:r>
                        <a:rPr lang="de-CH" sz="700" b="1">
                          <a:effectLst/>
                          <a:latin typeface="Arial" panose="020B0604020202020204" pitchFamily="34" charset="0"/>
                          <a:ea typeface="Times New Roman" panose="02020603050405020304" pitchFamily="18" charset="0"/>
                          <a:cs typeface="Arial" panose="020B0604020202020204" pitchFamily="34" charset="0"/>
                        </a:rPr>
                        <a:t>MITTWOCH</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c gridSpan="2">
                  <a:txBody>
                    <a:bodyPr/>
                    <a:lstStyle/>
                    <a:p>
                      <a:pPr algn="ctr">
                        <a:spcAft>
                          <a:spcPts val="0"/>
                        </a:spcAft>
                      </a:pPr>
                      <a:r>
                        <a:rPr lang="de-CH" sz="700" b="1">
                          <a:effectLst/>
                          <a:latin typeface="Arial" panose="020B0604020202020204" pitchFamily="34" charset="0"/>
                          <a:ea typeface="Times New Roman" panose="02020603050405020304" pitchFamily="18" charset="0"/>
                          <a:cs typeface="Arial" panose="020B0604020202020204" pitchFamily="34" charset="0"/>
                        </a:rPr>
                        <a:t>DONNERSTAG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c gridSpan="2">
                  <a:txBody>
                    <a:bodyPr/>
                    <a:lstStyle/>
                    <a:p>
                      <a:pPr algn="ctr">
                        <a:spcAft>
                          <a:spcPts val="0"/>
                        </a:spcAft>
                      </a:pPr>
                      <a:r>
                        <a:rPr lang="de-CH" sz="700" b="1">
                          <a:effectLst/>
                          <a:latin typeface="Arial" panose="020B0604020202020204" pitchFamily="34" charset="0"/>
                          <a:ea typeface="Times New Roman" panose="02020603050405020304" pitchFamily="18" charset="0"/>
                          <a:cs typeface="Arial" panose="020B0604020202020204" pitchFamily="34" charset="0"/>
                        </a:rPr>
                        <a:t>FREITAG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gridSpan="2">
                  <a:txBody>
                    <a:bodyPr/>
                    <a:lstStyle/>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08.00-09.00</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4" hMerge="1">
                  <a:txBody>
                    <a:bodyPr/>
                    <a:lstStyle/>
                    <a:p>
                      <a:endParaRPr lang="de-CH"/>
                    </a:p>
                  </a:txBody>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08.00-09.00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4" hMerge="1">
                  <a:txBody>
                    <a:bodyPr/>
                    <a:lstStyle/>
                    <a:p>
                      <a:endParaRPr lang="de-CH"/>
                    </a:p>
                  </a:txBody>
                  <a:tcPr/>
                </a:tc>
                <a:tc rowSpan="12" gridSpan="2">
                  <a:txBody>
                    <a:bodyPr/>
                    <a:lstStyle/>
                    <a:p>
                      <a:pPr marL="71755"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hMerge="1">
                  <a:txBody>
                    <a:bodyPr/>
                    <a:lstStyle/>
                    <a:p>
                      <a:endParaRPr lang="de-CH"/>
                    </a:p>
                  </a:txBody>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08.00-09.00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4" hMerge="1">
                  <a:txBody>
                    <a:bodyPr/>
                    <a:lstStyle/>
                    <a:p>
                      <a:endParaRPr lang="de-CH"/>
                    </a:p>
                  </a:txBody>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08.00-09.00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4"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08.45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09.00-09.30</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Morgenrunde/Wochenplanung</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h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09.00 Morgenrunde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gridSpan="2" vMerge="1">
                  <a:txBody>
                    <a:bodyPr/>
                    <a:lstStyle/>
                    <a:p>
                      <a:endParaRPr lang="de-CH"/>
                    </a:p>
                  </a:txBody>
                  <a:tcPr/>
                </a:tc>
                <a:tc hMerge="1" v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09.00 Morgenrunde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rowSpan="2"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09.00-09.30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Morgenrunde/Wochenplanung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hMerge="1">
                  <a:txBody>
                    <a:bodyPr/>
                    <a:lstStyle/>
                    <a:p>
                      <a:endParaRPr lang="de-CH"/>
                    </a:p>
                  </a:txBody>
                  <a:tcPr/>
                </a:tc>
              </a:tr>
              <a:tr h="198583">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de-CH"/>
                    </a:p>
                  </a:txBody>
                  <a:tcPr/>
                </a:tc>
                <a:tc hMerge="1" vMerge="1">
                  <a:txBody>
                    <a:bodyPr/>
                    <a:lstStyle/>
                    <a:p>
                      <a:endParaRPr lang="de-CH"/>
                    </a:p>
                  </a:txBody>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09.15-09.30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Planung SFA</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vMerge="1">
                  <a:txBody>
                    <a:bodyPr/>
                    <a:lstStyle/>
                    <a:p>
                      <a:endParaRPr lang="de-CH"/>
                    </a:p>
                  </a:txBody>
                  <a:tcPr/>
                </a:tc>
                <a:tc hMerge="1" vMerge="1">
                  <a:txBody>
                    <a:bodyPr/>
                    <a:lstStyle/>
                    <a:p>
                      <a:endParaRPr lang="de-CH"/>
                    </a:p>
                  </a:txBody>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09.15-10.00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Nordic Walking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vMerge="1">
                  <a:txBody>
                    <a:bodyPr/>
                    <a:lstStyle/>
                    <a:p>
                      <a:endParaRPr lang="de-CH"/>
                    </a:p>
                  </a:txBody>
                  <a:tcPr/>
                </a:tc>
                <a:tc hMerge="1" vMerge="1">
                  <a:txBody>
                    <a:bodyPr/>
                    <a:lstStyle/>
                    <a:p>
                      <a:endParaRPr lang="de-CH"/>
                    </a:p>
                  </a:txBody>
                  <a:tcPr/>
                </a:tc>
              </a:tr>
              <a:tr h="125088">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10">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09.30-13.00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Kochgruppe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A. Schmutz</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6">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09.15-12.00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10">
                  <a:txBody>
                    <a:bodyPr/>
                    <a:lstStyle/>
                    <a:p>
                      <a:pPr marR="10160"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09.30-13.00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marR="10160"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Kochgruppe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marR="10160"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T. Schmid</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rowSpan="10">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09.30-13.00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Kochgruppe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B. Bryner</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09.30-10.30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Sozialhunde-gruppe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B. Bryner</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09.30-10.30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Handlungs-gruppe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A. Soula</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09.45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r>
              <a:tr h="129955">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10.00-12.00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vMerge="1">
                  <a:txBody>
                    <a:bodyPr/>
                    <a:lstStyle/>
                    <a:p>
                      <a:endParaRPr lang="de-CH"/>
                    </a:p>
                  </a:txBody>
                  <a:tcPr/>
                </a:tc>
                <a:tc vMerge="1">
                  <a:txBody>
                    <a:bodyPr/>
                    <a:lstStyle/>
                    <a:p>
                      <a:endParaRPr lang="de-CH"/>
                    </a:p>
                  </a:txBody>
                  <a:tcPr/>
                </a:tc>
                <a:tc vMerge="1">
                  <a:txBody>
                    <a:bodyPr/>
                    <a:lstStyle/>
                    <a:p>
                      <a:endParaRPr lang="de-CH"/>
                    </a:p>
                  </a:txBody>
                  <a:tcPr/>
                </a:tc>
              </a:tr>
              <a:tr h="130442">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10.35-11.35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Selbstwerttraining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rowSpan="4"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10.45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11.00-12.00 Handlungs-gruppe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L. Thürig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de-CH"/>
                    </a:p>
                  </a:txBody>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11.00-12.00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Handlungs-gruppe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L. Thürig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de-CH"/>
                    </a:p>
                  </a:txBody>
                  <a:tcPr/>
                </a:tc>
                <a:tc rowSpan="4" gridSpan="2">
                  <a:txBody>
                    <a:bodyPr/>
                    <a:lstStyle/>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11.00-12.00</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4" hMerge="1">
                  <a:txBody>
                    <a:bodyPr/>
                    <a:lstStyle/>
                    <a:p>
                      <a:endParaRPr lang="de-CH"/>
                    </a:p>
                  </a:txBody>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11.00-12.00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Handlungs-gruppe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A. Soula</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rowSpan="3"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Mittagessen auswärts</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3"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11.45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389865">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12.00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Gemeinsames Mittagessen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Gemeinsames Mittagessen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Gemeinsames Mittagessen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gridSpan="2" vMerge="1">
                  <a:txBody>
                    <a:bodyPr/>
                    <a:lstStyle/>
                    <a:p>
                      <a:endParaRPr lang="de-CH"/>
                    </a:p>
                  </a:txBody>
                  <a:tcPr/>
                </a:tc>
                <a:tc hMerge="1" vMerge="1">
                  <a:txBody>
                    <a:bodyPr/>
                    <a:lstStyle/>
                    <a:p>
                      <a:endParaRPr lang="de-CH"/>
                    </a:p>
                  </a:txBody>
                  <a:tcPr/>
                </a:tc>
              </a:tr>
              <a:tr h="130442">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2" hMerge="1">
                  <a:txBody>
                    <a:bodyPr/>
                    <a:lstStyle/>
                    <a:p>
                      <a:endParaRPr lang="de-CH"/>
                    </a:p>
                  </a:txBody>
                  <a:tcPr/>
                </a:tc>
                <a:tc rowSpan="2"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2" hMerge="1">
                  <a:txBody>
                    <a:bodyPr/>
                    <a:lstStyle/>
                    <a:p>
                      <a:endParaRPr lang="de-CH"/>
                    </a:p>
                  </a:txBody>
                  <a:tcPr/>
                </a:tc>
                <a:tc rowSpan="2"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2" hMerge="1">
                  <a:txBody>
                    <a:bodyPr/>
                    <a:lstStyle/>
                    <a:p>
                      <a:endParaRPr lang="de-CH"/>
                    </a:p>
                  </a:txBody>
                  <a:tcPr/>
                </a:tc>
                <a:tc rowSpan="2"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2" h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13.00-13.15 Geldausgabe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de-CH"/>
                    </a:p>
                  </a:txBody>
                  <a:tcPr/>
                </a:tc>
              </a:tr>
              <a:tr h="198583">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Vorbereitung Wochenziele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Wochenziele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Escrima/ Körpertraining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ECFF"/>
                    </a:solidFill>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 Einstiegsrunde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de-CH"/>
                    </a:p>
                  </a:txBody>
                  <a:tcPr/>
                </a:tc>
                <a:tc rowSpan="4">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Stress &amp; Ressourcen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Escrima / Körper-wahrnehmung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13.30-14.30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Gruppe für soziale Anliegen und Fragen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 &amp; 3. Freitag im Monat)</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4"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13.45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vMerge="1">
                  <a:txBody>
                    <a:bodyPr/>
                    <a:lstStyle/>
                    <a:p>
                      <a:endParaRPr lang="de-CH"/>
                    </a:p>
                  </a:txBody>
                  <a:tcPr/>
                </a:tc>
                <a:tc vMerge="1">
                  <a:txBody>
                    <a:bodyPr/>
                    <a:lstStyle/>
                    <a:p>
                      <a:endParaRPr lang="de-CH"/>
                    </a:p>
                  </a:txBody>
                  <a:tcPr/>
                </a:tc>
                <a:tc gridSpan="2">
                  <a:txBody>
                    <a:bodyPr/>
                    <a:lstStyle/>
                    <a:p>
                      <a:pP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14.00-14.30</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Wochenziele</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vMerge="1">
                  <a:txBody>
                    <a:bodyPr/>
                    <a:lstStyle/>
                    <a:p>
                      <a:endParaRPr lang="de-CH"/>
                    </a:p>
                  </a:txBody>
                  <a:tcPr/>
                </a:tc>
                <a:tc vMerge="1">
                  <a:txBody>
                    <a:bodyPr/>
                    <a:lstStyle/>
                    <a:p>
                      <a:endParaRPr lang="de-CH"/>
                    </a:p>
                  </a:txBody>
                  <a:tcPr/>
                </a:tc>
                <a:tc vMerge="1">
                  <a:txBody>
                    <a:bodyPr/>
                    <a:lstStyle/>
                    <a:p>
                      <a:endParaRPr lang="de-CH"/>
                    </a:p>
                  </a:txBody>
                  <a:tcPr/>
                </a:tc>
                <a:tc rowSpan="6">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14.00-15.30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Sozial- und Freizeit-aktivität</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6">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14.00-15.30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Interaktionelle Gruppe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ECFF"/>
                    </a:solidFill>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a:noFill/>
                    </a:lnL>
                    <a:lnR w="12700" cap="flat" cmpd="sng" algn="ctr">
                      <a:solidFill>
                        <a:srgbClr val="000000"/>
                      </a:solidFill>
                      <a:prstDash val="solid"/>
                      <a:round/>
                      <a:headEnd type="none" w="med" len="med"/>
                      <a:tailEnd type="none" w="med" len="med"/>
                    </a:lnR>
                    <a:lnT>
                      <a:noFill/>
                    </a:lnT>
                    <a:lnB>
                      <a:noFill/>
                    </a:lnB>
                    <a:solidFill>
                      <a:srgbClr val="CCECFF"/>
                    </a:solidFill>
                  </a:tcPr>
                </a:tc>
                <a:tc vMerge="1">
                  <a:txBody>
                    <a:bodyPr/>
                    <a:lstStyle/>
                    <a:p>
                      <a:endParaRPr lang="de-CH"/>
                    </a:p>
                  </a:txBody>
                  <a:tcPr/>
                </a:tc>
                <a:tc vMerge="1">
                  <a:txBody>
                    <a:bodyPr/>
                    <a:lstStyle/>
                    <a:p>
                      <a:endParaRPr lang="de-CH"/>
                    </a:p>
                  </a:txBody>
                  <a:tcPr/>
                </a:tc>
                <a:tc vMerge="1">
                  <a:txBody>
                    <a:bodyPr/>
                    <a:lstStyle/>
                    <a:p>
                      <a:endParaRPr lang="de-CH"/>
                    </a:p>
                  </a:txBody>
                  <a:tcPr/>
                </a:tc>
                <a:tc row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14.30-17.00</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ECFF"/>
                    </a:solidFill>
                  </a:tcPr>
                </a:tc>
                <a:tc rowSpan="6">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14.30-16.00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Soziales Kompetenz-training</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de-CH"/>
                    </a:p>
                  </a:txBody>
                  <a:tcPr/>
                </a:tc>
                <a:tc vMerge="1">
                  <a:txBody>
                    <a:bodyPr/>
                    <a:lstStyle/>
                    <a:p>
                      <a:endParaRPr lang="de-CH"/>
                    </a:p>
                  </a:txBody>
                  <a:tcPr/>
                </a:tc>
                <a:tc vMerge="1">
                  <a:txBody>
                    <a:bodyPr/>
                    <a:lstStyle/>
                    <a:p>
                      <a:endParaRPr lang="de-CH"/>
                    </a:p>
                  </a:txBody>
                  <a:tcPr/>
                </a:tc>
                <a:tc rowSpan="7">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14.30-17.00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vMerge="1">
                  <a:txBody>
                    <a:bodyPr/>
                    <a:lstStyle/>
                    <a:p>
                      <a:endParaRPr lang="de-CH"/>
                    </a:p>
                  </a:txBody>
                  <a:tcPr/>
                </a:tc>
                <a:tc rowSpan="7"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14.30-17.00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Einzelgespräche</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rowSpan="7" h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rowSpan="2"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14.45-15.15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PMR</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h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rowSpan="5">
                  <a:txBody>
                    <a:bodyPr/>
                    <a:lstStyle/>
                    <a:p>
                      <a:pPr algn="ctr">
                        <a:spcAft>
                          <a:spcPts val="0"/>
                        </a:spcAft>
                      </a:pPr>
                      <a:r>
                        <a:rPr lang="de-CH" sz="700" dirty="0" smtClean="0">
                          <a:effectLst/>
                          <a:latin typeface="Arial" panose="020B0604020202020204" pitchFamily="34" charset="0"/>
                          <a:ea typeface="Times New Roman" panose="02020603050405020304" pitchFamily="18" charset="0"/>
                          <a:cs typeface="Arial" panose="020B0604020202020204" pitchFamily="34" charset="0"/>
                        </a:rPr>
                        <a:t>14.45-15.45</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Gesprächs-gruppe</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15.00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15.15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rowSpan="4"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15.15-16.45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Atelier</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4" h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ECFF"/>
                    </a:solidFill>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15.45</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c rowSpan="2" gridSpan="2">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15.45-16.30</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Psychoedukation</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hMerge="1">
                  <a:txBody>
                    <a:bodyPr/>
                    <a:lstStyle/>
                    <a:p>
                      <a:endParaRPr lang="de-CH"/>
                    </a:p>
                  </a:txBody>
                  <a:tcPr/>
                </a:tc>
                <a:tc vMerge="1">
                  <a:txBody>
                    <a:bodyPr/>
                    <a:lstStyle/>
                    <a:p>
                      <a:endParaRPr lang="de-CH"/>
                    </a:p>
                  </a:txBody>
                  <a:tcPr/>
                </a:tc>
                <a:tc vMerge="1">
                  <a:txBody>
                    <a:bodyPr/>
                    <a:lstStyle/>
                    <a:p>
                      <a:endParaRPr lang="de-CH"/>
                    </a:p>
                  </a:txBody>
                  <a:tcPr/>
                </a:tc>
                <a:tc gridSpan="2" vMerge="1">
                  <a:txBody>
                    <a:bodyPr/>
                    <a:lstStyle/>
                    <a:p>
                      <a:endParaRPr lang="de-CH"/>
                    </a:p>
                  </a:txBody>
                  <a:tcPr/>
                </a:tc>
                <a:tc hMerge="1" vMerge="1">
                  <a:txBody>
                    <a:bodyPr/>
                    <a:lstStyle/>
                    <a:p>
                      <a:endParaRPr lang="de-CH"/>
                    </a:p>
                  </a:txBody>
                  <a:tcPr/>
                </a:tc>
              </a:tr>
              <a:tr h="138229">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16 - 17</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CH"/>
                    </a:p>
                  </a:txBody>
                  <a:tcPr/>
                </a:tc>
                <a:tc>
                  <a:txBody>
                    <a:bodyPr/>
                    <a:lstStyle/>
                    <a:p>
                      <a:pPr algn="ctr">
                        <a:spcAft>
                          <a:spcPts val="0"/>
                        </a:spcAft>
                      </a:pPr>
                      <a:r>
                        <a:rPr lang="de-CH" sz="700">
                          <a:effectLst/>
                          <a:latin typeface="Arial" panose="020B0604020202020204" pitchFamily="34" charset="0"/>
                          <a:ea typeface="Times New Roman" panose="02020603050405020304" pitchFamily="18" charset="0"/>
                          <a:cs typeface="Arial" panose="020B0604020202020204" pitchFamily="34" charset="0"/>
                        </a:rPr>
                        <a:t> </a:t>
                      </a:r>
                      <a:endParaRPr lang="de-CH" sz="80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vMerge="1">
                  <a:txBody>
                    <a:bodyPr/>
                    <a:lstStyle/>
                    <a:p>
                      <a:endParaRPr lang="de-CH"/>
                    </a:p>
                  </a:txBody>
                  <a:tcPr/>
                </a:tc>
                <a:tc hMerge="1" vMerge="1">
                  <a:txBody>
                    <a:bodyPr/>
                    <a:lstStyle/>
                    <a:p>
                      <a:endParaRPr lang="de-CH"/>
                    </a:p>
                  </a:txBody>
                  <a:tcPr/>
                </a:tc>
                <a:tc gridSpan="2" vMerge="1">
                  <a:txBody>
                    <a:bodyPr/>
                    <a:lstStyle/>
                    <a:p>
                      <a:endParaRPr lang="de-CH"/>
                    </a:p>
                  </a:txBody>
                  <a:tcPr/>
                </a:tc>
                <a:tc hMerge="1" vMerge="1">
                  <a:txBody>
                    <a:bodyPr/>
                    <a:lstStyle/>
                    <a:p>
                      <a:endParaRPr lang="de-CH"/>
                    </a:p>
                  </a:txBody>
                  <a:tcPr/>
                </a:tc>
                <a:tc vMerge="1">
                  <a:txBody>
                    <a:bodyPr/>
                    <a:lstStyle/>
                    <a:p>
                      <a:endParaRPr lang="de-CH"/>
                    </a:p>
                  </a:txBody>
                  <a:tcPr/>
                </a:tc>
                <a:tc>
                  <a:txBody>
                    <a:bodyPr/>
                    <a:lstStyle/>
                    <a:p>
                      <a:pPr algn="ctr">
                        <a:spcAft>
                          <a:spcPts val="0"/>
                        </a:spcAft>
                      </a:pPr>
                      <a:r>
                        <a:rPr lang="de-CH" sz="700" dirty="0">
                          <a:effectLst/>
                          <a:latin typeface="Arial" panose="020B0604020202020204" pitchFamily="34" charset="0"/>
                          <a:ea typeface="Times New Roman" panose="02020603050405020304" pitchFamily="18" charset="0"/>
                          <a:cs typeface="Arial" panose="020B0604020202020204" pitchFamily="34" charset="0"/>
                        </a:rPr>
                        <a:t> </a:t>
                      </a:r>
                      <a:endParaRPr lang="de-CH"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566" marR="525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vMerge="1">
                  <a:txBody>
                    <a:bodyPr/>
                    <a:lstStyle/>
                    <a:p>
                      <a:endParaRPr lang="de-CH"/>
                    </a:p>
                  </a:txBody>
                  <a:tcPr/>
                </a:tc>
                <a:tc hMerge="1" vMerge="1">
                  <a:txBody>
                    <a:bodyPr/>
                    <a:lstStyle/>
                    <a:p>
                      <a:endParaRPr lang="de-CH"/>
                    </a:p>
                  </a:txBody>
                  <a:tcPr/>
                </a:tc>
              </a:tr>
            </a:tbl>
          </a:graphicData>
        </a:graphic>
      </p:graphicFrame>
    </p:spTree>
    <p:extLst>
      <p:ext uri="{BB962C8B-B14F-4D97-AF65-F5344CB8AC3E}">
        <p14:creationId xmlns:p14="http://schemas.microsoft.com/office/powerpoint/2010/main" val="3025444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Behandlungsprozess</a:t>
            </a:r>
          </a:p>
        </p:txBody>
      </p:sp>
      <p:sp>
        <p:nvSpPr>
          <p:cNvPr id="4" name="Foliennummernplatzhalter 3"/>
          <p:cNvSpPr>
            <a:spLocks noGrp="1"/>
          </p:cNvSpPr>
          <p:nvPr>
            <p:ph type="sldNum" sz="quarter" idx="12"/>
          </p:nvPr>
        </p:nvSpPr>
        <p:spPr/>
        <p:txBody>
          <a:bodyPr/>
          <a:lstStyle/>
          <a:p>
            <a:fld id="{1756655F-7443-324F-BD7C-A3A4A4B3391E}" type="slidenum">
              <a:rPr lang="de-DE" smtClean="0"/>
              <a:pPr/>
              <a:t>11</a:t>
            </a:fld>
            <a:endParaRPr lang="de-DE"/>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3094602350"/>
              </p:ext>
            </p:extLst>
          </p:nvPr>
        </p:nvGraphicFramePr>
        <p:xfrm>
          <a:off x="500063" y="1457865"/>
          <a:ext cx="8186737" cy="5035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766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dgm id="{8267AAB1-FC2D-4615-B96C-2CF46A382E2A}"/>
                                            </p:graphicEl>
                                          </p:spTgt>
                                        </p:tgtEl>
                                        <p:attrNameLst>
                                          <p:attrName>style.visibility</p:attrName>
                                        </p:attrNameLst>
                                      </p:cBhvr>
                                      <p:to>
                                        <p:strVal val="visible"/>
                                      </p:to>
                                    </p:set>
                                    <p:animEffect transition="in" filter="wipe(down)">
                                      <p:cBhvr>
                                        <p:cTn id="7" dur="500"/>
                                        <p:tgtEl>
                                          <p:spTgt spid="5">
                                            <p:graphicEl>
                                              <a:dgm id="{8267AAB1-FC2D-4615-B96C-2CF46A382E2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dgm id="{6B556187-2136-4128-92F7-4F873642CBC2}"/>
                                            </p:graphicEl>
                                          </p:spTgt>
                                        </p:tgtEl>
                                        <p:attrNameLst>
                                          <p:attrName>style.visibility</p:attrName>
                                        </p:attrNameLst>
                                      </p:cBhvr>
                                      <p:to>
                                        <p:strVal val="visible"/>
                                      </p:to>
                                    </p:set>
                                    <p:animEffect transition="in" filter="wipe(down)">
                                      <p:cBhvr>
                                        <p:cTn id="12" dur="500"/>
                                        <p:tgtEl>
                                          <p:spTgt spid="5">
                                            <p:graphicEl>
                                              <a:dgm id="{6B556187-2136-4128-92F7-4F873642CBC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dgm id="{4A1C93A6-B6E3-4C88-9BB4-35C024BD240D}"/>
                                            </p:graphicEl>
                                          </p:spTgt>
                                        </p:tgtEl>
                                        <p:attrNameLst>
                                          <p:attrName>style.visibility</p:attrName>
                                        </p:attrNameLst>
                                      </p:cBhvr>
                                      <p:to>
                                        <p:strVal val="visible"/>
                                      </p:to>
                                    </p:set>
                                    <p:animEffect transition="in" filter="wipe(down)">
                                      <p:cBhvr>
                                        <p:cTn id="17" dur="500"/>
                                        <p:tgtEl>
                                          <p:spTgt spid="5">
                                            <p:graphicEl>
                                              <a:dgm id="{4A1C93A6-B6E3-4C88-9BB4-35C024BD24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dgm id="{CAC857F7-9E44-4D96-8E03-9F0C95F284C6}"/>
                                            </p:graphicEl>
                                          </p:spTgt>
                                        </p:tgtEl>
                                        <p:attrNameLst>
                                          <p:attrName>style.visibility</p:attrName>
                                        </p:attrNameLst>
                                      </p:cBhvr>
                                      <p:to>
                                        <p:strVal val="visible"/>
                                      </p:to>
                                    </p:set>
                                    <p:animEffect transition="in" filter="wipe(down)">
                                      <p:cBhvr>
                                        <p:cTn id="22" dur="500"/>
                                        <p:tgtEl>
                                          <p:spTgt spid="5">
                                            <p:graphicEl>
                                              <a:dgm id="{CAC857F7-9E44-4D96-8E03-9F0C95F284C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dgm id="{CA928773-4E5E-45B4-BD4A-3FC637938C62}"/>
                                            </p:graphicEl>
                                          </p:spTgt>
                                        </p:tgtEl>
                                        <p:attrNameLst>
                                          <p:attrName>style.visibility</p:attrName>
                                        </p:attrNameLst>
                                      </p:cBhvr>
                                      <p:to>
                                        <p:strVal val="visible"/>
                                      </p:to>
                                    </p:set>
                                    <p:animEffect transition="in" filter="wipe(down)">
                                      <p:cBhvr>
                                        <p:cTn id="27" dur="500"/>
                                        <p:tgtEl>
                                          <p:spTgt spid="5">
                                            <p:graphicEl>
                                              <a:dgm id="{CA928773-4E5E-45B4-BD4A-3FC637938C6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dgm id="{7324178C-9C67-435A-BE85-48E1729815A9}"/>
                                            </p:graphicEl>
                                          </p:spTgt>
                                        </p:tgtEl>
                                        <p:attrNameLst>
                                          <p:attrName>style.visibility</p:attrName>
                                        </p:attrNameLst>
                                      </p:cBhvr>
                                      <p:to>
                                        <p:strVal val="visible"/>
                                      </p:to>
                                    </p:set>
                                    <p:animEffect transition="in" filter="wipe(down)">
                                      <p:cBhvr>
                                        <p:cTn id="32" dur="500"/>
                                        <p:tgtEl>
                                          <p:spTgt spid="5">
                                            <p:graphicEl>
                                              <a:dgm id="{7324178C-9C67-435A-BE85-48E1729815A9}"/>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dgm id="{2404742C-FCDB-44B0-8DEA-448A432F8793}"/>
                                            </p:graphicEl>
                                          </p:spTgt>
                                        </p:tgtEl>
                                        <p:attrNameLst>
                                          <p:attrName>style.visibility</p:attrName>
                                        </p:attrNameLst>
                                      </p:cBhvr>
                                      <p:to>
                                        <p:strVal val="visible"/>
                                      </p:to>
                                    </p:set>
                                    <p:animEffect transition="in" filter="wipe(down)">
                                      <p:cBhvr>
                                        <p:cTn id="37" dur="500"/>
                                        <p:tgtEl>
                                          <p:spTgt spid="5">
                                            <p:graphicEl>
                                              <a:dgm id="{2404742C-FCDB-44B0-8DEA-448A432F8793}"/>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dgm id="{77F0DFED-3413-4F68-A66D-473777E3A94A}"/>
                                            </p:graphicEl>
                                          </p:spTgt>
                                        </p:tgtEl>
                                        <p:attrNameLst>
                                          <p:attrName>style.visibility</p:attrName>
                                        </p:attrNameLst>
                                      </p:cBhvr>
                                      <p:to>
                                        <p:strVal val="visible"/>
                                      </p:to>
                                    </p:set>
                                    <p:animEffect transition="in" filter="wipe(down)">
                                      <p:cBhvr>
                                        <p:cTn id="42" dur="500"/>
                                        <p:tgtEl>
                                          <p:spTgt spid="5">
                                            <p:graphicEl>
                                              <a:dgm id="{77F0DFED-3413-4F68-A66D-473777E3A94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dgm id="{0E85C7F7-1233-4D70-B94F-A08E0B83BAF5}"/>
                                            </p:graphicEl>
                                          </p:spTgt>
                                        </p:tgtEl>
                                        <p:attrNameLst>
                                          <p:attrName>style.visibility</p:attrName>
                                        </p:attrNameLst>
                                      </p:cBhvr>
                                      <p:to>
                                        <p:strVal val="visible"/>
                                      </p:to>
                                    </p:set>
                                    <p:animEffect transition="in" filter="wipe(down)">
                                      <p:cBhvr>
                                        <p:cTn id="47" dur="500"/>
                                        <p:tgtEl>
                                          <p:spTgt spid="5">
                                            <p:graphicEl>
                                              <a:dgm id="{0E85C7F7-1233-4D70-B94F-A08E0B83BAF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dgm id="{EBC78845-676D-4836-92F5-135F47C94F21}"/>
                                            </p:graphicEl>
                                          </p:spTgt>
                                        </p:tgtEl>
                                        <p:attrNameLst>
                                          <p:attrName>style.visibility</p:attrName>
                                        </p:attrNameLst>
                                      </p:cBhvr>
                                      <p:to>
                                        <p:strVal val="visible"/>
                                      </p:to>
                                    </p:set>
                                    <p:animEffect transition="in" filter="wipe(down)">
                                      <p:cBhvr>
                                        <p:cTn id="52" dur="500"/>
                                        <p:tgtEl>
                                          <p:spTgt spid="5">
                                            <p:graphicEl>
                                              <a:dgm id="{EBC78845-676D-4836-92F5-135F47C94F2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
            </a:r>
            <a:br>
              <a:rPr lang="de-CH" dirty="0" smtClean="0"/>
            </a:br>
            <a:r>
              <a:rPr lang="de-CH" dirty="0" smtClean="0"/>
              <a:t>Gefässe im Therapieplanungsprozess</a:t>
            </a:r>
            <a:endParaRPr lang="de-CH" dirty="0"/>
          </a:p>
        </p:txBody>
      </p:sp>
      <p:sp>
        <p:nvSpPr>
          <p:cNvPr id="3" name="Inhaltsplatzhalter 2"/>
          <p:cNvSpPr>
            <a:spLocks noGrp="1"/>
          </p:cNvSpPr>
          <p:nvPr>
            <p:ph idx="1"/>
          </p:nvPr>
        </p:nvSpPr>
        <p:spPr>
          <a:xfrm>
            <a:off x="499656" y="1497875"/>
            <a:ext cx="8187144" cy="4680676"/>
          </a:xfrm>
        </p:spPr>
        <p:txBody>
          <a:bodyPr/>
          <a:lstStyle/>
          <a:p>
            <a:pPr marL="457200" indent="-457200">
              <a:buFont typeface="+mj-lt"/>
              <a:buAutoNum type="arabicPeriod"/>
            </a:pPr>
            <a:r>
              <a:rPr lang="de-CH" sz="1800" dirty="0" smtClean="0">
                <a:solidFill>
                  <a:srgbClr val="00B0F0"/>
                </a:solidFill>
              </a:rPr>
              <a:t>Besichtigung</a:t>
            </a:r>
          </a:p>
          <a:p>
            <a:pPr marL="457200" indent="-457200">
              <a:buFont typeface="+mj-lt"/>
              <a:buAutoNum type="arabicPeriod"/>
            </a:pPr>
            <a:r>
              <a:rPr lang="de-CH" sz="1800" dirty="0" err="1" smtClean="0">
                <a:solidFill>
                  <a:srgbClr val="00B0F0"/>
                </a:solidFill>
              </a:rPr>
              <a:t>Indikatives</a:t>
            </a:r>
            <a:r>
              <a:rPr lang="de-CH" sz="1800" dirty="0" smtClean="0">
                <a:solidFill>
                  <a:srgbClr val="00B0F0"/>
                </a:solidFill>
              </a:rPr>
              <a:t> Abklärungsgespräch</a:t>
            </a:r>
          </a:p>
          <a:p>
            <a:pPr marL="457200" indent="-457200">
              <a:buFont typeface="+mj-lt"/>
              <a:buAutoNum type="arabicPeriod"/>
            </a:pPr>
            <a:r>
              <a:rPr lang="de-CH" sz="1800" dirty="0" err="1" smtClean="0">
                <a:solidFill>
                  <a:srgbClr val="00B0F0"/>
                </a:solidFill>
              </a:rPr>
              <a:t>Prä</a:t>
            </a:r>
            <a:r>
              <a:rPr lang="de-CH" sz="1800" dirty="0" smtClean="0">
                <a:solidFill>
                  <a:srgbClr val="00B0F0"/>
                </a:solidFill>
              </a:rPr>
              <a:t> Psychologische Testung </a:t>
            </a:r>
          </a:p>
          <a:p>
            <a:pPr marL="457200" indent="-457200">
              <a:buFont typeface="+mj-lt"/>
              <a:buAutoNum type="arabicPeriod"/>
            </a:pPr>
            <a:r>
              <a:rPr lang="de-CH" sz="1800" dirty="0" smtClean="0">
                <a:solidFill>
                  <a:srgbClr val="FF0000"/>
                </a:solidFill>
              </a:rPr>
              <a:t>Gemeinsame Therapieplanung im Kernteam</a:t>
            </a:r>
          </a:p>
          <a:p>
            <a:pPr marL="457200" indent="-457200">
              <a:buFont typeface="+mj-lt"/>
              <a:buAutoNum type="arabicPeriod"/>
            </a:pPr>
            <a:r>
              <a:rPr lang="de-CH" sz="1800" dirty="0" smtClean="0">
                <a:solidFill>
                  <a:srgbClr val="FF0000"/>
                </a:solidFill>
              </a:rPr>
              <a:t>Stetige Evaluation im Behandlungsverlauf</a:t>
            </a:r>
          </a:p>
          <a:p>
            <a:pPr marL="457200" indent="-457200">
              <a:buFont typeface="+mj-lt"/>
              <a:buAutoNum type="arabicPeriod"/>
            </a:pPr>
            <a:r>
              <a:rPr lang="de-CH" sz="1800" dirty="0" smtClean="0">
                <a:solidFill>
                  <a:srgbClr val="FF0000"/>
                </a:solidFill>
              </a:rPr>
              <a:t>Standort im Kernteam</a:t>
            </a:r>
          </a:p>
          <a:p>
            <a:pPr marL="457200" indent="-457200">
              <a:buFont typeface="+mj-lt"/>
              <a:buAutoNum type="arabicPeriod"/>
            </a:pPr>
            <a:r>
              <a:rPr lang="de-CH" sz="1800" dirty="0" smtClean="0">
                <a:solidFill>
                  <a:srgbClr val="FF0000"/>
                </a:solidFill>
              </a:rPr>
              <a:t>Austrittsplanung</a:t>
            </a:r>
          </a:p>
          <a:p>
            <a:pPr marL="457200" indent="-457200">
              <a:buFont typeface="+mj-lt"/>
              <a:buAutoNum type="arabicPeriod"/>
            </a:pPr>
            <a:r>
              <a:rPr lang="de-CH" sz="1800" dirty="0">
                <a:solidFill>
                  <a:srgbClr val="00B050"/>
                </a:solidFill>
              </a:rPr>
              <a:t>Post Psychologische Testung </a:t>
            </a:r>
            <a:r>
              <a:rPr lang="de-CH" sz="1800" dirty="0" smtClean="0">
                <a:solidFill>
                  <a:srgbClr val="00B050"/>
                </a:solidFill>
              </a:rPr>
              <a:t>(Verlaufsmessung Symptomverbesserung)</a:t>
            </a:r>
          </a:p>
          <a:p>
            <a:pPr marL="457200" indent="-457200">
              <a:buFont typeface="+mj-lt"/>
              <a:buAutoNum type="arabicPeriod"/>
            </a:pPr>
            <a:r>
              <a:rPr lang="de-CH" sz="1800" dirty="0" smtClean="0">
                <a:solidFill>
                  <a:srgbClr val="00B050"/>
                </a:solidFill>
              </a:rPr>
              <a:t>Standardisierte Nachbefragung</a:t>
            </a:r>
          </a:p>
          <a:p>
            <a:pPr marL="457200" indent="-457200">
              <a:buFont typeface="+mj-lt"/>
              <a:buAutoNum type="arabicPeriod"/>
            </a:pPr>
            <a:r>
              <a:rPr lang="de-CH" sz="1800" dirty="0" err="1" smtClean="0">
                <a:solidFill>
                  <a:srgbClr val="00B050"/>
                </a:solidFill>
              </a:rPr>
              <a:t>Katamneseerhebung</a:t>
            </a:r>
            <a:endParaRPr lang="de-CH" sz="1800" dirty="0">
              <a:solidFill>
                <a:srgbClr val="00B050"/>
              </a:solidFill>
            </a:endParaRPr>
          </a:p>
          <a:p>
            <a:pPr marL="457200" indent="-457200">
              <a:buFont typeface="+mj-lt"/>
              <a:buAutoNum type="arabicPeriod"/>
            </a:pPr>
            <a:endParaRPr lang="de-CH" dirty="0" smtClean="0"/>
          </a:p>
          <a:p>
            <a:pPr marL="0" indent="0">
              <a:buNone/>
            </a:pPr>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12</a:t>
            </a:fld>
            <a:endParaRPr lang="de-DE"/>
          </a:p>
        </p:txBody>
      </p:sp>
    </p:spTree>
    <p:extLst>
      <p:ext uri="{BB962C8B-B14F-4D97-AF65-F5344CB8AC3E}">
        <p14:creationId xmlns:p14="http://schemas.microsoft.com/office/powerpoint/2010/main" val="2437215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Therapieplanungsprozess</a:t>
            </a:r>
            <a:endParaRPr lang="de-CH" dirty="0"/>
          </a:p>
        </p:txBody>
      </p:sp>
      <p:sp>
        <p:nvSpPr>
          <p:cNvPr id="3" name="Inhaltsplatzhalter 2"/>
          <p:cNvSpPr>
            <a:spLocks noGrp="1"/>
          </p:cNvSpPr>
          <p:nvPr>
            <p:ph idx="1"/>
          </p:nvPr>
        </p:nvSpPr>
        <p:spPr>
          <a:xfrm>
            <a:off x="499656" y="1724297"/>
            <a:ext cx="8187144" cy="4454253"/>
          </a:xfrm>
        </p:spPr>
        <p:txBody>
          <a:bodyPr/>
          <a:lstStyle/>
          <a:p>
            <a:pPr marL="457200" indent="-457200">
              <a:buFont typeface="+mj-lt"/>
              <a:buAutoNum type="arabicPeriod"/>
            </a:pPr>
            <a:r>
              <a:rPr lang="de-CH" b="1" dirty="0" smtClean="0"/>
              <a:t>Besichtigung: Behandlungskonzept kennenlernen</a:t>
            </a:r>
          </a:p>
          <a:p>
            <a:pPr marL="0" indent="0">
              <a:buNone/>
            </a:pPr>
            <a:endParaRPr lang="de-CH" b="1" dirty="0" smtClean="0"/>
          </a:p>
          <a:p>
            <a:pPr>
              <a:buFont typeface="Arial" panose="020B0604020202020204" pitchFamily="34" charset="0"/>
              <a:buChar char="•"/>
            </a:pPr>
            <a:r>
              <a:rPr lang="de-CH" dirty="0" smtClean="0"/>
              <a:t>Pflegeperson führt Besichtigungen für zugewiesene Patienten und ihre Angehörigen durch</a:t>
            </a:r>
          </a:p>
          <a:p>
            <a:pPr>
              <a:buFont typeface="Arial" panose="020B0604020202020204" pitchFamily="34" charset="0"/>
              <a:buChar char="•"/>
            </a:pPr>
            <a:r>
              <a:rPr lang="de-CH" dirty="0" smtClean="0"/>
              <a:t>Patientenfragebogen: Screening (Kontra-)</a:t>
            </a:r>
            <a:r>
              <a:rPr lang="de-CH" dirty="0" err="1" smtClean="0"/>
              <a:t>indikation</a:t>
            </a:r>
            <a:endParaRPr lang="de-CH" dirty="0" smtClean="0"/>
          </a:p>
          <a:p>
            <a:pPr>
              <a:buFont typeface="Arial" panose="020B0604020202020204" pitchFamily="34" charset="0"/>
              <a:buChar char="•"/>
            </a:pPr>
            <a:r>
              <a:rPr lang="de-CH" dirty="0" smtClean="0"/>
              <a:t>Patient muss sich selbstständig zur Terminvereinbarung innerhalb einer Woche melden, falls er nach Besichtigung Abklärungsgespräch möchte. </a:t>
            </a:r>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13</a:t>
            </a:fld>
            <a:endParaRPr lang="de-DE"/>
          </a:p>
        </p:txBody>
      </p:sp>
    </p:spTree>
    <p:extLst>
      <p:ext uri="{BB962C8B-B14F-4D97-AF65-F5344CB8AC3E}">
        <p14:creationId xmlns:p14="http://schemas.microsoft.com/office/powerpoint/2010/main" val="2377791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Screening Fragebogen Besichtigung</a:t>
            </a:r>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14</a:t>
            </a:fld>
            <a:endParaRPr lang="de-DE"/>
          </a:p>
        </p:txBody>
      </p:sp>
      <p:graphicFrame>
        <p:nvGraphicFramePr>
          <p:cNvPr id="7" name="Inhaltsplatzhalter 6"/>
          <p:cNvGraphicFramePr>
            <a:graphicFrameLocks noGrp="1"/>
          </p:cNvGraphicFramePr>
          <p:nvPr>
            <p:ph idx="1"/>
          </p:nvPr>
        </p:nvGraphicFramePr>
        <p:xfrm>
          <a:off x="2297950" y="1025342"/>
          <a:ext cx="4590962" cy="5172441"/>
        </p:xfrm>
        <a:graphic>
          <a:graphicData uri="http://schemas.openxmlformats.org/drawingml/2006/table">
            <a:tbl>
              <a:tblPr firstRow="1" firstCol="1" bandRow="1">
                <a:tableStyleId>{5C22544A-7EE6-4342-B048-85BDC9FD1C3A}</a:tableStyleId>
              </a:tblPr>
              <a:tblGrid>
                <a:gridCol w="4059814"/>
                <a:gridCol w="531148"/>
              </a:tblGrid>
              <a:tr h="845456">
                <a:tc>
                  <a:txBody>
                    <a:bodyPr/>
                    <a:lstStyle/>
                    <a:p>
                      <a:pPr>
                        <a:lnSpc>
                          <a:spcPct val="120000"/>
                        </a:lnSpc>
                        <a:spcBef>
                          <a:spcPts val="600"/>
                        </a:spcBef>
                        <a:spcAft>
                          <a:spcPts val="600"/>
                        </a:spcAft>
                      </a:pPr>
                      <a:r>
                        <a:rPr lang="de-DE" sz="1000" dirty="0">
                          <a:effectLst/>
                        </a:rPr>
                        <a:t>Ich kann gewährleisten, pünktlich und zuverlässig am gesamten Therapieprogramm der Tagesklinik (ganztags, 5 Tage/Woche) teilzunehmen.</a:t>
                      </a:r>
                      <a:endParaRPr lang="de-CH" sz="800" dirty="0">
                        <a:effectLst/>
                      </a:endParaRPr>
                    </a:p>
                    <a:p>
                      <a:pPr>
                        <a:lnSpc>
                          <a:spcPct val="120000"/>
                        </a:lnSpc>
                        <a:spcBef>
                          <a:spcPts val="600"/>
                        </a:spcBef>
                        <a:spcAft>
                          <a:spcPts val="600"/>
                        </a:spcAft>
                      </a:pPr>
                      <a:r>
                        <a:rPr lang="de-DE" sz="1000" dirty="0">
                          <a:effectLst/>
                        </a:rPr>
                        <a:t>Falls </a:t>
                      </a:r>
                      <a:r>
                        <a:rPr lang="de-DE" sz="1000" u="sng" dirty="0">
                          <a:effectLst/>
                        </a:rPr>
                        <a:t>nein</a:t>
                      </a:r>
                      <a:r>
                        <a:rPr lang="de-DE" sz="1000" dirty="0">
                          <a:effectLst/>
                        </a:rPr>
                        <a:t>, warum nicht?:</a:t>
                      </a:r>
                      <a:endParaRPr lang="de-CH" sz="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551956">
                <a:tc>
                  <a:txBody>
                    <a:bodyPr/>
                    <a:lstStyle/>
                    <a:p>
                      <a:pPr>
                        <a:lnSpc>
                          <a:spcPct val="120000"/>
                        </a:lnSpc>
                        <a:spcBef>
                          <a:spcPts val="600"/>
                        </a:spcBef>
                        <a:spcAft>
                          <a:spcPts val="600"/>
                        </a:spcAft>
                      </a:pPr>
                      <a:r>
                        <a:rPr lang="de-DE" sz="1000">
                          <a:effectLst/>
                        </a:rPr>
                        <a:t>Ich bin psychisch soweit stabil, dass ich die Abende und Wochenenden zuhause ausserhalb der Tagesklinik ohne Krisen gut bewältigen kann.</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a:effectLst/>
                        </a:rPr>
                        <a:t>Ich kann den Fahrtweg zur Tagesklinik und nach hause zuverlässig bewältigen.</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dirty="0">
                          <a:effectLst/>
                        </a:rPr>
                        <a:t>Meine Anfahrt dauert weniger als 1 Stunde pro Strecke mit ÖV.</a:t>
                      </a:r>
                      <a:endParaRPr lang="de-CH" sz="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a:effectLst/>
                        </a:rPr>
                        <a:t>Ich wohne in stabilen Wohnverhältnissen.</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a:effectLst/>
                        </a:rPr>
                        <a:t>Ich bin im Aargau gemeldet.</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a:effectLst/>
                        </a:rPr>
                        <a:t>Ich plane einen Umzug in einen anderen Kanton.</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367971">
                <a:tc>
                  <a:txBody>
                    <a:bodyPr/>
                    <a:lstStyle/>
                    <a:p>
                      <a:pPr>
                        <a:lnSpc>
                          <a:spcPct val="120000"/>
                        </a:lnSpc>
                        <a:spcBef>
                          <a:spcPts val="600"/>
                        </a:spcBef>
                        <a:spcAft>
                          <a:spcPts val="600"/>
                        </a:spcAft>
                      </a:pPr>
                      <a:r>
                        <a:rPr lang="de-DE" sz="1000">
                          <a:effectLst/>
                        </a:rPr>
                        <a:t>Falls Sie Kinder haben: ist die Kinderbetreuung in der Zeit der Behandlung geregelt?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a:txBody>
                    <a:bodyPr/>
                    <a:lstStyle/>
                    <a:p>
                      <a:pPr>
                        <a:lnSpc>
                          <a:spcPct val="120000"/>
                        </a:lnSpc>
                        <a:spcBef>
                          <a:spcPts val="600"/>
                        </a:spcBef>
                        <a:spcAft>
                          <a:spcPts val="600"/>
                        </a:spcAft>
                      </a:pPr>
                      <a:r>
                        <a:rPr lang="de-DE" sz="1000">
                          <a:effectLst/>
                          <a:sym typeface="Wingdings" panose="05000000000000000000" pitchFamily="2" charset="2"/>
                        </a:rPr>
                        <a:t></a:t>
                      </a:r>
                      <a:r>
                        <a:rPr lang="de-DE" sz="1000">
                          <a:effectLst/>
                        </a:rPr>
                        <a:t>  nein       </a:t>
                      </a:r>
                      <a:r>
                        <a:rPr lang="de-DE" sz="1000">
                          <a:effectLst/>
                          <a:sym typeface="Wingdings" panose="05000000000000000000" pitchFamily="2" charset="2"/>
                        </a:rPr>
                        <a:t></a:t>
                      </a:r>
                      <a:r>
                        <a:rPr lang="de-DE" sz="1000">
                          <a:effectLst/>
                        </a:rPr>
                        <a:t>  ja              </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r>
              <a:tr h="183985">
                <a:tc gridSpan="2">
                  <a:txBody>
                    <a:bodyPr/>
                    <a:lstStyle/>
                    <a:p>
                      <a:pPr>
                        <a:lnSpc>
                          <a:spcPct val="120000"/>
                        </a:lnSpc>
                        <a:spcBef>
                          <a:spcPts val="600"/>
                        </a:spcBef>
                        <a:spcAft>
                          <a:spcPts val="600"/>
                        </a:spcAft>
                      </a:pPr>
                      <a:r>
                        <a:rPr lang="de-DE" sz="1000">
                          <a:effectLst/>
                        </a:rPr>
                        <a:t>Unter welchen Symptomen leiden Sie aktuell? Welche Diagnose haben Sie?</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hMerge="1">
                  <a:txBody>
                    <a:bodyPr/>
                    <a:lstStyle/>
                    <a:p>
                      <a:endParaRPr lang="de-CH"/>
                    </a:p>
                  </a:txBody>
                  <a:tcPr/>
                </a:tc>
              </a:tr>
              <a:tr h="367971">
                <a:tc gridSpan="2">
                  <a:txBody>
                    <a:bodyPr/>
                    <a:lstStyle/>
                    <a:p>
                      <a:pPr>
                        <a:lnSpc>
                          <a:spcPct val="120000"/>
                        </a:lnSpc>
                        <a:spcBef>
                          <a:spcPts val="600"/>
                        </a:spcBef>
                        <a:spcAft>
                          <a:spcPts val="600"/>
                        </a:spcAft>
                      </a:pPr>
                      <a:r>
                        <a:rPr lang="de-DE" sz="1000">
                          <a:effectLst/>
                        </a:rPr>
                        <a:t>Leiden Sie aktuell unter Suizidgedanken, bei denen Sie Angst haben, die Kontrolle verlieren zu können?</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hMerge="1">
                  <a:txBody>
                    <a:bodyPr/>
                    <a:lstStyle/>
                    <a:p>
                      <a:endParaRPr lang="de-CH"/>
                    </a:p>
                  </a:txBody>
                  <a:tcPr/>
                </a:tc>
              </a:tr>
              <a:tr h="234088">
                <a:tc gridSpan="2">
                  <a:txBody>
                    <a:bodyPr/>
                    <a:lstStyle/>
                    <a:p>
                      <a:pPr>
                        <a:lnSpc>
                          <a:spcPct val="120000"/>
                        </a:lnSpc>
                        <a:spcBef>
                          <a:spcPts val="600"/>
                        </a:spcBef>
                        <a:spcAft>
                          <a:spcPts val="600"/>
                        </a:spcAft>
                      </a:pPr>
                      <a:r>
                        <a:rPr lang="de-DE" sz="1000">
                          <a:effectLst/>
                        </a:rPr>
                        <a:t>Welche Ziele haben Sie für die Behandlung?</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hMerge="1">
                  <a:txBody>
                    <a:bodyPr/>
                    <a:lstStyle/>
                    <a:p>
                      <a:endParaRPr lang="de-CH"/>
                    </a:p>
                  </a:txBody>
                  <a:tcPr/>
                </a:tc>
              </a:tr>
              <a:tr h="551956">
                <a:tc gridSpan="2">
                  <a:txBody>
                    <a:bodyPr/>
                    <a:lstStyle/>
                    <a:p>
                      <a:pPr>
                        <a:lnSpc>
                          <a:spcPct val="120000"/>
                        </a:lnSpc>
                        <a:spcBef>
                          <a:spcPts val="600"/>
                        </a:spcBef>
                        <a:spcAft>
                          <a:spcPts val="600"/>
                        </a:spcAft>
                      </a:pPr>
                      <a:r>
                        <a:rPr lang="de-DE" sz="1000">
                          <a:effectLst/>
                        </a:rPr>
                        <a:t>Haben Sie in der nächsten Zeit Ferien gebucht oder sind medizinischen Untersuchungen wie Schlaflabor, Kontrolluntersuchungen, OPs etc. geplant? Wenn ja, wann und was?</a:t>
                      </a:r>
                      <a:endParaRPr lang="de-CH" sz="8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hMerge="1">
                  <a:txBody>
                    <a:bodyPr/>
                    <a:lstStyle/>
                    <a:p>
                      <a:endParaRPr lang="de-CH"/>
                    </a:p>
                  </a:txBody>
                  <a:tcPr/>
                </a:tc>
              </a:tr>
              <a:tr h="190739">
                <a:tc gridSpan="2">
                  <a:txBody>
                    <a:bodyPr/>
                    <a:lstStyle/>
                    <a:p>
                      <a:pPr>
                        <a:lnSpc>
                          <a:spcPct val="120000"/>
                        </a:lnSpc>
                        <a:spcBef>
                          <a:spcPts val="600"/>
                        </a:spcBef>
                        <a:spcAft>
                          <a:spcPts val="600"/>
                        </a:spcAft>
                      </a:pPr>
                      <a:r>
                        <a:rPr lang="de-DE" sz="1000" dirty="0">
                          <a:effectLst/>
                        </a:rPr>
                        <a:t>Wann können Sie frühestens bei uns eintreten?</a:t>
                      </a:r>
                      <a:endParaRPr lang="de-CH" sz="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9282" marR="49282" marT="0" marB="0"/>
                </a:tc>
                <a:tc hMerge="1">
                  <a:txBody>
                    <a:bodyPr/>
                    <a:lstStyle/>
                    <a:p>
                      <a:endParaRPr lang="de-CH"/>
                    </a:p>
                  </a:txBody>
                  <a:tcPr/>
                </a:tc>
              </a:tr>
            </a:tbl>
          </a:graphicData>
        </a:graphic>
      </p:graphicFrame>
    </p:spTree>
    <p:extLst>
      <p:ext uri="{BB962C8B-B14F-4D97-AF65-F5344CB8AC3E}">
        <p14:creationId xmlns:p14="http://schemas.microsoft.com/office/powerpoint/2010/main" val="2035381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
            </a:r>
            <a:br>
              <a:rPr lang="de-CH" dirty="0" smtClean="0"/>
            </a:br>
            <a:r>
              <a:rPr lang="de-CH" sz="3200" dirty="0" smtClean="0"/>
              <a:t>Therapieplanungsprozess</a:t>
            </a:r>
            <a:endParaRPr lang="de-CH" sz="3200" dirty="0"/>
          </a:p>
        </p:txBody>
      </p:sp>
      <p:sp>
        <p:nvSpPr>
          <p:cNvPr id="3" name="Inhaltsplatzhalter 2"/>
          <p:cNvSpPr>
            <a:spLocks noGrp="1"/>
          </p:cNvSpPr>
          <p:nvPr>
            <p:ph idx="1"/>
          </p:nvPr>
        </p:nvSpPr>
        <p:spPr/>
        <p:txBody>
          <a:bodyPr/>
          <a:lstStyle/>
          <a:p>
            <a:pPr marL="0" indent="0">
              <a:buNone/>
            </a:pPr>
            <a:r>
              <a:rPr lang="de-CH" b="1" dirty="0" smtClean="0"/>
              <a:t>2. Abklärungsgespräch</a:t>
            </a:r>
            <a:r>
              <a:rPr lang="de-CH" b="1" dirty="0"/>
              <a:t>: </a:t>
            </a:r>
            <a:r>
              <a:rPr lang="de-CH" b="1" dirty="0" smtClean="0"/>
              <a:t>Indikationsstellung und erste Zielklärung</a:t>
            </a:r>
          </a:p>
          <a:p>
            <a:r>
              <a:rPr lang="de-CH" sz="1800" dirty="0" smtClean="0"/>
              <a:t>Veränderungsmotivation </a:t>
            </a:r>
          </a:p>
          <a:p>
            <a:r>
              <a:rPr lang="de-CH" sz="1800" dirty="0" smtClean="0"/>
              <a:t>Der </a:t>
            </a:r>
            <a:r>
              <a:rPr lang="de-CH" sz="1800" dirty="0"/>
              <a:t>Patient kann therapeutische Ziele </a:t>
            </a:r>
            <a:r>
              <a:rPr lang="de-CH" sz="1800" dirty="0" smtClean="0"/>
              <a:t>formulieren</a:t>
            </a:r>
          </a:p>
          <a:p>
            <a:r>
              <a:rPr lang="de-CH" sz="1800" dirty="0" smtClean="0"/>
              <a:t>Teilnahme </a:t>
            </a:r>
            <a:r>
              <a:rPr lang="de-CH" sz="1800" dirty="0"/>
              <a:t>am gesamten Therapieprogramm (Mo-Fr </a:t>
            </a:r>
            <a:r>
              <a:rPr lang="de-CH" sz="1800" dirty="0" smtClean="0"/>
              <a:t>ganztags)</a:t>
            </a:r>
          </a:p>
          <a:p>
            <a:r>
              <a:rPr lang="de-CH" sz="1800" dirty="0" smtClean="0"/>
              <a:t>Ausreichende </a:t>
            </a:r>
            <a:r>
              <a:rPr lang="de-CH" sz="1800" dirty="0"/>
              <a:t>psychische Stabilität, Abende und Wochenenden werden zuhause gut bewältigt </a:t>
            </a:r>
            <a:endParaRPr lang="de-CH" sz="1800" dirty="0" smtClean="0"/>
          </a:p>
          <a:p>
            <a:r>
              <a:rPr lang="de-CH" sz="1800" dirty="0" smtClean="0"/>
              <a:t>Selbstständig </a:t>
            </a:r>
            <a:r>
              <a:rPr lang="de-CH" sz="1800" dirty="0"/>
              <a:t>organisierte An- und Abfahrt mit ÖV (keine </a:t>
            </a:r>
            <a:r>
              <a:rPr lang="de-CH" sz="1800" dirty="0" err="1" smtClean="0"/>
              <a:t>Parkiermöglichkeit</a:t>
            </a:r>
            <a:r>
              <a:rPr lang="de-CH" sz="1800" dirty="0" smtClean="0"/>
              <a:t>)</a:t>
            </a:r>
          </a:p>
          <a:p>
            <a:r>
              <a:rPr lang="de-CH" sz="1800" dirty="0" smtClean="0"/>
              <a:t>Stabile </a:t>
            </a:r>
            <a:r>
              <a:rPr lang="de-CH" sz="1800" dirty="0"/>
              <a:t>Wohnverhältnisse im Kanton </a:t>
            </a:r>
            <a:r>
              <a:rPr lang="de-CH" sz="1800" dirty="0" smtClean="0"/>
              <a:t>Aargau</a:t>
            </a:r>
          </a:p>
          <a:p>
            <a:r>
              <a:rPr lang="de-CH" sz="1800" dirty="0" smtClean="0"/>
              <a:t>Gute </a:t>
            </a:r>
            <a:r>
              <a:rPr lang="de-CH" sz="1800" dirty="0"/>
              <a:t>Sprachkenntnisse</a:t>
            </a:r>
          </a:p>
          <a:p>
            <a:pPr marL="0" indent="0">
              <a:buNone/>
            </a:pPr>
            <a:endParaRPr lang="de-CH" b="1" dirty="0"/>
          </a:p>
          <a:p>
            <a:pPr marL="0" indent="0">
              <a:buNone/>
            </a:pPr>
            <a:endParaRPr lang="de-CH" b="1" dirty="0"/>
          </a:p>
          <a:p>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15</a:t>
            </a:fld>
            <a:endParaRPr lang="de-DE"/>
          </a:p>
        </p:txBody>
      </p:sp>
    </p:spTree>
    <p:extLst>
      <p:ext uri="{BB962C8B-B14F-4D97-AF65-F5344CB8AC3E}">
        <p14:creationId xmlns:p14="http://schemas.microsoft.com/office/powerpoint/2010/main" val="1709385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a:r>
            <a:br>
              <a:rPr lang="de-DE" dirty="0" smtClean="0"/>
            </a:br>
            <a:r>
              <a:rPr lang="de-CH" sz="3200" dirty="0"/>
              <a:t>Therapieplanungsprozess</a:t>
            </a:r>
          </a:p>
        </p:txBody>
      </p:sp>
      <p:sp>
        <p:nvSpPr>
          <p:cNvPr id="3" name="Inhaltsplatzhalter 2"/>
          <p:cNvSpPr>
            <a:spLocks noGrp="1"/>
          </p:cNvSpPr>
          <p:nvPr>
            <p:ph idx="1"/>
          </p:nvPr>
        </p:nvSpPr>
        <p:spPr/>
        <p:txBody>
          <a:bodyPr/>
          <a:lstStyle/>
          <a:p>
            <a:pPr marL="457200" lvl="1" indent="0">
              <a:buNone/>
            </a:pPr>
            <a:r>
              <a:rPr lang="de-CH" sz="2000" b="1" dirty="0" smtClean="0"/>
              <a:t>Kontraindikation</a:t>
            </a:r>
          </a:p>
          <a:p>
            <a:pPr marL="685800" lvl="1" indent="-228600">
              <a:buFont typeface="Arial" pitchFamily="34" charset="0"/>
              <a:buChar char="•"/>
            </a:pPr>
            <a:r>
              <a:rPr lang="de-CH" sz="2000" dirty="0" smtClean="0"/>
              <a:t>Akute Suizidalität oder Fremdgefährdung </a:t>
            </a:r>
          </a:p>
          <a:p>
            <a:pPr marL="685800" lvl="1" indent="-228600">
              <a:buFont typeface="Arial" pitchFamily="34" charset="0"/>
              <a:buChar char="•"/>
            </a:pPr>
            <a:r>
              <a:rPr lang="de-CH" sz="2000" dirty="0" err="1" smtClean="0"/>
              <a:t>Floride</a:t>
            </a:r>
            <a:r>
              <a:rPr lang="de-CH" sz="2000" dirty="0" smtClean="0"/>
              <a:t> Psychosen </a:t>
            </a:r>
          </a:p>
          <a:p>
            <a:pPr marL="685800" lvl="1" indent="-228600">
              <a:buFont typeface="Arial" pitchFamily="34" charset="0"/>
              <a:buChar char="•"/>
            </a:pPr>
            <a:r>
              <a:rPr lang="de-CH" sz="2000" dirty="0" err="1" smtClean="0"/>
              <a:t>Maniforme</a:t>
            </a:r>
            <a:r>
              <a:rPr lang="de-CH" sz="2000" dirty="0" smtClean="0"/>
              <a:t> Zustände</a:t>
            </a:r>
          </a:p>
          <a:p>
            <a:pPr marL="685800" lvl="1" indent="-228600">
              <a:buFont typeface="Arial" pitchFamily="34" charset="0"/>
              <a:buChar char="•"/>
            </a:pPr>
            <a:r>
              <a:rPr lang="de-CH" sz="2000" dirty="0" smtClean="0"/>
              <a:t>Demenzen </a:t>
            </a:r>
          </a:p>
          <a:p>
            <a:pPr marL="685800" lvl="1" indent="-228600">
              <a:buFont typeface="Arial" pitchFamily="34" charset="0"/>
              <a:buChar char="•"/>
            </a:pPr>
            <a:r>
              <a:rPr lang="de-CH" sz="2000" dirty="0" smtClean="0"/>
              <a:t>Substanzabhängigkeit als Erstdiagnose / Methadonprogramm</a:t>
            </a:r>
          </a:p>
          <a:p>
            <a:pPr marL="685800" lvl="1" indent="-228600">
              <a:buFont typeface="Arial" pitchFamily="34" charset="0"/>
              <a:buChar char="•"/>
            </a:pPr>
            <a:r>
              <a:rPr lang="de-CH" sz="2000" dirty="0" smtClean="0"/>
              <a:t>Schwere kognitive und antriebsbedingte Einschränkungen</a:t>
            </a:r>
          </a:p>
          <a:p>
            <a:pPr marL="685800" lvl="1" indent="-228600">
              <a:buFont typeface="Arial" pitchFamily="34" charset="0"/>
              <a:buChar char="•"/>
            </a:pPr>
            <a:r>
              <a:rPr lang="de-CH" sz="2000" dirty="0" smtClean="0"/>
              <a:t>FU</a:t>
            </a:r>
          </a:p>
          <a:p>
            <a:pPr marL="685800" lvl="1" indent="-228600">
              <a:buFont typeface="Arial" pitchFamily="34" charset="0"/>
              <a:buChar char="•"/>
            </a:pPr>
            <a:r>
              <a:rPr lang="de-CH" sz="2000" dirty="0" smtClean="0"/>
              <a:t>Leistungssperre</a:t>
            </a:r>
          </a:p>
        </p:txBody>
      </p:sp>
      <p:sp>
        <p:nvSpPr>
          <p:cNvPr id="4" name="Foliennummernplatzhalter 3"/>
          <p:cNvSpPr>
            <a:spLocks noGrp="1"/>
          </p:cNvSpPr>
          <p:nvPr>
            <p:ph type="sldNum" sz="quarter" idx="12"/>
          </p:nvPr>
        </p:nvSpPr>
        <p:spPr/>
        <p:txBody>
          <a:bodyPr/>
          <a:lstStyle/>
          <a:p>
            <a:fld id="{1756655F-7443-324F-BD7C-A3A4A4B3391E}" type="slidenum">
              <a:rPr lang="de-DE" smtClean="0"/>
              <a:pPr/>
              <a:t>16</a:t>
            </a:fld>
            <a:endParaRPr lang="de-DE"/>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a:r>
            <a:br>
              <a:rPr lang="de-DE" dirty="0" smtClean="0"/>
            </a:br>
            <a:r>
              <a:rPr lang="de-CH" sz="3200" dirty="0"/>
              <a:t>Therapieplanungsprozess</a:t>
            </a:r>
          </a:p>
        </p:txBody>
      </p:sp>
      <p:sp>
        <p:nvSpPr>
          <p:cNvPr id="3" name="Inhaltsplatzhalter 2"/>
          <p:cNvSpPr>
            <a:spLocks noGrp="1"/>
          </p:cNvSpPr>
          <p:nvPr>
            <p:ph idx="1"/>
          </p:nvPr>
        </p:nvSpPr>
        <p:spPr/>
        <p:txBody>
          <a:bodyPr/>
          <a:lstStyle/>
          <a:p>
            <a:pPr marL="0" indent="0">
              <a:buNone/>
            </a:pPr>
            <a:r>
              <a:rPr lang="de-CH" b="1" dirty="0" smtClean="0"/>
              <a:t>3. </a:t>
            </a:r>
            <a:r>
              <a:rPr lang="de-CH" b="1" dirty="0" err="1"/>
              <a:t>Prä</a:t>
            </a:r>
            <a:r>
              <a:rPr lang="de-CH" b="1" dirty="0"/>
              <a:t> – Post Psychologische Testung </a:t>
            </a:r>
          </a:p>
          <a:p>
            <a:r>
              <a:rPr lang="de-CH" dirty="0" smtClean="0"/>
              <a:t>Verlaufsmessung zur Symptomverbesserung </a:t>
            </a:r>
          </a:p>
          <a:p>
            <a:r>
              <a:rPr lang="de-CH" dirty="0" smtClean="0"/>
              <a:t>Messzeitpunkte: kurz vor Eintritt und in letzter Woche vor Austritt</a:t>
            </a:r>
          </a:p>
          <a:p>
            <a:r>
              <a:rPr lang="de-CH" dirty="0"/>
              <a:t>S</a:t>
            </a:r>
            <a:r>
              <a:rPr lang="de-CH" dirty="0" smtClean="0"/>
              <a:t>tandardisierte Erhebung von </a:t>
            </a:r>
          </a:p>
          <a:p>
            <a:pPr lvl="2">
              <a:buFont typeface="Wingdings" panose="05000000000000000000" pitchFamily="2" charset="2"/>
              <a:buChar char="Ø"/>
            </a:pPr>
            <a:r>
              <a:rPr lang="de-CH" dirty="0" smtClean="0"/>
              <a:t>BDI II</a:t>
            </a:r>
          </a:p>
          <a:p>
            <a:pPr lvl="2">
              <a:buFont typeface="Wingdings" panose="05000000000000000000" pitchFamily="2" charset="2"/>
              <a:buChar char="Ø"/>
            </a:pPr>
            <a:r>
              <a:rPr lang="de-CH" dirty="0" smtClean="0"/>
              <a:t>BSI </a:t>
            </a:r>
          </a:p>
          <a:p>
            <a:pPr lvl="2">
              <a:buFont typeface="Wingdings" panose="05000000000000000000" pitchFamily="2" charset="2"/>
              <a:buChar char="Ø"/>
            </a:pPr>
            <a:r>
              <a:rPr lang="de-CH" dirty="0" smtClean="0"/>
              <a:t>Unsicherheits-Fragebogen </a:t>
            </a:r>
          </a:p>
          <a:p>
            <a:pPr lvl="2">
              <a:buFont typeface="Wingdings" panose="05000000000000000000" pitchFamily="2" charset="2"/>
              <a:buChar char="Ø"/>
            </a:pPr>
            <a:r>
              <a:rPr lang="de-CH" dirty="0" smtClean="0"/>
              <a:t>GAF</a:t>
            </a:r>
            <a:endParaRPr lang="de-CH"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17</a:t>
            </a:fld>
            <a:endParaRPr lang="de-DE"/>
          </a:p>
        </p:txBody>
      </p:sp>
    </p:spTree>
    <p:extLst>
      <p:ext uri="{BB962C8B-B14F-4D97-AF65-F5344CB8AC3E}">
        <p14:creationId xmlns:p14="http://schemas.microsoft.com/office/powerpoint/2010/main" val="357986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Fallbeispiel Therapieplanung Frau C</a:t>
            </a:r>
            <a:endParaRPr lang="de-CH" dirty="0"/>
          </a:p>
        </p:txBody>
      </p:sp>
      <p:sp>
        <p:nvSpPr>
          <p:cNvPr id="3" name="Inhaltsplatzhalter 2"/>
          <p:cNvSpPr>
            <a:spLocks noGrp="1"/>
          </p:cNvSpPr>
          <p:nvPr>
            <p:ph idx="1"/>
          </p:nvPr>
        </p:nvSpPr>
        <p:spPr>
          <a:xfrm>
            <a:off x="499656" y="1611085"/>
            <a:ext cx="8187144" cy="4567465"/>
          </a:xfrm>
        </p:spPr>
        <p:txBody>
          <a:bodyPr/>
          <a:lstStyle/>
          <a:p>
            <a:pPr marL="0" indent="0">
              <a:lnSpc>
                <a:spcPct val="100000"/>
              </a:lnSpc>
              <a:buNone/>
            </a:pPr>
            <a:r>
              <a:rPr lang="de-CH" sz="1800" dirty="0" smtClean="0"/>
              <a:t>Erstmalige depressive Dekompensation Juni 2016 nach langjährigem eskalierten Arbeitsplatzkonflikt. </a:t>
            </a:r>
            <a:r>
              <a:rPr lang="de-CH" sz="1800" dirty="0"/>
              <a:t>Seitdem 100% AUF. </a:t>
            </a:r>
            <a:r>
              <a:rPr lang="de-CH" sz="1800" dirty="0" smtClean="0"/>
              <a:t>Somatische Komorbidität mit mehreren Erkrankungen</a:t>
            </a:r>
            <a:r>
              <a:rPr lang="de-CH" sz="1800" dirty="0"/>
              <a:t>. Zu Beginn V.a. GAS, zwanghafte PS, liess sich im Verlauf nicht bestätigen. </a:t>
            </a:r>
            <a:r>
              <a:rPr lang="de-CH" sz="1800" dirty="0" smtClean="0"/>
              <a:t>Anamnestisch psychiatrisch </a:t>
            </a:r>
            <a:r>
              <a:rPr lang="de-CH" sz="1800" dirty="0" err="1"/>
              <a:t>blande</a:t>
            </a:r>
            <a:r>
              <a:rPr lang="de-CH" sz="1800" dirty="0"/>
              <a:t>. </a:t>
            </a:r>
            <a:endParaRPr lang="de-CH" sz="1800" dirty="0" smtClean="0"/>
          </a:p>
          <a:p>
            <a:pPr marL="0" indent="0">
              <a:lnSpc>
                <a:spcPct val="100000"/>
              </a:lnSpc>
              <a:buNone/>
            </a:pPr>
            <a:endParaRPr lang="de-CH" sz="1800" dirty="0" smtClean="0"/>
          </a:p>
          <a:p>
            <a:pPr marL="0" indent="0">
              <a:lnSpc>
                <a:spcPct val="100000"/>
              </a:lnSpc>
              <a:buNone/>
            </a:pPr>
            <a:r>
              <a:rPr lang="de-CH" sz="1800" dirty="0" smtClean="0"/>
              <a:t>59 </a:t>
            </a:r>
            <a:r>
              <a:rPr lang="de-CH" sz="1800" dirty="0" smtClean="0"/>
              <a:t>Jahre, verheiratet, erwachsene Kinder, AG mache schon seit Monaten Druck, KTG aktuell eingestellt. (Berechtigte) Angst</a:t>
            </a:r>
            <a:r>
              <a:rPr lang="de-CH" sz="1800" dirty="0"/>
              <a:t>, gekündigt zu </a:t>
            </a:r>
            <a:r>
              <a:rPr lang="de-CH" sz="1800" dirty="0" smtClean="0"/>
              <a:t>werden. Eine Rückkehr an den AP könne sie sich gleichzeitig nicht vorstellen. </a:t>
            </a:r>
          </a:p>
          <a:p>
            <a:pPr marL="0" indent="0">
              <a:lnSpc>
                <a:spcPct val="100000"/>
              </a:lnSpc>
              <a:buNone/>
            </a:pPr>
            <a:endParaRPr lang="de-CH" sz="1800" dirty="0" smtClean="0"/>
          </a:p>
          <a:p>
            <a:pPr marL="0" indent="0">
              <a:lnSpc>
                <a:spcPct val="100000"/>
              </a:lnSpc>
              <a:buNone/>
            </a:pPr>
            <a:r>
              <a:rPr lang="de-CH" sz="1800" dirty="0" smtClean="0"/>
              <a:t>Biografisch </a:t>
            </a:r>
            <a:r>
              <a:rPr lang="de-CH" sz="1800" dirty="0" smtClean="0"/>
              <a:t>Kind italienischer Einwanderer einfachen Bildungsgrades, früh Verantwortung, </a:t>
            </a:r>
            <a:r>
              <a:rPr lang="de-CH" sz="1800" dirty="0" err="1" smtClean="0"/>
              <a:t>Parentifizierung</a:t>
            </a:r>
            <a:r>
              <a:rPr lang="de-CH" sz="1800" dirty="0" smtClean="0"/>
              <a:t>, emotionale Vernachlässigung.</a:t>
            </a:r>
            <a:r>
              <a:rPr lang="de-CH" sz="1800" dirty="0"/>
              <a:t> </a:t>
            </a:r>
            <a:r>
              <a:rPr lang="de-CH" sz="1800" dirty="0" smtClean="0"/>
              <a:t>Sich selbst "hochgearbeitet</a:t>
            </a:r>
            <a:r>
              <a:rPr lang="de-CH" sz="1800" dirty="0"/>
              <a:t>", sehr identifiziert mit Arbeit. Seit 13 Jahren </a:t>
            </a:r>
            <a:r>
              <a:rPr lang="de-CH" sz="1800" dirty="0" smtClean="0"/>
              <a:t>an aktueller </a:t>
            </a:r>
            <a:r>
              <a:rPr lang="de-CH" sz="1800" dirty="0"/>
              <a:t>Stelle in </a:t>
            </a:r>
            <a:r>
              <a:rPr lang="de-CH" sz="1800" dirty="0" smtClean="0"/>
              <a:t>Buchhaltung. </a:t>
            </a:r>
            <a:endParaRPr lang="de-CH" sz="1800" dirty="0"/>
          </a:p>
          <a:p>
            <a:pPr marL="0" indent="0">
              <a:lnSpc>
                <a:spcPct val="100000"/>
              </a:lnSpc>
              <a:buNone/>
            </a:pPr>
            <a:endParaRPr lang="de-CH" sz="1400" dirty="0"/>
          </a:p>
          <a:p>
            <a:pPr marL="0" indent="0">
              <a:lnSpc>
                <a:spcPct val="100000"/>
              </a:lnSpc>
              <a:buNone/>
            </a:pPr>
            <a:endParaRPr lang="de-CH" sz="1600" dirty="0"/>
          </a:p>
          <a:p>
            <a:pPr marL="0" indent="0">
              <a:lnSpc>
                <a:spcPct val="100000"/>
              </a:lnSpc>
              <a:buNone/>
            </a:pPr>
            <a:endParaRPr lang="de-CH" sz="16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18</a:t>
            </a:fld>
            <a:endParaRPr lang="de-DE"/>
          </a:p>
        </p:txBody>
      </p:sp>
    </p:spTree>
    <p:extLst>
      <p:ext uri="{BB962C8B-B14F-4D97-AF65-F5344CB8AC3E}">
        <p14:creationId xmlns:p14="http://schemas.microsoft.com/office/powerpoint/2010/main" val="3318145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Therapieplanung Frau C</a:t>
            </a:r>
            <a:endParaRPr lang="de-CH" dirty="0"/>
          </a:p>
        </p:txBody>
      </p:sp>
      <p:sp>
        <p:nvSpPr>
          <p:cNvPr id="3" name="Inhaltsplatzhalter 2"/>
          <p:cNvSpPr>
            <a:spLocks noGrp="1"/>
          </p:cNvSpPr>
          <p:nvPr>
            <p:ph idx="1"/>
          </p:nvPr>
        </p:nvSpPr>
        <p:spPr>
          <a:xfrm>
            <a:off x="499656" y="1567543"/>
            <a:ext cx="8187144" cy="4611008"/>
          </a:xfrm>
        </p:spPr>
        <p:txBody>
          <a:bodyPr/>
          <a:lstStyle/>
          <a:p>
            <a:pPr marL="0" indent="0">
              <a:lnSpc>
                <a:spcPct val="100000"/>
              </a:lnSpc>
              <a:buNone/>
            </a:pPr>
            <a:r>
              <a:rPr lang="de-CH" sz="1600" b="1" dirty="0" smtClean="0"/>
              <a:t>Abklärungsgespräch 21.12.16: </a:t>
            </a:r>
          </a:p>
          <a:p>
            <a:pPr marL="0" indent="0">
              <a:lnSpc>
                <a:spcPct val="100000"/>
              </a:lnSpc>
              <a:buNone/>
            </a:pPr>
            <a:r>
              <a:rPr lang="de-CH" sz="1600" dirty="0" smtClean="0"/>
              <a:t>Tagesklinische </a:t>
            </a:r>
            <a:r>
              <a:rPr lang="de-CH" sz="1600" dirty="0"/>
              <a:t>Behandlung </a:t>
            </a:r>
            <a:r>
              <a:rPr lang="de-CH" sz="1600" dirty="0" smtClean="0"/>
              <a:t>dringend indiziert, aber erst </a:t>
            </a:r>
            <a:r>
              <a:rPr lang="de-CH" sz="1600" dirty="0" err="1" smtClean="0"/>
              <a:t>Somatik</a:t>
            </a:r>
            <a:r>
              <a:rPr lang="de-CH" sz="1600" dirty="0" smtClean="0"/>
              <a:t> behandeln. </a:t>
            </a:r>
            <a:r>
              <a:rPr lang="de-CH" sz="1600" u="sng" dirty="0" smtClean="0"/>
              <a:t>Therapeutische Ziele</a:t>
            </a:r>
            <a:r>
              <a:rPr lang="de-CH" sz="1600" dirty="0" smtClean="0"/>
              <a:t>: </a:t>
            </a:r>
          </a:p>
          <a:p>
            <a:pPr lvl="2">
              <a:lnSpc>
                <a:spcPct val="100000"/>
              </a:lnSpc>
              <a:buFont typeface="Arial" panose="020B0604020202020204" pitchFamily="34" charset="0"/>
              <a:buChar char="•"/>
            </a:pPr>
            <a:r>
              <a:rPr lang="de-CH" sz="1600" dirty="0" smtClean="0"/>
              <a:t>Depressionsbehandlung </a:t>
            </a:r>
            <a:r>
              <a:rPr lang="de-CH" sz="1600" dirty="0"/>
              <a:t>mit Entspannungsförderung und </a:t>
            </a:r>
            <a:r>
              <a:rPr lang="de-CH" sz="1600" dirty="0" smtClean="0"/>
              <a:t>Ressourcenaktivierung</a:t>
            </a:r>
          </a:p>
          <a:p>
            <a:pPr lvl="2">
              <a:lnSpc>
                <a:spcPct val="100000"/>
              </a:lnSpc>
              <a:buFont typeface="Arial" panose="020B0604020202020204" pitchFamily="34" charset="0"/>
              <a:buChar char="•"/>
            </a:pPr>
            <a:r>
              <a:rPr lang="de-CH" sz="1600" dirty="0" smtClean="0"/>
              <a:t>intrapsychische </a:t>
            </a:r>
            <a:r>
              <a:rPr lang="de-CH" sz="1600" dirty="0"/>
              <a:t>Klärung und Bewältigung des </a:t>
            </a:r>
            <a:r>
              <a:rPr lang="de-CH" sz="1600" dirty="0" smtClean="0"/>
              <a:t>Arbeitsplatzkonfliktes, </a:t>
            </a:r>
          </a:p>
          <a:p>
            <a:pPr lvl="2">
              <a:lnSpc>
                <a:spcPct val="100000"/>
              </a:lnSpc>
              <a:buFont typeface="Arial" panose="020B0604020202020204" pitchFamily="34" charset="0"/>
              <a:buChar char="•"/>
            </a:pPr>
            <a:r>
              <a:rPr lang="de-CH" sz="1600" dirty="0" smtClean="0"/>
              <a:t>Klärung </a:t>
            </a:r>
            <a:r>
              <a:rPr lang="de-CH" sz="1600" dirty="0"/>
              <a:t>der beruflichen Perspektive und ggf. </a:t>
            </a:r>
            <a:r>
              <a:rPr lang="de-CH" sz="1600" dirty="0" smtClean="0"/>
              <a:t>Arbeitsreintegration.</a:t>
            </a:r>
            <a:r>
              <a:rPr lang="de-CH" sz="1600" dirty="0"/>
              <a:t> </a:t>
            </a:r>
            <a:endParaRPr lang="de-CH" sz="1600" dirty="0" smtClean="0"/>
          </a:p>
          <a:p>
            <a:pPr marL="0" indent="0">
              <a:lnSpc>
                <a:spcPct val="100000"/>
              </a:lnSpc>
              <a:buNone/>
            </a:pPr>
            <a:endParaRPr lang="de-CH" sz="1600" b="1" dirty="0"/>
          </a:p>
          <a:p>
            <a:pPr marL="0" indent="0">
              <a:lnSpc>
                <a:spcPct val="100000"/>
              </a:lnSpc>
              <a:buNone/>
            </a:pPr>
            <a:r>
              <a:rPr lang="de-CH" sz="1600" b="1" dirty="0" smtClean="0"/>
              <a:t>Eintritt</a:t>
            </a:r>
            <a:r>
              <a:rPr lang="de-CH" sz="1600" dirty="0" smtClean="0"/>
              <a:t> </a:t>
            </a:r>
            <a:r>
              <a:rPr lang="de-CH" sz="1600" b="1" dirty="0" smtClean="0"/>
              <a:t>29.05.2017</a:t>
            </a:r>
            <a:r>
              <a:rPr lang="de-CH" sz="1600" dirty="0" smtClean="0"/>
              <a:t>: nach </a:t>
            </a:r>
            <a:r>
              <a:rPr lang="de-CH" sz="1600" dirty="0"/>
              <a:t>erfolgreicher somatischer Behandlung. Pat. war körperlich noch sehr geschwächt und psychisch sehr erschöpft. Ausgeprägte depressive Symptomatik. </a:t>
            </a:r>
            <a:r>
              <a:rPr lang="de-CH" sz="1600" u="sng" dirty="0"/>
              <a:t>Ziele und Behandlungsschwerpunkte </a:t>
            </a:r>
            <a:r>
              <a:rPr lang="de-CH" sz="1600" dirty="0"/>
              <a:t>aus AG bestätigt, ergänzt um </a:t>
            </a:r>
            <a:endParaRPr lang="de-CH" sz="1600" dirty="0" smtClean="0"/>
          </a:p>
          <a:p>
            <a:pPr lvl="2">
              <a:lnSpc>
                <a:spcPct val="100000"/>
              </a:lnSpc>
            </a:pPr>
            <a:r>
              <a:rPr lang="de-CH" sz="1600" dirty="0" smtClean="0"/>
              <a:t>Differenzialdiagnostik</a:t>
            </a:r>
            <a:endParaRPr lang="de-CH" sz="1600" dirty="0"/>
          </a:p>
          <a:p>
            <a:pPr lvl="2">
              <a:lnSpc>
                <a:spcPct val="100000"/>
              </a:lnSpc>
            </a:pPr>
            <a:r>
              <a:rPr lang="de-CH" sz="1600" dirty="0" smtClean="0"/>
              <a:t>Psychoedukation, Erarbeitung Störungsmodell </a:t>
            </a:r>
          </a:p>
          <a:p>
            <a:pPr lvl="2">
              <a:lnSpc>
                <a:spcPct val="100000"/>
              </a:lnSpc>
            </a:pPr>
            <a:r>
              <a:rPr lang="de-CH" sz="1600" dirty="0" smtClean="0"/>
              <a:t>Identifikation und Modifikation dysfunktionaler Erlebens- und Verhaltensmuster</a:t>
            </a:r>
          </a:p>
          <a:p>
            <a:pPr marL="0" indent="0">
              <a:lnSpc>
                <a:spcPct val="100000"/>
              </a:lnSpc>
              <a:buNone/>
            </a:pPr>
            <a:endParaRPr lang="de-CH" sz="1600" dirty="0"/>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19</a:t>
            </a:fld>
            <a:endParaRPr lang="de-DE"/>
          </a:p>
        </p:txBody>
      </p:sp>
    </p:spTree>
    <p:extLst>
      <p:ext uri="{BB962C8B-B14F-4D97-AF65-F5344CB8AC3E}">
        <p14:creationId xmlns:p14="http://schemas.microsoft.com/office/powerpoint/2010/main" val="1809974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z="2000" dirty="0" smtClean="0"/>
              <a:t>Therapieplanung Frau C im Kernteam: </a:t>
            </a:r>
            <a:br>
              <a:rPr lang="de-CH" sz="2000" dirty="0" smtClean="0"/>
            </a:br>
            <a:r>
              <a:rPr lang="de-CH" sz="2000" dirty="0" smtClean="0"/>
              <a:t>Gemeinsame Zielentwicklung auf Augenhöhe</a:t>
            </a:r>
            <a:endParaRPr lang="de-CH" sz="2000" dirty="0"/>
          </a:p>
        </p:txBody>
      </p:sp>
      <p:sp>
        <p:nvSpPr>
          <p:cNvPr id="3" name="Inhaltsplatzhalter 2"/>
          <p:cNvSpPr>
            <a:spLocks noGrp="1"/>
          </p:cNvSpPr>
          <p:nvPr>
            <p:ph idx="1"/>
          </p:nvPr>
        </p:nvSpPr>
        <p:spPr/>
        <p:txBody>
          <a:bodyPr/>
          <a:lstStyle/>
          <a:p>
            <a:pPr marL="0" indent="0">
              <a:lnSpc>
                <a:spcPct val="100000"/>
              </a:lnSpc>
              <a:buNone/>
            </a:pPr>
            <a:r>
              <a:rPr lang="de-CH" sz="1400" b="1" dirty="0" smtClean="0"/>
              <a:t>Vorbereitungsblatt zur Therapieplanung</a:t>
            </a:r>
          </a:p>
          <a:p>
            <a:pPr marL="0" indent="0">
              <a:lnSpc>
                <a:spcPct val="100000"/>
              </a:lnSpc>
              <a:buNone/>
            </a:pPr>
            <a:r>
              <a:rPr lang="de-CH" sz="1400" dirty="0" smtClean="0"/>
              <a:t>Name:</a:t>
            </a:r>
          </a:p>
          <a:p>
            <a:pPr marL="0" indent="0">
              <a:lnSpc>
                <a:spcPct val="100000"/>
              </a:lnSpc>
              <a:buNone/>
            </a:pPr>
            <a:r>
              <a:rPr lang="de-CH" sz="1400" dirty="0" smtClean="0"/>
              <a:t>Termin mit dem Kernteam am:</a:t>
            </a:r>
          </a:p>
          <a:p>
            <a:pPr marL="0" indent="0">
              <a:lnSpc>
                <a:spcPct val="100000"/>
              </a:lnSpc>
              <a:buNone/>
            </a:pPr>
            <a:endParaRPr lang="de-CH" sz="1400" dirty="0"/>
          </a:p>
          <a:p>
            <a:pPr marL="0" indent="0">
              <a:lnSpc>
                <a:spcPct val="100000"/>
              </a:lnSpc>
              <a:buNone/>
            </a:pPr>
            <a:r>
              <a:rPr lang="de-CH" sz="1400" dirty="0" smtClean="0"/>
              <a:t>Was ist bisher für mich in der Tagesklinik gut gelungen?</a:t>
            </a:r>
          </a:p>
          <a:p>
            <a:pPr marL="0" indent="0">
              <a:lnSpc>
                <a:spcPct val="100000"/>
              </a:lnSpc>
              <a:buNone/>
            </a:pPr>
            <a:endParaRPr lang="de-CH" sz="1400" dirty="0" smtClean="0"/>
          </a:p>
          <a:p>
            <a:pPr marL="0" indent="0">
              <a:lnSpc>
                <a:spcPct val="100000"/>
              </a:lnSpc>
              <a:buNone/>
            </a:pPr>
            <a:r>
              <a:rPr lang="de-CH" sz="1400" dirty="0" smtClean="0"/>
              <a:t>Was ist bisher für mich in der Tagesklinik nicht gut gelaufen?</a:t>
            </a:r>
          </a:p>
          <a:p>
            <a:pPr marL="0" indent="0">
              <a:lnSpc>
                <a:spcPct val="100000"/>
              </a:lnSpc>
              <a:buNone/>
            </a:pPr>
            <a:endParaRPr lang="de-CH" sz="1400" dirty="0" smtClean="0"/>
          </a:p>
          <a:p>
            <a:pPr marL="0" indent="0">
              <a:lnSpc>
                <a:spcPct val="100000"/>
              </a:lnSpc>
              <a:buNone/>
            </a:pPr>
            <a:r>
              <a:rPr lang="de-CH" sz="1400" dirty="0" smtClean="0"/>
              <a:t>Was habe ich für Ressourcen (Was gelingt mir gut, wo sind meine Stärken und Kraftquellen)?</a:t>
            </a:r>
          </a:p>
          <a:p>
            <a:pPr marL="0" indent="0">
              <a:lnSpc>
                <a:spcPct val="100000"/>
              </a:lnSpc>
              <a:buNone/>
            </a:pPr>
            <a:endParaRPr lang="de-CH" sz="1400" dirty="0" smtClean="0"/>
          </a:p>
          <a:p>
            <a:pPr marL="0" indent="0">
              <a:lnSpc>
                <a:spcPct val="100000"/>
              </a:lnSpc>
              <a:buNone/>
            </a:pPr>
            <a:r>
              <a:rPr lang="de-CH" sz="1400" dirty="0" smtClean="0"/>
              <a:t>Was habe ich für Barrieren (Wo habe ich Schwierigkeiten, was habe ich für Schwächen)?</a:t>
            </a:r>
          </a:p>
          <a:p>
            <a:pPr marL="0" indent="0">
              <a:lnSpc>
                <a:spcPct val="100000"/>
              </a:lnSpc>
              <a:buNone/>
            </a:pPr>
            <a:endParaRPr lang="de-CH" sz="1400" dirty="0" smtClean="0"/>
          </a:p>
          <a:p>
            <a:pPr marL="0" indent="0">
              <a:lnSpc>
                <a:spcPct val="100000"/>
              </a:lnSpc>
              <a:buNone/>
            </a:pPr>
            <a:r>
              <a:rPr lang="de-CH" sz="1400" dirty="0" smtClean="0"/>
              <a:t>Was sind meine Behandlungsziele?</a:t>
            </a:r>
          </a:p>
        </p:txBody>
      </p:sp>
      <p:sp>
        <p:nvSpPr>
          <p:cNvPr id="4" name="Foliennummernplatzhalter 3"/>
          <p:cNvSpPr>
            <a:spLocks noGrp="1"/>
          </p:cNvSpPr>
          <p:nvPr>
            <p:ph type="sldNum" sz="quarter" idx="12"/>
          </p:nvPr>
        </p:nvSpPr>
        <p:spPr/>
        <p:txBody>
          <a:bodyPr/>
          <a:lstStyle/>
          <a:p>
            <a:fld id="{1756655F-7443-324F-BD7C-A3A4A4B3391E}" type="slidenum">
              <a:rPr lang="de-DE" smtClean="0"/>
              <a:pPr/>
              <a:t>20</a:t>
            </a:fld>
            <a:endParaRPr lang="de-DE"/>
          </a:p>
        </p:txBody>
      </p:sp>
    </p:spTree>
    <p:extLst>
      <p:ext uri="{BB962C8B-B14F-4D97-AF65-F5344CB8AC3E}">
        <p14:creationId xmlns:p14="http://schemas.microsoft.com/office/powerpoint/2010/main" val="3780118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ieren 5"/>
          <p:cNvGrpSpPr/>
          <p:nvPr/>
        </p:nvGrpSpPr>
        <p:grpSpPr>
          <a:xfrm>
            <a:off x="179511" y="613178"/>
            <a:ext cx="2520280" cy="2959838"/>
            <a:chOff x="266141" y="980010"/>
            <a:chExt cx="2666779" cy="3003657"/>
          </a:xfrm>
        </p:grpSpPr>
        <p:sp>
          <p:nvSpPr>
            <p:cNvPr id="15" name="Rectangle 72"/>
            <p:cNvSpPr>
              <a:spLocks noChangeArrowheads="1"/>
            </p:cNvSpPr>
            <p:nvPr/>
          </p:nvSpPr>
          <p:spPr bwMode="auto">
            <a:xfrm>
              <a:off x="266141" y="980010"/>
              <a:ext cx="2666779" cy="1215034"/>
            </a:xfrm>
            <a:prstGeom prst="rect">
              <a:avLst/>
            </a:prstGeom>
            <a:solidFill>
              <a:srgbClr val="DDDDDD"/>
            </a:solidFill>
            <a:ln w="9525">
              <a:noFill/>
              <a:miter lim="800000"/>
              <a:headEnd/>
              <a:tailEnd/>
            </a:ln>
          </p:spPr>
          <p:txBody>
            <a:bodyPr lIns="95893" tIns="47947" rIns="95893" bIns="47947"/>
            <a:lstStyle/>
            <a:p>
              <a:pPr defTabSz="958850"/>
              <a:r>
                <a:rPr lang="de-CH" sz="900" b="1" dirty="0">
                  <a:solidFill>
                    <a:prstClr val="black"/>
                  </a:solidFill>
                </a:rPr>
                <a:t>Ressourcen </a:t>
              </a:r>
              <a:r>
                <a:rPr lang="de-CH" sz="800" b="1" dirty="0">
                  <a:solidFill>
                    <a:prstClr val="black"/>
                  </a:solidFill>
                </a:rPr>
                <a:t>(personenbezogen &amp; umweltbezogen</a:t>
              </a:r>
              <a:r>
                <a:rPr lang="de-CH" sz="800" b="1" dirty="0" smtClean="0">
                  <a:solidFill>
                    <a:prstClr val="black"/>
                  </a:solidFill>
                </a:rPr>
                <a:t>)</a:t>
              </a:r>
              <a:endParaRPr lang="de-CH" sz="800" dirty="0">
                <a:solidFill>
                  <a:prstClr val="black"/>
                </a:solidFill>
              </a:endParaRPr>
            </a:p>
            <a:p>
              <a:pPr defTabSz="958850"/>
              <a:r>
                <a:rPr lang="de-DE" sz="900" dirty="0" smtClean="0">
                  <a:solidFill>
                    <a:prstClr val="black"/>
                  </a:solidFill>
                </a:rPr>
                <a:t>Zuverlässig, intelligent, introspektiv, motiviert, setzt therapeutische Anregungen um, </a:t>
              </a:r>
              <a:r>
                <a:rPr lang="de-DE" sz="900" dirty="0" err="1" smtClean="0">
                  <a:solidFill>
                    <a:prstClr val="black"/>
                  </a:solidFill>
                </a:rPr>
                <a:t>weiss</a:t>
              </a:r>
              <a:r>
                <a:rPr lang="de-DE" sz="900" dirty="0" smtClean="0">
                  <a:solidFill>
                    <a:prstClr val="black"/>
                  </a:solidFill>
                </a:rPr>
                <a:t> schon viel über sich, aktiv </a:t>
              </a:r>
            </a:p>
            <a:p>
              <a:pPr defTabSz="958850"/>
              <a:endParaRPr lang="de-DE" sz="900" dirty="0">
                <a:solidFill>
                  <a:prstClr val="black"/>
                </a:solidFill>
              </a:endParaRPr>
            </a:p>
            <a:p>
              <a:pPr defTabSz="958850"/>
              <a:r>
                <a:rPr lang="de-DE" sz="900" dirty="0" smtClean="0">
                  <a:solidFill>
                    <a:prstClr val="black"/>
                  </a:solidFill>
                </a:rPr>
                <a:t>Ehemann, Kinder, Geschwister,  Finanzen, Wohnen, Freundin, Natur / Spaziergänge</a:t>
              </a:r>
              <a:endParaRPr lang="de-DE" sz="900" dirty="0">
                <a:solidFill>
                  <a:prstClr val="black"/>
                </a:solidFill>
              </a:endParaRPr>
            </a:p>
          </p:txBody>
        </p:sp>
        <p:sp>
          <p:nvSpPr>
            <p:cNvPr id="16" name="Rectangle 73"/>
            <p:cNvSpPr>
              <a:spLocks noChangeArrowheads="1"/>
            </p:cNvSpPr>
            <p:nvPr/>
          </p:nvSpPr>
          <p:spPr bwMode="auto">
            <a:xfrm>
              <a:off x="266141" y="2266516"/>
              <a:ext cx="2666779" cy="1717151"/>
            </a:xfrm>
            <a:prstGeom prst="rect">
              <a:avLst/>
            </a:prstGeom>
            <a:solidFill>
              <a:srgbClr val="DDDDDD"/>
            </a:solidFill>
            <a:ln w="9525">
              <a:noFill/>
              <a:miter lim="800000"/>
              <a:headEnd/>
              <a:tailEnd/>
            </a:ln>
          </p:spPr>
          <p:txBody>
            <a:bodyPr lIns="95893" tIns="47947" rIns="95893" bIns="47947"/>
            <a:lstStyle/>
            <a:p>
              <a:pPr defTabSz="958850"/>
              <a:r>
                <a:rPr lang="de-CH" sz="900" b="1" dirty="0" smtClean="0">
                  <a:solidFill>
                    <a:prstClr val="black"/>
                  </a:solidFill>
                </a:rPr>
                <a:t>Barrieren</a:t>
              </a:r>
              <a:r>
                <a:rPr lang="de-CH" sz="800" b="1" dirty="0" smtClean="0">
                  <a:solidFill>
                    <a:prstClr val="black"/>
                  </a:solidFill>
                </a:rPr>
                <a:t> (personenbezogen &amp; umweltbezogen)</a:t>
              </a:r>
              <a:endParaRPr lang="de-CH" sz="800" b="1" dirty="0">
                <a:solidFill>
                  <a:prstClr val="black"/>
                </a:solidFill>
              </a:endParaRPr>
            </a:p>
            <a:p>
              <a:pPr defTabSz="958850"/>
              <a:r>
                <a:rPr lang="de-CH" sz="900" dirty="0" smtClean="0">
                  <a:solidFill>
                    <a:prstClr val="black"/>
                  </a:solidFill>
                </a:rPr>
                <a:t>körperlich krank im Vorfeld, noch immer geschwächt, wenig belastbar, langsame Erholung, übertriebenes Pflichtbewusstsein, Perfektionismus</a:t>
              </a:r>
              <a:r>
                <a:rPr lang="de-CH" sz="900" dirty="0">
                  <a:solidFill>
                    <a:prstClr val="black"/>
                  </a:solidFill>
                </a:rPr>
                <a:t>, </a:t>
              </a:r>
              <a:r>
                <a:rPr lang="de-CH" sz="900" dirty="0" smtClean="0">
                  <a:solidFill>
                    <a:prstClr val="black"/>
                  </a:solidFill>
                </a:rPr>
                <a:t>Leistungsorientierung, </a:t>
              </a:r>
              <a:r>
                <a:rPr lang="de-CH" sz="900" dirty="0" err="1" smtClean="0">
                  <a:solidFill>
                    <a:prstClr val="black"/>
                  </a:solidFill>
                </a:rPr>
                <a:t>Abgrenzungschwierigkeiten</a:t>
              </a:r>
              <a:endParaRPr lang="de-CH" sz="900" dirty="0" smtClean="0">
                <a:solidFill>
                  <a:prstClr val="black"/>
                </a:solidFill>
              </a:endParaRPr>
            </a:p>
            <a:p>
              <a:pPr defTabSz="958850"/>
              <a:endParaRPr lang="de-CH" sz="900" dirty="0" smtClean="0">
                <a:solidFill>
                  <a:prstClr val="black"/>
                </a:solidFill>
              </a:endParaRPr>
            </a:p>
            <a:p>
              <a:pPr defTabSz="958850"/>
              <a:r>
                <a:rPr lang="de-CH" sz="900" dirty="0" smtClean="0">
                  <a:solidFill>
                    <a:prstClr val="black"/>
                  </a:solidFill>
                </a:rPr>
                <a:t>Kränkung und Arbeitsplatzkonflikt nach langen guten Jahren kurz vor Pensionierung</a:t>
              </a:r>
              <a:endParaRPr lang="de-DE" sz="900" dirty="0">
                <a:solidFill>
                  <a:prstClr val="black"/>
                </a:solidFill>
              </a:endParaRPr>
            </a:p>
          </p:txBody>
        </p:sp>
      </p:grpSp>
      <p:graphicFrame>
        <p:nvGraphicFramePr>
          <p:cNvPr id="26" name="Group 171"/>
          <p:cNvGraphicFramePr>
            <a:graphicFrameLocks noGrp="1"/>
          </p:cNvGraphicFramePr>
          <p:nvPr>
            <p:extLst>
              <p:ext uri="{D42A27DB-BD31-4B8C-83A1-F6EECF244321}">
                <p14:modId xmlns:p14="http://schemas.microsoft.com/office/powerpoint/2010/main" val="1851794551"/>
              </p:ext>
            </p:extLst>
          </p:nvPr>
        </p:nvGraphicFramePr>
        <p:xfrm>
          <a:off x="172994" y="3599756"/>
          <a:ext cx="2526797" cy="2384604"/>
        </p:xfrm>
        <a:graphic>
          <a:graphicData uri="http://schemas.openxmlformats.org/drawingml/2006/table">
            <a:tbl>
              <a:tblPr/>
              <a:tblGrid>
                <a:gridCol w="2526797"/>
              </a:tblGrid>
              <a:tr h="259860">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CH" sz="1000" b="1" i="0" u="none" strike="noStrike" cap="none" normalizeH="0" baseline="0" dirty="0" smtClean="0">
                          <a:ln>
                            <a:noFill/>
                          </a:ln>
                          <a:solidFill>
                            <a:schemeClr val="tx1"/>
                          </a:solidFill>
                          <a:effectLst/>
                          <a:latin typeface="Arial" charset="0"/>
                          <a:cs typeface="Arial" charset="0"/>
                        </a:rPr>
                        <a:t>Hauptziele </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89464">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1000" b="1" i="0" u="none" strike="noStrike" cap="none" normalizeH="0" baseline="0" dirty="0" smtClean="0">
                          <a:ln>
                            <a:noFill/>
                          </a:ln>
                          <a:solidFill>
                            <a:srgbClr val="00B050"/>
                          </a:solidFill>
                          <a:effectLst/>
                          <a:latin typeface="Arial" charset="0"/>
                          <a:cs typeface="Arial" charset="0"/>
                        </a:rPr>
                        <a:t>Arbeitsreintegration  </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414532">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1000" b="1" i="0" u="none" strike="noStrike" cap="none" normalizeH="0" baseline="0" dirty="0" smtClean="0">
                          <a:ln>
                            <a:noFill/>
                          </a:ln>
                          <a:solidFill>
                            <a:schemeClr val="accent6">
                              <a:lumMod val="75000"/>
                            </a:schemeClr>
                          </a:solidFill>
                          <a:effectLst/>
                          <a:latin typeface="Arial" charset="0"/>
                          <a:cs typeface="Arial" charset="0"/>
                        </a:rPr>
                        <a:t>Aufbau positiver Aktivitäten</a:t>
                      </a:r>
                    </a:p>
                    <a:p>
                      <a:pPr marL="0" marR="0" lvl="0" indent="0" algn="l" defTabSz="958850" rtl="0" eaLnBrk="0" fontAlgn="base" latinLnBrk="0" hangingPunct="0">
                        <a:lnSpc>
                          <a:spcPct val="100000"/>
                        </a:lnSpc>
                        <a:spcBef>
                          <a:spcPct val="20000"/>
                        </a:spcBef>
                        <a:spcAft>
                          <a:spcPct val="0"/>
                        </a:spcAft>
                        <a:buClrTx/>
                        <a:buSzTx/>
                        <a:buFontTx/>
                        <a:buNone/>
                        <a:tabLst/>
                      </a:pPr>
                      <a:r>
                        <a:rPr kumimoji="0" lang="de-DE" sz="1000" b="1" i="0" u="none" strike="noStrike" cap="none" normalizeH="0" baseline="0" dirty="0" smtClean="0">
                          <a:ln>
                            <a:noFill/>
                          </a:ln>
                          <a:solidFill>
                            <a:schemeClr val="accent6">
                              <a:lumMod val="75000"/>
                            </a:schemeClr>
                          </a:solidFill>
                          <a:effectLst/>
                          <a:latin typeface="Arial" charset="0"/>
                          <a:cs typeface="Arial" charset="0"/>
                        </a:rPr>
                        <a:t>"Mehr Genuss und Freude"</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385072">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1000" b="1" i="0" u="none" strike="noStrike" cap="none" normalizeH="0" baseline="0" dirty="0" smtClean="0">
                          <a:ln>
                            <a:noFill/>
                          </a:ln>
                          <a:solidFill>
                            <a:srgbClr val="FF0000"/>
                          </a:solidFill>
                          <a:effectLst/>
                          <a:latin typeface="Arial" charset="0"/>
                          <a:cs typeface="Arial" charset="0"/>
                        </a:rPr>
                        <a:t>Ich und die anderen: Selbstfürsorge, Abgrenzung, Umgang mit Stress und Ängsten, Selbstwertaufbau</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81191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1000" b="1" i="0" u="none" strike="noStrike" cap="none" normalizeH="0" baseline="0" dirty="0" smtClean="0">
                          <a:ln>
                            <a:noFill/>
                          </a:ln>
                          <a:solidFill>
                            <a:srgbClr val="0070C0"/>
                          </a:solidFill>
                          <a:effectLst/>
                          <a:latin typeface="Arial" charset="0"/>
                          <a:cs typeface="Arial" charset="0"/>
                        </a:rPr>
                        <a:t>Neuorientierung, </a:t>
                      </a:r>
                      <a:r>
                        <a:rPr kumimoji="0" lang="de-CH" sz="1000" b="0" i="0" u="none" strike="noStrike" cap="none" normalizeH="0" baseline="0" dirty="0" err="1" smtClean="0">
                          <a:ln>
                            <a:noFill/>
                          </a:ln>
                          <a:solidFill>
                            <a:srgbClr val="0070C0"/>
                          </a:solidFill>
                          <a:effectLst/>
                          <a:latin typeface="Arial" charset="0"/>
                          <a:cs typeface="Arial" charset="0"/>
                        </a:rPr>
                        <a:t>Transitionsphase</a:t>
                      </a:r>
                      <a:r>
                        <a:rPr kumimoji="0" lang="de-CH" sz="1000" b="0" i="0" u="none" strike="noStrike" cap="none" normalizeH="0" baseline="0" dirty="0" smtClean="0">
                          <a:ln>
                            <a:noFill/>
                          </a:ln>
                          <a:solidFill>
                            <a:srgbClr val="0070C0"/>
                          </a:solidFill>
                          <a:effectLst/>
                          <a:latin typeface="Arial" charset="0"/>
                          <a:cs typeface="Arial" charset="0"/>
                        </a:rPr>
                        <a:t> Übergang in Rente, neue Balance finden </a:t>
                      </a:r>
                      <a:r>
                        <a:rPr kumimoji="0" lang="de-CH" sz="1000" b="0" i="0" u="none" strike="noStrike" cap="none" normalizeH="0" baseline="0" dirty="0" err="1" smtClean="0">
                          <a:ln>
                            <a:noFill/>
                          </a:ln>
                          <a:solidFill>
                            <a:srgbClr val="0070C0"/>
                          </a:solidFill>
                          <a:effectLst/>
                          <a:latin typeface="Arial" charset="0"/>
                          <a:cs typeface="Arial" charset="0"/>
                        </a:rPr>
                        <a:t>zw</a:t>
                      </a:r>
                      <a:r>
                        <a:rPr kumimoji="0" lang="de-CH" sz="1000" b="0" i="0" u="none" strike="noStrike" cap="none" normalizeH="0" baseline="0" dirty="0" smtClean="0">
                          <a:ln>
                            <a:noFill/>
                          </a:ln>
                          <a:solidFill>
                            <a:srgbClr val="0070C0"/>
                          </a:solidFill>
                          <a:effectLst/>
                          <a:latin typeface="Arial" charset="0"/>
                          <a:cs typeface="Arial" charset="0"/>
                        </a:rPr>
                        <a:t> Pflichten-positiven Aktivitäten, Vorbereitung auf Rente, neuer Alltag </a:t>
                      </a:r>
                      <a:r>
                        <a:rPr kumimoji="0" lang="de-DE" sz="1000" b="1" i="0" u="none" strike="noStrike" cap="none" normalizeH="0" baseline="0" dirty="0" smtClean="0">
                          <a:ln>
                            <a:noFill/>
                          </a:ln>
                          <a:solidFill>
                            <a:srgbClr val="0070C0"/>
                          </a:solidFill>
                          <a:effectLst/>
                          <a:latin typeface="Arial" charset="0"/>
                          <a:cs typeface="Arial" charset="0"/>
                        </a:rPr>
                        <a:t>Tagesstruktur nach Austritt</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bl>
          </a:graphicData>
        </a:graphic>
      </p:graphicFrame>
      <p:graphicFrame>
        <p:nvGraphicFramePr>
          <p:cNvPr id="27" name="Group 172"/>
          <p:cNvGraphicFramePr>
            <a:graphicFrameLocks noGrp="1"/>
          </p:cNvGraphicFramePr>
          <p:nvPr>
            <p:extLst>
              <p:ext uri="{D42A27DB-BD31-4B8C-83A1-F6EECF244321}">
                <p14:modId xmlns:p14="http://schemas.microsoft.com/office/powerpoint/2010/main" val="1915250259"/>
              </p:ext>
            </p:extLst>
          </p:nvPr>
        </p:nvGraphicFramePr>
        <p:xfrm>
          <a:off x="2771800" y="613178"/>
          <a:ext cx="3096343" cy="6276454"/>
        </p:xfrm>
        <a:graphic>
          <a:graphicData uri="http://schemas.openxmlformats.org/drawingml/2006/table">
            <a:tbl>
              <a:tblPr/>
              <a:tblGrid>
                <a:gridCol w="2296589"/>
                <a:gridCol w="470262"/>
                <a:gridCol w="329492"/>
              </a:tblGrid>
              <a:tr h="234996">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Arial" charset="0"/>
                          <a:cs typeface="Arial" charset="0"/>
                        </a:rPr>
                        <a:t>Behandlungsmethoden</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Arial" charset="0"/>
                          <a:cs typeface="Arial" charset="0"/>
                        </a:rPr>
                        <a:t>Wer</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Arial" charset="0"/>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32554">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CH" sz="800" b="0" i="0" u="none" strike="noStrike" cap="none" normalizeH="0" baseline="0" dirty="0" smtClean="0">
                          <a:ln>
                            <a:noFill/>
                          </a:ln>
                          <a:solidFill>
                            <a:srgbClr val="FF0000"/>
                          </a:solidFill>
                          <a:effectLst/>
                          <a:latin typeface="Arial" charset="0"/>
                          <a:cs typeface="Arial" charset="0"/>
                        </a:rPr>
                        <a:t>Achtsamkeit und Selbstbeobachtung</a:t>
                      </a:r>
                    </a:p>
                    <a:p>
                      <a:pPr marL="0" marR="0" lvl="0" indent="0" algn="l" defTabSz="958850" rtl="0" eaLnBrk="0" fontAlgn="base" latinLnBrk="0" hangingPunct="0">
                        <a:lnSpc>
                          <a:spcPct val="100000"/>
                        </a:lnSpc>
                        <a:spcBef>
                          <a:spcPct val="20000"/>
                        </a:spcBef>
                        <a:spcAft>
                          <a:spcPct val="0"/>
                        </a:spcAft>
                        <a:buClrTx/>
                        <a:buSzTx/>
                        <a:buFontTx/>
                        <a:buNone/>
                        <a:tabLst/>
                      </a:pPr>
                      <a:r>
                        <a:rPr kumimoji="0" lang="de-CH" sz="800" b="0" i="0" u="none" strike="noStrike" cap="none" normalizeH="0" baseline="0" dirty="0" smtClean="0">
                          <a:ln>
                            <a:noFill/>
                          </a:ln>
                          <a:solidFill>
                            <a:srgbClr val="FF0000"/>
                          </a:solidFill>
                          <a:effectLst/>
                          <a:latin typeface="Arial" charset="0"/>
                          <a:cs typeface="Arial" charset="0"/>
                        </a:rPr>
                        <a:t>Bzgl. bewusstes Nichts tun, Wahrnehmung Belastungsgrenzen</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err="1" smtClean="0">
                          <a:ln>
                            <a:noFill/>
                          </a:ln>
                          <a:solidFill>
                            <a:schemeClr val="tx1"/>
                          </a:solidFill>
                          <a:effectLst/>
                          <a:latin typeface="Arial" charset="0"/>
                          <a:cs typeface="Arial" charset="0"/>
                        </a:rPr>
                        <a:t>SvB</a:t>
                      </a: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42038">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chemeClr val="accent6">
                              <a:lumMod val="75000"/>
                            </a:schemeClr>
                          </a:solidFill>
                          <a:effectLst/>
                          <a:latin typeface="Arial" charset="0"/>
                          <a:cs typeface="Arial" charset="0"/>
                        </a:rPr>
                        <a:t>Genusstraining, Ressourcenaktivierung malen</a:t>
                      </a:r>
                      <a:endParaRPr kumimoji="0" lang="de-DE" sz="800" b="0" i="0" u="none" strike="noStrike" cap="none" normalizeH="0" baseline="0" dirty="0" smtClean="0">
                        <a:ln>
                          <a:noFill/>
                        </a:ln>
                        <a:solidFill>
                          <a:schemeClr val="accent6">
                            <a:lumMod val="75000"/>
                          </a:schemeClr>
                        </a:solidFill>
                        <a:effectLst/>
                        <a:latin typeface="Arial" charset="0"/>
                        <a:cs typeface="Arial" charset="0"/>
                      </a:endParaRP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BB</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19202">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chemeClr val="accent6">
                              <a:lumMod val="75000"/>
                            </a:schemeClr>
                          </a:solidFill>
                          <a:effectLst/>
                          <a:latin typeface="Arial" charset="0"/>
                          <a:cs typeface="Arial" charset="0"/>
                        </a:rPr>
                        <a:t>Aufbau positiver Aktivitäten in Freizeit und Alltag "</a:t>
                      </a:r>
                      <a:r>
                        <a:rPr kumimoji="0" lang="de-CH" sz="800" b="0" i="0" u="none" strike="noStrike" cap="none" normalizeH="0" baseline="0" dirty="0" err="1" smtClean="0">
                          <a:ln>
                            <a:noFill/>
                          </a:ln>
                          <a:solidFill>
                            <a:schemeClr val="accent6">
                              <a:lumMod val="75000"/>
                            </a:schemeClr>
                          </a:solidFill>
                          <a:effectLst/>
                          <a:latin typeface="Arial" charset="0"/>
                          <a:cs typeface="Arial" charset="0"/>
                        </a:rPr>
                        <a:t>Flowerlebnisse</a:t>
                      </a:r>
                      <a:r>
                        <a:rPr kumimoji="0" lang="de-CH" sz="800" b="0" i="0" u="none" strike="noStrike" cap="none" normalizeH="0" baseline="0" dirty="0" smtClean="0">
                          <a:ln>
                            <a:noFill/>
                          </a:ln>
                          <a:solidFill>
                            <a:schemeClr val="accent6">
                              <a:lumMod val="75000"/>
                            </a:schemeClr>
                          </a:solidFill>
                          <a:effectLst/>
                          <a:latin typeface="Arial" charset="0"/>
                          <a:cs typeface="Arial" charset="0"/>
                        </a:rPr>
                        <a:t>"</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smtClean="0">
                          <a:ln>
                            <a:noFill/>
                          </a:ln>
                          <a:solidFill>
                            <a:schemeClr val="tx1"/>
                          </a:solidFill>
                          <a:effectLst/>
                          <a:latin typeface="Arial" charset="0"/>
                          <a:cs typeface="Arial" charset="0"/>
                        </a:rPr>
                        <a:t>BB</a:t>
                      </a: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smtClean="0">
                          <a:ln>
                            <a:noFill/>
                          </a:ln>
                          <a:solidFill>
                            <a:schemeClr val="tx1"/>
                          </a:solidFill>
                          <a:effectLst/>
                          <a:latin typeface="Arial" charset="0"/>
                          <a:cs typeface="Arial" charset="0"/>
                        </a:rPr>
                        <a:t>ok</a:t>
                      </a: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rgbClr val="0070C0"/>
                          </a:solidFill>
                          <a:effectLst/>
                          <a:latin typeface="Arial" charset="0"/>
                          <a:cs typeface="Arial" charset="0"/>
                        </a:rPr>
                        <a:t>Wochenplan </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BB</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smtClean="0">
                          <a:ln>
                            <a:noFill/>
                          </a:ln>
                          <a:solidFill>
                            <a:srgbClr val="FF0000"/>
                          </a:solidFill>
                          <a:effectLst/>
                          <a:latin typeface="Arial" charset="0"/>
                          <a:cs typeface="Arial" charset="0"/>
                        </a:rPr>
                        <a:t>DD, Psychoedukation und Erarbeitung Störungsmodell unter Einbezug Biografischer Lerngeschichte, Klärung und Modifikation dysfunktionaler Schemata</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err="1" smtClean="0">
                          <a:ln>
                            <a:noFill/>
                          </a:ln>
                          <a:solidFill>
                            <a:schemeClr val="tx1"/>
                          </a:solidFill>
                          <a:effectLst/>
                          <a:latin typeface="Arial" charset="0"/>
                          <a:cs typeface="Arial" charset="0"/>
                        </a:rPr>
                        <a:t>SvB</a:t>
                      </a: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30473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kern="1200" cap="none" normalizeH="0" baseline="0" dirty="0" smtClean="0">
                          <a:ln>
                            <a:noFill/>
                          </a:ln>
                          <a:solidFill>
                            <a:srgbClr val="FF0000"/>
                          </a:solidFill>
                          <a:effectLst/>
                          <a:latin typeface="Arial" charset="0"/>
                          <a:ea typeface="+mn-ea"/>
                          <a:cs typeface="Arial" charset="0"/>
                        </a:rPr>
                        <a:t>Selbst- und Stressmanagement:</a:t>
                      </a:r>
                    </a:p>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rgbClr val="FF0000"/>
                          </a:solidFill>
                          <a:effectLst/>
                          <a:latin typeface="Arial" charset="0"/>
                          <a:cs typeface="Arial" charset="0"/>
                        </a:rPr>
                        <a:t>neue Gedanken üben, Verhaltensexperimente:  </a:t>
                      </a:r>
                    </a:p>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rgbClr val="FF0000"/>
                          </a:solidFill>
                          <a:effectLst/>
                          <a:latin typeface="Arial" charset="0"/>
                          <a:cs typeface="Arial" charset="0"/>
                        </a:rPr>
                        <a:t>Weniger: Perfektionismus </a:t>
                      </a:r>
                    </a:p>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rgbClr val="FF0000"/>
                          </a:solidFill>
                          <a:effectLst/>
                          <a:latin typeface="Arial" charset="0"/>
                          <a:cs typeface="Arial" charset="0"/>
                        </a:rPr>
                        <a:t>mehr: Messlatte runter: "loslassen, nett zu sich selbst sein, es sich erlauben fünf gerade sein zu lassen", positivere Selbstbewertung</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err="1" smtClean="0">
                          <a:ln>
                            <a:noFill/>
                          </a:ln>
                          <a:solidFill>
                            <a:schemeClr val="tx1"/>
                          </a:solidFill>
                          <a:effectLst/>
                          <a:latin typeface="Arial" charset="0"/>
                          <a:cs typeface="Arial" charset="0"/>
                        </a:rPr>
                        <a:t>SvB</a:t>
                      </a:r>
                      <a:endParaRPr kumimoji="0" lang="de-DE" sz="800" b="0" i="0" u="none" strike="noStrike" cap="none" normalizeH="0" baseline="0" dirty="0" smtClean="0">
                        <a:ln>
                          <a:noFill/>
                        </a:ln>
                        <a:solidFill>
                          <a:schemeClr val="tx1"/>
                        </a:solidFill>
                        <a:effectLst/>
                        <a:latin typeface="Arial" charset="0"/>
                        <a:cs typeface="Arial" charset="0"/>
                      </a:endParaRPr>
                    </a:p>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2437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rgbClr val="0070C0"/>
                          </a:solidFill>
                          <a:effectLst/>
                          <a:latin typeface="Arial" charset="0"/>
                          <a:cs typeface="Arial" charset="0"/>
                        </a:rPr>
                        <a:t>Klärung und Bewältigung der Kränkung  Arbeitsplatzkonflikt / Trauer- und Ablöseprozess</a:t>
                      </a:r>
                      <a:endParaRPr kumimoji="0" lang="de-DE" sz="800" b="0" i="0" u="none" strike="noStrike" cap="none" normalizeH="0" baseline="0" dirty="0" smtClean="0">
                        <a:ln>
                          <a:noFill/>
                        </a:ln>
                        <a:solidFill>
                          <a:srgbClr val="0070C0"/>
                        </a:solidFill>
                        <a:effectLst/>
                        <a:latin typeface="Arial" charset="0"/>
                        <a:cs typeface="Arial" charset="0"/>
                      </a:endParaRP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err="1" smtClean="0">
                          <a:ln>
                            <a:noFill/>
                          </a:ln>
                          <a:solidFill>
                            <a:schemeClr val="tx1"/>
                          </a:solidFill>
                          <a:effectLst/>
                          <a:latin typeface="Arial" charset="0"/>
                          <a:cs typeface="Arial" charset="0"/>
                        </a:rPr>
                        <a:t>SvB</a:t>
                      </a:r>
                      <a:endParaRPr kumimoji="0" lang="de-DE" sz="800" b="0" i="0" u="none" strike="noStrike" cap="none" normalizeH="0" baseline="0" dirty="0" smtClean="0">
                        <a:ln>
                          <a:noFill/>
                        </a:ln>
                        <a:solidFill>
                          <a:schemeClr val="tx1"/>
                        </a:solidFill>
                        <a:effectLst/>
                        <a:latin typeface="Arial" charset="0"/>
                        <a:cs typeface="Arial" charset="0"/>
                      </a:endParaRPr>
                    </a:p>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smtClean="0">
                          <a:ln>
                            <a:noFill/>
                          </a:ln>
                          <a:solidFill>
                            <a:srgbClr val="00B050"/>
                          </a:solidFill>
                          <a:effectLst/>
                          <a:latin typeface="Arial" charset="0"/>
                          <a:cs typeface="Arial" charset="0"/>
                        </a:rPr>
                        <a:t>Sozialdienst: Arbeitsplatzkonflikt, Kündigung, Rekurs, Perspektive</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AB</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CH" sz="800" b="0" i="0" u="none" strike="noStrike" cap="none" normalizeH="0" baseline="0" dirty="0" smtClean="0">
                          <a:ln>
                            <a:noFill/>
                          </a:ln>
                          <a:solidFill>
                            <a:srgbClr val="0070C0"/>
                          </a:solidFill>
                          <a:effectLst/>
                          <a:latin typeface="Arial" charset="0"/>
                          <a:cs typeface="Arial" charset="0"/>
                        </a:rPr>
                        <a:t>Klärung: Wie will ich die nächsten 20 Jahre mein Leben gestalten? Was will ich behalten/was will ich verändern? Würdigen und Neugestalten</a:t>
                      </a:r>
                      <a:endParaRPr kumimoji="0" lang="de-DE" sz="800" b="0" i="0" u="none" strike="noStrike" cap="none" normalizeH="0" baseline="0" dirty="0" smtClean="0">
                        <a:ln>
                          <a:noFill/>
                        </a:ln>
                        <a:solidFill>
                          <a:srgbClr val="0070C0"/>
                        </a:solidFill>
                        <a:effectLst/>
                        <a:latin typeface="Arial" charset="0"/>
                        <a:cs typeface="Arial" charset="0"/>
                      </a:endParaRP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err="1" smtClean="0">
                          <a:ln>
                            <a:noFill/>
                          </a:ln>
                          <a:solidFill>
                            <a:schemeClr val="tx1"/>
                          </a:solidFill>
                          <a:effectLst/>
                          <a:latin typeface="Arial" charset="0"/>
                          <a:cs typeface="Arial" charset="0"/>
                        </a:rPr>
                        <a:t>SvB</a:t>
                      </a:r>
                      <a:endParaRPr kumimoji="0" lang="de-DE" sz="800" b="0" i="0" u="none" strike="noStrike" cap="none" normalizeH="0" baseline="0" dirty="0" smtClean="0">
                        <a:ln>
                          <a:noFill/>
                        </a:ln>
                        <a:solidFill>
                          <a:schemeClr val="tx1"/>
                        </a:solidFill>
                        <a:effectLst/>
                        <a:latin typeface="Arial" charset="0"/>
                        <a:cs typeface="Arial" charset="0"/>
                      </a:endParaRPr>
                    </a:p>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smtClean="0">
                          <a:ln>
                            <a:noFill/>
                          </a:ln>
                          <a:solidFill>
                            <a:srgbClr val="0070C0"/>
                          </a:solidFill>
                          <a:effectLst/>
                          <a:latin typeface="Arial" charset="0"/>
                          <a:cs typeface="Arial" charset="0"/>
                        </a:rPr>
                        <a:t>Aufbau Tagesstruktur </a:t>
                      </a:r>
                      <a:r>
                        <a:rPr kumimoji="0" lang="de-DE" sz="800" b="0" i="0" u="none" strike="noStrike" cap="none" normalizeH="0" baseline="0" dirty="0" err="1" smtClean="0">
                          <a:ln>
                            <a:noFill/>
                          </a:ln>
                          <a:solidFill>
                            <a:srgbClr val="0070C0"/>
                          </a:solidFill>
                          <a:effectLst/>
                          <a:latin typeface="Arial" charset="0"/>
                          <a:cs typeface="Arial" charset="0"/>
                        </a:rPr>
                        <a:t>ggf</a:t>
                      </a:r>
                      <a:r>
                        <a:rPr kumimoji="0" lang="de-DE" sz="800" b="0" i="0" u="none" strike="noStrike" cap="none" normalizeH="0" baseline="0" dirty="0" smtClean="0">
                          <a:ln>
                            <a:noFill/>
                          </a:ln>
                          <a:solidFill>
                            <a:srgbClr val="0070C0"/>
                          </a:solidFill>
                          <a:effectLst/>
                          <a:latin typeface="Arial" charset="0"/>
                          <a:cs typeface="Arial" charset="0"/>
                        </a:rPr>
                        <a:t> ohne Erwerbsarbeit</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BB/LT</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480741">
                <a:tc>
                  <a:txBody>
                    <a:bodyPr/>
                    <a:lstStyle/>
                    <a:p>
                      <a:pPr marL="0" marR="0" lvl="0" indent="0" algn="l" defTabSz="958850" rtl="0" eaLnBrk="0" fontAlgn="base" latinLnBrk="0" hangingPunct="0">
                        <a:lnSpc>
                          <a:spcPct val="100000"/>
                        </a:lnSpc>
                        <a:spcBef>
                          <a:spcPct val="20000"/>
                        </a:spcBef>
                        <a:spcAft>
                          <a:spcPct val="0"/>
                        </a:spcAft>
                        <a:buClrTx/>
                        <a:buSzTx/>
                        <a:buFontTx/>
                        <a:buNone/>
                        <a:tabLst/>
                        <a:defRPr/>
                      </a:pPr>
                      <a:r>
                        <a:rPr kumimoji="0" lang="de-DE" sz="800" b="0" i="0" u="none" strike="noStrike" cap="none" normalizeH="0" baseline="0" dirty="0" smtClean="0">
                          <a:ln>
                            <a:noFill/>
                          </a:ln>
                          <a:solidFill>
                            <a:srgbClr val="FF0000"/>
                          </a:solidFill>
                          <a:effectLst/>
                          <a:latin typeface="Arial" charset="0"/>
                          <a:cs typeface="Arial" charset="0"/>
                        </a:rPr>
                        <a:t>Spannungsregulation – Fortbewegung – Entlastungsdreieck – Blick i.d. Weite/. "Ich laufe i minere </a:t>
                      </a:r>
                      <a:r>
                        <a:rPr kumimoji="0" lang="de-DE" sz="800" b="0" i="0" u="none" strike="noStrike" cap="none" normalizeH="0" baseline="0" dirty="0" err="1" smtClean="0">
                          <a:ln>
                            <a:noFill/>
                          </a:ln>
                          <a:solidFill>
                            <a:srgbClr val="FF0000"/>
                          </a:solidFill>
                          <a:effectLst/>
                          <a:latin typeface="Arial" charset="0"/>
                          <a:cs typeface="Arial" charset="0"/>
                        </a:rPr>
                        <a:t>Mitti</a:t>
                      </a:r>
                      <a:r>
                        <a:rPr kumimoji="0" lang="de-DE" sz="800" b="0" i="0" u="none" strike="noStrike" cap="none" normalizeH="0" baseline="0" dirty="0" smtClean="0">
                          <a:ln>
                            <a:noFill/>
                          </a:ln>
                          <a:solidFill>
                            <a:srgbClr val="FF0000"/>
                          </a:solidFill>
                          <a:effectLst/>
                          <a:latin typeface="Arial" charset="0"/>
                          <a:cs typeface="Arial" charset="0"/>
                        </a:rPr>
                        <a:t>" (Treppen) – Ausströmen – "Ich bin i de Ruhe"/. "Es isch </a:t>
                      </a:r>
                      <a:r>
                        <a:rPr kumimoji="0" lang="de-DE" sz="800" b="0" i="0" u="none" strike="noStrike" cap="none" normalizeH="0" baseline="0" dirty="0" err="1" smtClean="0">
                          <a:ln>
                            <a:noFill/>
                          </a:ln>
                          <a:solidFill>
                            <a:srgbClr val="FF0000"/>
                          </a:solidFill>
                          <a:effectLst/>
                          <a:latin typeface="Arial" charset="0"/>
                          <a:cs typeface="Arial" charset="0"/>
                        </a:rPr>
                        <a:t>eigetli</a:t>
                      </a:r>
                      <a:r>
                        <a:rPr kumimoji="0" lang="de-DE" sz="800" b="0" i="0" u="none" strike="noStrike" cap="none" normalizeH="0" baseline="0" dirty="0" smtClean="0">
                          <a:ln>
                            <a:noFill/>
                          </a:ln>
                          <a:solidFill>
                            <a:srgbClr val="FF0000"/>
                          </a:solidFill>
                          <a:effectLst/>
                          <a:latin typeface="Arial" charset="0"/>
                          <a:cs typeface="Arial" charset="0"/>
                        </a:rPr>
                        <a:t> ned mis Ding, god mi </a:t>
                      </a:r>
                      <a:r>
                        <a:rPr kumimoji="0" lang="de-DE" sz="800" b="0" i="0" u="none" strike="noStrike" cap="none" normalizeH="0" baseline="0" dirty="0" err="1" smtClean="0">
                          <a:ln>
                            <a:noFill/>
                          </a:ln>
                          <a:solidFill>
                            <a:srgbClr val="FF0000"/>
                          </a:solidFill>
                          <a:effectLst/>
                          <a:latin typeface="Arial" charset="0"/>
                          <a:cs typeface="Arial" charset="0"/>
                        </a:rPr>
                        <a:t>nüd</a:t>
                      </a:r>
                      <a:r>
                        <a:rPr kumimoji="0" lang="de-DE" sz="800" b="0" i="0" u="none" strike="noStrike" cap="none" normalizeH="0" baseline="0" dirty="0" smtClean="0">
                          <a:ln>
                            <a:noFill/>
                          </a:ln>
                          <a:solidFill>
                            <a:srgbClr val="FF0000"/>
                          </a:solidFill>
                          <a:effectLst/>
                          <a:latin typeface="Arial" charset="0"/>
                          <a:cs typeface="Arial" charset="0"/>
                        </a:rPr>
                        <a:t> a" und 6jährige Anna Lia visuell u. auditiv – tröstend, beruhigend und beschützend im Schmerz, im Unangenehmen/. Entspannung – Hochlagern der Beine (Hocker) –LWS und Nacken/. </a:t>
                      </a:r>
                      <a:r>
                        <a:rPr kumimoji="0" lang="de-DE" sz="800" b="0" i="0" u="none" strike="noStrike" cap="none" normalizeH="0" baseline="0" dirty="0" err="1" smtClean="0">
                          <a:ln>
                            <a:noFill/>
                          </a:ln>
                          <a:solidFill>
                            <a:srgbClr val="FF0000"/>
                          </a:solidFill>
                          <a:effectLst/>
                          <a:latin typeface="Arial" charset="0"/>
                          <a:cs typeface="Arial" charset="0"/>
                        </a:rPr>
                        <a:t>Kinesphäre</a:t>
                      </a:r>
                      <a:r>
                        <a:rPr kumimoji="0" lang="de-DE" sz="800" b="0" i="0" u="none" strike="noStrike" cap="none" normalizeH="0" baseline="0" dirty="0" smtClean="0">
                          <a:ln>
                            <a:noFill/>
                          </a:ln>
                          <a:solidFill>
                            <a:srgbClr val="FF0000"/>
                          </a:solidFill>
                          <a:effectLst/>
                          <a:latin typeface="Arial" charset="0"/>
                          <a:cs typeface="Arial" charset="0"/>
                        </a:rPr>
                        <a:t> Abgrenzung/Raum einnehmen – Roter Schwimmgürtel/.</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r>
                        <a:rPr kumimoji="0" lang="de-DE" sz="800" b="0" i="0" u="none" strike="noStrike" cap="none" normalizeH="0" baseline="0" dirty="0" smtClean="0">
                          <a:ln>
                            <a:noFill/>
                          </a:ln>
                          <a:solidFill>
                            <a:schemeClr val="tx1"/>
                          </a:solidFill>
                          <a:effectLst/>
                          <a:latin typeface="Arial" charset="0"/>
                          <a:cs typeface="Arial" charset="0"/>
                        </a:rPr>
                        <a:t>JvS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58850" rtl="0" eaLnBrk="0" fontAlgn="base" latinLnBrk="0" hangingPunct="0">
                        <a:lnSpc>
                          <a:spcPct val="100000"/>
                        </a:lnSpc>
                        <a:spcBef>
                          <a:spcPct val="20000"/>
                        </a:spcBef>
                        <a:spcAft>
                          <a:spcPct val="0"/>
                        </a:spcAft>
                        <a:buClrTx/>
                        <a:buSzTx/>
                        <a:buFontTx/>
                        <a:buNone/>
                        <a:tabLst/>
                      </a:pPr>
                      <a:endParaRPr kumimoji="0" lang="de-DE" sz="800" b="0"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8" name="Group 182"/>
          <p:cNvGraphicFramePr>
            <a:graphicFrameLocks noGrp="1"/>
          </p:cNvGraphicFramePr>
          <p:nvPr>
            <p:extLst>
              <p:ext uri="{D42A27DB-BD31-4B8C-83A1-F6EECF244321}">
                <p14:modId xmlns:p14="http://schemas.microsoft.com/office/powerpoint/2010/main" val="213008099"/>
              </p:ext>
            </p:extLst>
          </p:nvPr>
        </p:nvGraphicFramePr>
        <p:xfrm>
          <a:off x="5940152" y="613178"/>
          <a:ext cx="3096344" cy="5942563"/>
        </p:xfrm>
        <a:graphic>
          <a:graphicData uri="http://schemas.openxmlformats.org/drawingml/2006/table">
            <a:tbl>
              <a:tblPr/>
              <a:tblGrid>
                <a:gridCol w="1800200"/>
                <a:gridCol w="419579"/>
                <a:gridCol w="516525"/>
                <a:gridCol w="360040"/>
              </a:tblGrid>
              <a:tr h="222918">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mn-lt"/>
                          <a:cs typeface="Arial" charset="0"/>
                        </a:rPr>
                        <a:t>Termine/ Organisation</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mn-lt"/>
                          <a:cs typeface="Arial" charset="0"/>
                        </a:rPr>
                        <a:t>Wer</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mn-lt"/>
                          <a:cs typeface="Arial" charset="0"/>
                        </a:rPr>
                        <a:t>Wann</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CH" sz="900" b="1"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381917">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Therapieplanung</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Standort</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KT</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21.6.</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22918">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DD, </a:t>
                      </a:r>
                      <a:r>
                        <a:rPr kumimoji="0" lang="de-DE" sz="900" b="0" i="0" u="none" strike="noStrike" cap="none" normalizeH="0" baseline="0" dirty="0" err="1" smtClean="0">
                          <a:ln>
                            <a:noFill/>
                          </a:ln>
                          <a:solidFill>
                            <a:schemeClr val="tx1"/>
                          </a:solidFill>
                          <a:effectLst/>
                          <a:latin typeface="+mn-lt"/>
                          <a:cs typeface="Arial" charset="0"/>
                        </a:rPr>
                        <a:t>Psychol</a:t>
                      </a:r>
                      <a:r>
                        <a:rPr kumimoji="0" lang="de-DE" sz="900" b="0" i="0" u="none" strike="noStrike" cap="none" normalizeH="0" baseline="0" dirty="0" smtClean="0">
                          <a:ln>
                            <a:noFill/>
                          </a:ln>
                          <a:solidFill>
                            <a:schemeClr val="tx1"/>
                          </a:solidFill>
                          <a:effectLst/>
                          <a:latin typeface="+mn-lt"/>
                          <a:cs typeface="Arial" charset="0"/>
                        </a:rPr>
                        <a:t>. Testung, SKID II</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err="1" smtClean="0">
                          <a:ln>
                            <a:noFill/>
                          </a:ln>
                          <a:solidFill>
                            <a:schemeClr val="tx1"/>
                          </a:solidFill>
                          <a:effectLst/>
                          <a:latin typeface="+mn-lt"/>
                          <a:cs typeface="Arial" charset="0"/>
                        </a:rPr>
                        <a:t>SvB</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22918">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Paargespräch / Fremdanamnese mit Dolmetscher italienisch</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err="1" smtClean="0">
                          <a:ln>
                            <a:noFill/>
                          </a:ln>
                          <a:solidFill>
                            <a:schemeClr val="tx1"/>
                          </a:solidFill>
                          <a:effectLst/>
                          <a:latin typeface="+mn-lt"/>
                          <a:cs typeface="Arial" charset="0"/>
                        </a:rPr>
                        <a:t>SvB</a:t>
                      </a: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21.7.</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58470">
                <a:tc>
                  <a:txBody>
                    <a:bodyPr/>
                    <a:lstStyle/>
                    <a:p>
                      <a:r>
                        <a:rPr lang="de-CH" sz="900" dirty="0" smtClean="0">
                          <a:latin typeface="+mn-lt"/>
                        </a:rPr>
                        <a:t>Klärung Einstellung KTG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cap="none" normalizeH="0" baseline="0" dirty="0" smtClean="0">
                          <a:ln>
                            <a:noFill/>
                          </a:ln>
                          <a:solidFill>
                            <a:schemeClr val="tx1"/>
                          </a:solidFill>
                          <a:effectLst/>
                          <a:latin typeface="+mn-lt"/>
                          <a:cs typeface="Arial" charset="0"/>
                        </a:rPr>
                        <a:t>Bericht KTG</a:t>
                      </a:r>
                      <a:endParaRPr lang="de-CH" sz="900" dirty="0" smtClean="0">
                        <a:latin typeface="+mn-lt"/>
                      </a:endParaRPr>
                    </a:p>
                    <a:p>
                      <a:r>
                        <a:rPr lang="de-CH" sz="900" dirty="0" smtClean="0">
                          <a:latin typeface="+mn-lt"/>
                        </a:rPr>
                        <a:t>KTG Versicherung zahlt weiter</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r>
                        <a:rPr lang="de-CH" sz="900" dirty="0" smtClean="0">
                          <a:latin typeface="+mn-lt"/>
                        </a:rPr>
                        <a:t>AB</a:t>
                      </a:r>
                    </a:p>
                    <a:p>
                      <a:r>
                        <a:rPr lang="de-CH" sz="900" dirty="0" err="1" smtClean="0">
                          <a:latin typeface="+mn-lt"/>
                        </a:rPr>
                        <a:t>SvBAB</a:t>
                      </a:r>
                      <a:endParaRPr lang="de-CH" sz="900" dirty="0">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p>
                      <a:pPr marL="0" marR="0" lvl="0" indent="0" algn="l" defTabSz="958850" rtl="0" eaLnBrk="1" fontAlgn="base" latinLnBrk="0" hangingPunct="1">
                        <a:lnSpc>
                          <a:spcPct val="100000"/>
                        </a:lnSpc>
                        <a:spcBef>
                          <a:spcPct val="20000"/>
                        </a:spcBef>
                        <a:spcAft>
                          <a:spcPct val="0"/>
                        </a:spcAft>
                        <a:buClrTx/>
                        <a:buSzTx/>
                        <a:buFontTx/>
                        <a:buNone/>
                        <a:tabLst/>
                        <a:defRPr/>
                      </a:pPr>
                      <a:r>
                        <a:rPr kumimoji="0" lang="de-DE" sz="900" b="0" i="0" u="none" strike="noStrike" cap="none" normalizeH="0" baseline="0" dirty="0" smtClean="0">
                          <a:ln>
                            <a:noFill/>
                          </a:ln>
                          <a:solidFill>
                            <a:schemeClr val="tx1"/>
                          </a:solidFill>
                          <a:effectLst/>
                          <a:latin typeface="+mn-lt"/>
                          <a:cs typeface="Arial" charset="0"/>
                        </a:rPr>
                        <a:t>ok</a:t>
                      </a:r>
                    </a:p>
                    <a:p>
                      <a:pPr marL="0" marR="0" lvl="0" indent="0" algn="l" defTabSz="958850" rtl="0" eaLnBrk="1" fontAlgn="base" latinLnBrk="0" hangingPunct="1">
                        <a:lnSpc>
                          <a:spcPct val="100000"/>
                        </a:lnSpc>
                        <a:spcBef>
                          <a:spcPct val="20000"/>
                        </a:spcBef>
                        <a:spcAft>
                          <a:spcPct val="0"/>
                        </a:spcAft>
                        <a:buClrTx/>
                        <a:buSzTx/>
                        <a:buFontTx/>
                        <a:buNone/>
                        <a:tabLst/>
                        <a:defRPr/>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355417">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Klärung AP Kündigung/Rekurs/Anwalt</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AB/</a:t>
                      </a:r>
                      <a:r>
                        <a:rPr kumimoji="0" lang="de-DE" sz="900" b="0" i="0" u="none" strike="noStrike" cap="none" normalizeH="0" baseline="0" dirty="0" err="1" smtClean="0">
                          <a:ln>
                            <a:noFill/>
                          </a:ln>
                          <a:solidFill>
                            <a:schemeClr val="tx1"/>
                          </a:solidFill>
                          <a:effectLst/>
                          <a:latin typeface="+mn-lt"/>
                          <a:cs typeface="Arial" charset="0"/>
                        </a:rPr>
                        <a:t>SvB</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22918">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IV Kontakt und Einbezug CM, Arbeitscoach</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Runder Tisch IV</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Termin IV bei Fr. G.</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13.30 Planung Wiedereingliederung</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err="1" smtClean="0">
                          <a:ln>
                            <a:noFill/>
                          </a:ln>
                          <a:solidFill>
                            <a:schemeClr val="tx1"/>
                          </a:solidFill>
                          <a:effectLst/>
                          <a:latin typeface="+mn-lt"/>
                          <a:cs typeface="Arial" charset="0"/>
                        </a:rPr>
                        <a:t>SvB</a:t>
                      </a: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err="1" smtClean="0">
                          <a:ln>
                            <a:noFill/>
                          </a:ln>
                          <a:solidFill>
                            <a:schemeClr val="tx1"/>
                          </a:solidFill>
                          <a:effectLst/>
                          <a:latin typeface="+mn-lt"/>
                          <a:cs typeface="Arial" charset="0"/>
                        </a:rPr>
                        <a:t>SvB</a:t>
                      </a: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BB</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29.08</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Termin amb. Nachbehandlung</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0">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Bewerbungsunterlagen aktualisieren</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smtClean="0">
                          <a:ln>
                            <a:noFill/>
                          </a:ln>
                          <a:solidFill>
                            <a:schemeClr val="tx1"/>
                          </a:solidFill>
                          <a:effectLst/>
                          <a:latin typeface="+mn-lt"/>
                          <a:cs typeface="Arial" charset="0"/>
                        </a:rPr>
                        <a:t>LT</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smtClean="0">
                          <a:ln>
                            <a:noFill/>
                          </a:ln>
                          <a:solidFill>
                            <a:schemeClr val="tx1"/>
                          </a:solidFill>
                          <a:effectLst/>
                          <a:latin typeface="+mn-lt"/>
                          <a:cs typeface="Arial" charset="0"/>
                        </a:rPr>
                        <a:t>HG</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381917">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Beratung bei PK evtl. Frühpensionierung?</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BB</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13.6</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smtClean="0">
                          <a:ln>
                            <a:noFill/>
                          </a:ln>
                          <a:solidFill>
                            <a:schemeClr val="tx1"/>
                          </a:solidFill>
                          <a:effectLst/>
                          <a:latin typeface="+mn-lt"/>
                          <a:cs typeface="Arial" charset="0"/>
                        </a:rPr>
                        <a:t>ok</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22918">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Termin bei Axel</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Termin bei Axel</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Termin bei Axel</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1.6.</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23.6</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smtClean="0">
                          <a:ln>
                            <a:noFill/>
                          </a:ln>
                          <a:solidFill>
                            <a:schemeClr val="tx1"/>
                          </a:solidFill>
                          <a:effectLst/>
                          <a:latin typeface="+mn-lt"/>
                          <a:cs typeface="Arial" charset="0"/>
                        </a:rPr>
                        <a:t>22.08</a:t>
                      </a: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88800">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sngStrike" cap="none" normalizeH="0" baseline="0" dirty="0" smtClean="0">
                          <a:ln>
                            <a:noFill/>
                          </a:ln>
                          <a:solidFill>
                            <a:schemeClr val="tx1"/>
                          </a:solidFill>
                          <a:effectLst/>
                          <a:latin typeface="+mn-lt"/>
                          <a:cs typeface="Arial" charset="0"/>
                        </a:rPr>
                        <a:t>Gespräch mit Arbeitgeber</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sngStrike" cap="none" normalizeH="0" baseline="0" dirty="0" smtClean="0">
                          <a:ln>
                            <a:noFill/>
                          </a:ln>
                          <a:solidFill>
                            <a:schemeClr val="tx1"/>
                          </a:solidFill>
                          <a:effectLst/>
                          <a:latin typeface="+mn-lt"/>
                          <a:cs typeface="Arial" charset="0"/>
                        </a:rPr>
                        <a:t>Pat</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78603">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Wechsel oranges Modul</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Pat.</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26.6</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278603">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err="1" smtClean="0">
                          <a:ln>
                            <a:noFill/>
                          </a:ln>
                          <a:solidFill>
                            <a:schemeClr val="tx1"/>
                          </a:solidFill>
                          <a:effectLst/>
                          <a:latin typeface="+mn-lt"/>
                          <a:cs typeface="Arial" charset="0"/>
                        </a:rPr>
                        <a:t>Sozialmed</a:t>
                      </a:r>
                      <a:r>
                        <a:rPr kumimoji="0" lang="de-DE" sz="900" b="0" i="0" u="none" strike="noStrike" cap="none" normalizeH="0" baseline="0" dirty="0" smtClean="0">
                          <a:ln>
                            <a:noFill/>
                          </a:ln>
                          <a:solidFill>
                            <a:schemeClr val="tx1"/>
                          </a:solidFill>
                          <a:effectLst/>
                          <a:latin typeface="+mn-lt"/>
                          <a:cs typeface="Arial" charset="0"/>
                        </a:rPr>
                        <a:t>. Beurteilung, Mini-ICF APP, IV Bericht, AUF Zeugnis</a:t>
                      </a:r>
                    </a:p>
                  </a:txBody>
                  <a:tcPr marL="90000" marR="90000" marT="46800" marB="46800" horzOverflow="overflow">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800" b="0" i="0" u="none" strike="noStrike" cap="none" normalizeH="0" baseline="0" dirty="0" err="1" smtClean="0">
                          <a:ln>
                            <a:noFill/>
                          </a:ln>
                          <a:solidFill>
                            <a:schemeClr val="tx1"/>
                          </a:solidFill>
                          <a:effectLst/>
                          <a:latin typeface="+mn-lt"/>
                          <a:cs typeface="Arial" charset="0"/>
                        </a:rPr>
                        <a:t>SvB</a:t>
                      </a:r>
                      <a:endParaRPr kumimoji="0" lang="de-DE" sz="8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mn-lt"/>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5885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mn-lt"/>
                          <a:cs typeface="Arial" charset="0"/>
                        </a:rPr>
                        <a:t>ok</a:t>
                      </a:r>
                    </a:p>
                  </a:txBody>
                  <a:tcPr marL="90000" marR="90000" marT="46800" marB="46800" horzOverflow="overflow">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44286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le 8"/>
          <p:cNvGraphicFramePr>
            <a:graphicFrameLocks noGrp="1"/>
          </p:cNvGraphicFramePr>
          <p:nvPr>
            <p:extLst>
              <p:ext uri="{D42A27DB-BD31-4B8C-83A1-F6EECF244321}">
                <p14:modId xmlns:p14="http://schemas.microsoft.com/office/powerpoint/2010/main" val="3459783130"/>
              </p:ext>
            </p:extLst>
          </p:nvPr>
        </p:nvGraphicFramePr>
        <p:xfrm>
          <a:off x="251519" y="1196751"/>
          <a:ext cx="8685839" cy="1418472"/>
        </p:xfrm>
        <a:graphic>
          <a:graphicData uri="http://schemas.openxmlformats.org/drawingml/2006/table">
            <a:tbl>
              <a:tblPr>
                <a:tableStyleId>{D7AC3CCA-C797-4891-BE02-D94E43425B78}</a:tableStyleId>
              </a:tblPr>
              <a:tblGrid>
                <a:gridCol w="3096904"/>
                <a:gridCol w="3360976"/>
                <a:gridCol w="2227959"/>
              </a:tblGrid>
              <a:tr h="201623">
                <a:tc>
                  <a:txBody>
                    <a:bodyPr/>
                    <a:lstStyle/>
                    <a:p>
                      <a:pPr>
                        <a:spcAft>
                          <a:spcPts val="0"/>
                        </a:spcAft>
                      </a:pPr>
                      <a:r>
                        <a:rPr lang="de-CH" sz="1100" b="1" dirty="0"/>
                        <a:t>Was</a:t>
                      </a:r>
                      <a:endParaRPr lang="de-CH" sz="1100" b="1" dirty="0">
                        <a:latin typeface="Verdana"/>
                        <a:ea typeface="Times New Roman"/>
                        <a:cs typeface="Times New Roman"/>
                      </a:endParaRPr>
                    </a:p>
                  </a:txBody>
                  <a:tcPr marL="45644" marR="45644" marT="0" marB="0">
                    <a:solidFill>
                      <a:schemeClr val="bg1">
                        <a:lumMod val="85000"/>
                      </a:schemeClr>
                    </a:solidFill>
                  </a:tcPr>
                </a:tc>
                <a:tc>
                  <a:txBody>
                    <a:bodyPr/>
                    <a:lstStyle/>
                    <a:p>
                      <a:pPr>
                        <a:spcAft>
                          <a:spcPts val="0"/>
                        </a:spcAft>
                      </a:pPr>
                      <a:r>
                        <a:rPr lang="de-CH" sz="1100" b="1" dirty="0"/>
                        <a:t>Wer</a:t>
                      </a:r>
                      <a:endParaRPr lang="de-CH" sz="1100" b="1" dirty="0">
                        <a:latin typeface="Verdana"/>
                        <a:ea typeface="Times New Roman"/>
                        <a:cs typeface="Times New Roman"/>
                      </a:endParaRPr>
                    </a:p>
                  </a:txBody>
                  <a:tcPr marL="45644" marR="45644" marT="0" marB="0">
                    <a:solidFill>
                      <a:schemeClr val="bg1">
                        <a:lumMod val="85000"/>
                      </a:schemeClr>
                    </a:solidFill>
                  </a:tcPr>
                </a:tc>
                <a:tc>
                  <a:txBody>
                    <a:bodyPr/>
                    <a:lstStyle/>
                    <a:p>
                      <a:pPr>
                        <a:spcAft>
                          <a:spcPts val="0"/>
                        </a:spcAft>
                      </a:pPr>
                      <a:r>
                        <a:rPr lang="de-CH" sz="1100" b="1" dirty="0"/>
                        <a:t>Wann</a:t>
                      </a:r>
                      <a:endParaRPr lang="de-CH" sz="1100" b="1" dirty="0">
                        <a:latin typeface="Verdana"/>
                        <a:ea typeface="Times New Roman"/>
                        <a:cs typeface="Times New Roman"/>
                      </a:endParaRPr>
                    </a:p>
                  </a:txBody>
                  <a:tcPr marL="45644" marR="45644" marT="0" marB="0">
                    <a:solidFill>
                      <a:schemeClr val="bg1">
                        <a:lumMod val="85000"/>
                      </a:schemeClr>
                    </a:solidFill>
                  </a:tcPr>
                </a:tc>
              </a:tr>
              <a:tr h="201623">
                <a:tc>
                  <a:txBody>
                    <a:bodyPr/>
                    <a:lstStyle/>
                    <a:p>
                      <a:pPr>
                        <a:spcAft>
                          <a:spcPts val="0"/>
                        </a:spcAft>
                      </a:pPr>
                      <a:r>
                        <a:rPr lang="de-CH" sz="1000" b="1" dirty="0">
                          <a:latin typeface="+mj-lt"/>
                        </a:rPr>
                        <a:t>Nachbehandlung</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baseline="0" dirty="0" smtClean="0">
                          <a:latin typeface="Arial"/>
                          <a:ea typeface="Times New Roman"/>
                          <a:cs typeface="Times New Roman"/>
                        </a:rPr>
                        <a:t>Hr.  xx</a:t>
                      </a:r>
                      <a:endParaRPr lang="de-CH" sz="1000" dirty="0">
                        <a:latin typeface="Arial"/>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r h="201623">
                <a:tc>
                  <a:txBody>
                    <a:bodyPr/>
                    <a:lstStyle/>
                    <a:p>
                      <a:pPr>
                        <a:spcAft>
                          <a:spcPts val="0"/>
                        </a:spcAft>
                      </a:pPr>
                      <a:r>
                        <a:rPr lang="de-CH" sz="1000" b="1" dirty="0">
                          <a:latin typeface="+mj-lt"/>
                        </a:rPr>
                        <a:t>Hausarzt</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smtClean="0">
                          <a:latin typeface="+mj-lt"/>
                          <a:ea typeface="Times New Roman"/>
                          <a:cs typeface="Times New Roman"/>
                        </a:rPr>
                        <a:t>Fr. xx</a:t>
                      </a:r>
                      <a:endParaRPr lang="de-CH" sz="1000"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r h="201623">
                <a:tc>
                  <a:txBody>
                    <a:bodyPr/>
                    <a:lstStyle/>
                    <a:p>
                      <a:pPr>
                        <a:spcAft>
                          <a:spcPts val="0"/>
                        </a:spcAft>
                      </a:pPr>
                      <a:r>
                        <a:rPr lang="de-CH" sz="1000" b="1" dirty="0" smtClean="0">
                          <a:latin typeface="+mj-lt"/>
                        </a:rPr>
                        <a:t>Arbeit/ Beschäftigung</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kern="1200" dirty="0" smtClean="0">
                          <a:solidFill>
                            <a:schemeClr val="dk1"/>
                          </a:solidFill>
                          <a:latin typeface="+mn-lt"/>
                          <a:ea typeface="+mn-ea"/>
                          <a:cs typeface="+mn-cs"/>
                        </a:rPr>
                        <a:t>IV  Fr. G.</a:t>
                      </a:r>
                      <a:endParaRPr lang="de-CH" sz="1000"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r h="208734">
                <a:tc>
                  <a:txBody>
                    <a:bodyPr/>
                    <a:lstStyle/>
                    <a:p>
                      <a:pPr>
                        <a:spcAft>
                          <a:spcPts val="0"/>
                        </a:spcAft>
                      </a:pPr>
                      <a:r>
                        <a:rPr lang="de-CH" sz="1000" b="1" dirty="0" smtClean="0">
                          <a:latin typeface="+mj-lt"/>
                        </a:rPr>
                        <a:t>Selbsthilfegruppen</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u="sng" dirty="0" smtClean="0">
                          <a:hlinkClick r:id="rId2"/>
                        </a:rPr>
                        <a:t>www.selbsthilfezentrum-ag.ch</a:t>
                      </a:r>
                      <a:endParaRPr lang="de-CH" sz="1000" dirty="0">
                        <a:latin typeface="Verdana"/>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r h="201623">
                <a:tc>
                  <a:txBody>
                    <a:bodyPr/>
                    <a:lstStyle/>
                    <a:p>
                      <a:pPr>
                        <a:spcAft>
                          <a:spcPts val="0"/>
                        </a:spcAft>
                      </a:pPr>
                      <a:r>
                        <a:rPr lang="de-CH" sz="1000" b="1" dirty="0">
                          <a:latin typeface="+mj-lt"/>
                        </a:rPr>
                        <a:t>Sozialdienst</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smtClean="0"/>
                        <a:t>Caritas</a:t>
                      </a:r>
                      <a:endParaRPr lang="de-CH" sz="1000" dirty="0">
                        <a:latin typeface="Verdana"/>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r h="201623">
                <a:tc>
                  <a:txBody>
                    <a:bodyPr/>
                    <a:lstStyle/>
                    <a:p>
                      <a:pPr>
                        <a:spcAft>
                          <a:spcPts val="0"/>
                        </a:spcAft>
                      </a:pPr>
                      <a:r>
                        <a:rPr lang="de-CH" sz="1000" b="1" dirty="0">
                          <a:latin typeface="+mj-lt"/>
                        </a:rPr>
                        <a:t>Arbeitscoach</a:t>
                      </a:r>
                      <a:endParaRPr lang="de-CH" sz="1000" b="1" dirty="0">
                        <a:latin typeface="+mj-lt"/>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u="sng" dirty="0">
                          <a:hlinkClick r:id="rId3"/>
                        </a:rPr>
                        <a:t>www.arbeitscoach.ch</a:t>
                      </a:r>
                      <a:endParaRPr lang="de-CH" sz="1000" dirty="0">
                        <a:latin typeface="Verdana"/>
                        <a:ea typeface="Times New Roman"/>
                        <a:cs typeface="Times New Roman"/>
                      </a:endParaRPr>
                    </a:p>
                  </a:txBody>
                  <a:tcPr marL="45644" marR="45644" marT="0" marB="0">
                    <a:solidFill>
                      <a:schemeClr val="bg1">
                        <a:lumMod val="95000"/>
                      </a:schemeClr>
                    </a:solidFill>
                  </a:tcPr>
                </a:tc>
                <a:tc>
                  <a:txBody>
                    <a:bodyPr/>
                    <a:lstStyle/>
                    <a:p>
                      <a:pPr>
                        <a:spcAft>
                          <a:spcPts val="0"/>
                        </a:spcAft>
                      </a:pPr>
                      <a:r>
                        <a:rPr lang="de-CH" sz="1000" dirty="0" err="1" smtClean="0">
                          <a:latin typeface="Arial"/>
                          <a:ea typeface="Times New Roman"/>
                          <a:cs typeface="Times New Roman"/>
                        </a:rPr>
                        <a:t>xx.xx.xx</a:t>
                      </a:r>
                      <a:endParaRPr lang="de-CH" sz="1000" dirty="0">
                        <a:latin typeface="Arial"/>
                        <a:ea typeface="Times New Roman"/>
                        <a:cs typeface="Times New Roman"/>
                      </a:endParaRPr>
                    </a:p>
                  </a:txBody>
                  <a:tcPr marL="45644" marR="45644" marT="0" marB="0">
                    <a:solidFill>
                      <a:schemeClr val="bg1">
                        <a:lumMod val="95000"/>
                      </a:schemeClr>
                    </a:solidFill>
                  </a:tcPr>
                </a:tc>
              </a:tr>
            </a:tbl>
          </a:graphicData>
        </a:graphic>
      </p:graphicFrame>
      <p:sp>
        <p:nvSpPr>
          <p:cNvPr id="10" name="Textfeld 9"/>
          <p:cNvSpPr txBox="1"/>
          <p:nvPr/>
        </p:nvSpPr>
        <p:spPr bwMode="auto">
          <a:xfrm>
            <a:off x="3833918" y="836712"/>
            <a:ext cx="1476164" cy="312274"/>
          </a:xfrm>
          <a:prstGeom prst="rect">
            <a:avLst/>
          </a:prstGeom>
          <a:solidFill>
            <a:schemeClr val="bg1"/>
          </a:solidFill>
          <a:ln w="9525">
            <a:noFill/>
            <a:miter lim="800000"/>
            <a:headEnd/>
            <a:tailEnd/>
          </a:ln>
        </p:spPr>
        <p:txBody>
          <a:bodyPr wrap="square" lIns="95893" tIns="47947" rIns="95893" bIns="47947" rtlCol="0">
            <a:spAutoFit/>
          </a:bodyPr>
          <a:lstStyle/>
          <a:p>
            <a:pPr defTabSz="958850">
              <a:spcBef>
                <a:spcPts val="800"/>
              </a:spcBef>
            </a:pPr>
            <a:r>
              <a:rPr lang="de-CH" sz="1400" b="1" dirty="0" smtClean="0">
                <a:solidFill>
                  <a:prstClr val="black"/>
                </a:solidFill>
              </a:rPr>
              <a:t>Nachsorgeplan</a:t>
            </a:r>
            <a:endParaRPr lang="de-CH" sz="1400" b="1" dirty="0">
              <a:solidFill>
                <a:prstClr val="black"/>
              </a:solidFill>
            </a:endParaRPr>
          </a:p>
        </p:txBody>
      </p:sp>
      <p:graphicFrame>
        <p:nvGraphicFramePr>
          <p:cNvPr id="11" name="Tabelle 10"/>
          <p:cNvGraphicFramePr>
            <a:graphicFrameLocks noGrp="1"/>
          </p:cNvGraphicFramePr>
          <p:nvPr>
            <p:extLst>
              <p:ext uri="{D42A27DB-BD31-4B8C-83A1-F6EECF244321}">
                <p14:modId xmlns:p14="http://schemas.microsoft.com/office/powerpoint/2010/main" val="3169034196"/>
              </p:ext>
            </p:extLst>
          </p:nvPr>
        </p:nvGraphicFramePr>
        <p:xfrm>
          <a:off x="287523" y="3762102"/>
          <a:ext cx="8560385" cy="517146"/>
        </p:xfrm>
        <a:graphic>
          <a:graphicData uri="http://schemas.openxmlformats.org/drawingml/2006/table">
            <a:tbl>
              <a:tblPr>
                <a:tableStyleId>{D7AC3CCA-C797-4891-BE02-D94E43425B78}</a:tableStyleId>
              </a:tblPr>
              <a:tblGrid>
                <a:gridCol w="8560385"/>
              </a:tblGrid>
              <a:tr h="0">
                <a:tc>
                  <a:txBody>
                    <a:bodyPr/>
                    <a:lstStyle/>
                    <a:p>
                      <a:pPr>
                        <a:spcAft>
                          <a:spcPts val="0"/>
                        </a:spcAft>
                      </a:pPr>
                      <a:r>
                        <a:rPr lang="de-CH" sz="1100" b="1" dirty="0" smtClean="0"/>
                        <a:t>Medikament</a:t>
                      </a:r>
                      <a:endParaRPr lang="de-CH" sz="1100" b="1" dirty="0">
                        <a:latin typeface="Verdana"/>
                        <a:ea typeface="Times New Roman"/>
                        <a:cs typeface="Times New Roman"/>
                      </a:endParaRPr>
                    </a:p>
                  </a:txBody>
                  <a:tcPr marL="45634" marR="45634" marT="0" marB="0">
                    <a:solidFill>
                      <a:schemeClr val="bg1">
                        <a:lumMod val="85000"/>
                      </a:schemeClr>
                    </a:solidFill>
                  </a:tcPr>
                </a:tc>
              </a:tr>
              <a:tr h="349506">
                <a:tc>
                  <a:txBody>
                    <a:bodyPr/>
                    <a:lstStyle/>
                    <a:p>
                      <a:pPr>
                        <a:spcAft>
                          <a:spcPts val="0"/>
                        </a:spcAft>
                        <a:tabLst>
                          <a:tab pos="2209800" algn="l"/>
                        </a:tabLst>
                      </a:pPr>
                      <a:r>
                        <a:rPr lang="de-CH" sz="1000" dirty="0" smtClean="0">
                          <a:latin typeface="Arial"/>
                          <a:ea typeface="Times New Roman"/>
                          <a:cs typeface="Times New Roman"/>
                        </a:rPr>
                        <a:t>Keine</a:t>
                      </a:r>
                      <a:r>
                        <a:rPr lang="de-CH" sz="1000" baseline="0" dirty="0" smtClean="0">
                          <a:latin typeface="Arial"/>
                          <a:ea typeface="Times New Roman"/>
                          <a:cs typeface="Times New Roman"/>
                        </a:rPr>
                        <a:t> Medikamente</a:t>
                      </a:r>
                      <a:endParaRPr lang="de-CH" sz="1000" dirty="0">
                        <a:latin typeface="Arial"/>
                        <a:ea typeface="Times New Roman"/>
                        <a:cs typeface="Times New Roman"/>
                      </a:endParaRPr>
                    </a:p>
                  </a:txBody>
                  <a:tcPr marL="45634" marR="45634" marT="0" marB="0">
                    <a:solidFill>
                      <a:schemeClr val="bg1">
                        <a:lumMod val="95000"/>
                      </a:schemeClr>
                    </a:solidFill>
                  </a:tcPr>
                </a:tc>
              </a:tr>
            </a:tbl>
          </a:graphicData>
        </a:graphic>
      </p:graphicFrame>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a:endParaRPr lang="de-CH">
              <a:solidFill>
                <a:prstClr val="black"/>
              </a:solidFill>
            </a:endParaRPr>
          </a:p>
        </p:txBody>
      </p:sp>
      <p:sp>
        <p:nvSpPr>
          <p:cNvPr id="1029" name="Rectangle 5"/>
          <p:cNvSpPr>
            <a:spLocks noChangeArrowheads="1"/>
          </p:cNvSpPr>
          <p:nvPr/>
        </p:nvSpPr>
        <p:spPr bwMode="auto">
          <a:xfrm>
            <a:off x="251520" y="6381328"/>
            <a:ext cx="673224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de-CH" sz="1000" dirty="0" smtClean="0">
                <a:solidFill>
                  <a:prstClr val="black"/>
                </a:solidFill>
                <a:ea typeface="Times New Roman" pitchFamily="18" charset="0"/>
                <a:cs typeface="Arial" pitchFamily="34" charset="0"/>
              </a:rPr>
              <a:t>Rückfallprophylaxe/ Notfallplan wurde erstellt		Ja	Nein	Nicht gewünscht</a:t>
            </a:r>
            <a:endParaRPr lang="de-CH" dirty="0" smtClean="0">
              <a:solidFill>
                <a:prstClr val="black"/>
              </a:solidFill>
              <a:cs typeface="Arial" pitchFamily="34" charset="0"/>
            </a:endParaRPr>
          </a:p>
        </p:txBody>
      </p:sp>
      <p:sp>
        <p:nvSpPr>
          <p:cNvPr id="16" name="Textfeld 15"/>
          <p:cNvSpPr txBox="1"/>
          <p:nvPr/>
        </p:nvSpPr>
        <p:spPr bwMode="auto">
          <a:xfrm>
            <a:off x="3923928" y="5085184"/>
            <a:ext cx="1404156" cy="266108"/>
          </a:xfrm>
          <a:prstGeom prst="rect">
            <a:avLst/>
          </a:prstGeom>
          <a:solidFill>
            <a:schemeClr val="bg1"/>
          </a:solidFill>
          <a:ln w="9525">
            <a:noFill/>
            <a:miter lim="800000"/>
            <a:headEnd/>
            <a:tailEnd/>
          </a:ln>
        </p:spPr>
        <p:txBody>
          <a:bodyPr wrap="square" lIns="95893" tIns="47947" rIns="95893" bIns="47947" rtlCol="0">
            <a:spAutoFit/>
          </a:bodyPr>
          <a:lstStyle/>
          <a:p>
            <a:pPr defTabSz="958850">
              <a:spcBef>
                <a:spcPts val="800"/>
              </a:spcBef>
            </a:pPr>
            <a:r>
              <a:rPr lang="de-CH" sz="1100" b="1" dirty="0" smtClean="0">
                <a:solidFill>
                  <a:prstClr val="black"/>
                </a:solidFill>
              </a:rPr>
              <a:t>Notfallnummern</a:t>
            </a:r>
            <a:endParaRPr lang="de-CH" sz="1100" b="1" dirty="0">
              <a:solidFill>
                <a:prstClr val="black"/>
              </a:solidFill>
            </a:endParaRPr>
          </a:p>
        </p:txBody>
      </p:sp>
      <p:sp>
        <p:nvSpPr>
          <p:cNvPr id="17" name="Rechteck 16">
            <a:hlinkClick r:id="" action="ppaction://noaction" highlightClick="1"/>
            <a:hlinkHover r:id="" action="ppaction://noaction" highlightClick="1"/>
          </p:cNvPr>
          <p:cNvSpPr/>
          <p:nvPr/>
        </p:nvSpPr>
        <p:spPr>
          <a:xfrm>
            <a:off x="3779912" y="6453336"/>
            <a:ext cx="144016" cy="144016"/>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e-CH">
              <a:solidFill>
                <a:prstClr val="white"/>
              </a:solidFill>
            </a:endParaRPr>
          </a:p>
        </p:txBody>
      </p:sp>
      <p:sp>
        <p:nvSpPr>
          <p:cNvPr id="18" name="Rechteck 17"/>
          <p:cNvSpPr/>
          <p:nvPr/>
        </p:nvSpPr>
        <p:spPr>
          <a:xfrm>
            <a:off x="5580112" y="6453336"/>
            <a:ext cx="144016" cy="14401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e-CH">
              <a:solidFill>
                <a:prstClr val="white"/>
              </a:solidFill>
            </a:endParaRPr>
          </a:p>
        </p:txBody>
      </p:sp>
      <p:sp>
        <p:nvSpPr>
          <p:cNvPr id="19" name="Rechteck 18"/>
          <p:cNvSpPr/>
          <p:nvPr/>
        </p:nvSpPr>
        <p:spPr>
          <a:xfrm>
            <a:off x="4716016" y="6453336"/>
            <a:ext cx="144016" cy="14401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e-CH">
              <a:solidFill>
                <a:prstClr val="white"/>
              </a:solidFill>
            </a:endParaRPr>
          </a:p>
        </p:txBody>
      </p:sp>
      <p:graphicFrame>
        <p:nvGraphicFramePr>
          <p:cNvPr id="12" name="Tabelle 11"/>
          <p:cNvGraphicFramePr>
            <a:graphicFrameLocks noGrp="1"/>
          </p:cNvGraphicFramePr>
          <p:nvPr>
            <p:extLst>
              <p:ext uri="{D42A27DB-BD31-4B8C-83A1-F6EECF244321}">
                <p14:modId xmlns:p14="http://schemas.microsoft.com/office/powerpoint/2010/main" val="388207502"/>
              </p:ext>
            </p:extLst>
          </p:nvPr>
        </p:nvGraphicFramePr>
        <p:xfrm>
          <a:off x="215517" y="5373216"/>
          <a:ext cx="8712966" cy="1054147"/>
        </p:xfrm>
        <a:graphic>
          <a:graphicData uri="http://schemas.openxmlformats.org/drawingml/2006/table">
            <a:tbl>
              <a:tblPr>
                <a:tableStyleId>{D7AC3CCA-C797-4891-BE02-D94E43425B78}</a:tableStyleId>
              </a:tblPr>
              <a:tblGrid>
                <a:gridCol w="2904322"/>
                <a:gridCol w="2904322"/>
                <a:gridCol w="2904322"/>
              </a:tblGrid>
              <a:tr h="156211">
                <a:tc>
                  <a:txBody>
                    <a:bodyPr/>
                    <a:lstStyle/>
                    <a:p>
                      <a:pPr algn="l">
                        <a:spcAft>
                          <a:spcPts val="0"/>
                        </a:spcAft>
                      </a:pPr>
                      <a:r>
                        <a:rPr lang="de-CH" sz="1100" b="1" dirty="0"/>
                        <a:t>Was</a:t>
                      </a:r>
                      <a:endParaRPr lang="de-CH" sz="1100" b="1" dirty="0">
                        <a:latin typeface="Verdana"/>
                        <a:ea typeface="Times New Roman"/>
                        <a:cs typeface="Times New Roman"/>
                      </a:endParaRPr>
                    </a:p>
                  </a:txBody>
                  <a:tcPr marL="45634" marR="45634" marT="0" marB="0">
                    <a:solidFill>
                      <a:schemeClr val="bg1">
                        <a:lumMod val="85000"/>
                      </a:schemeClr>
                    </a:solidFill>
                  </a:tcPr>
                </a:tc>
                <a:tc>
                  <a:txBody>
                    <a:bodyPr/>
                    <a:lstStyle/>
                    <a:p>
                      <a:pPr algn="l">
                        <a:spcAft>
                          <a:spcPts val="0"/>
                        </a:spcAft>
                      </a:pPr>
                      <a:r>
                        <a:rPr lang="de-CH" sz="1100" b="1" dirty="0"/>
                        <a:t>Wo</a:t>
                      </a:r>
                      <a:endParaRPr lang="de-CH" sz="1100" b="1" dirty="0">
                        <a:latin typeface="Verdana"/>
                        <a:ea typeface="Times New Roman"/>
                        <a:cs typeface="Times New Roman"/>
                      </a:endParaRPr>
                    </a:p>
                  </a:txBody>
                  <a:tcPr marL="45634" marR="45634" marT="0" marB="0">
                    <a:solidFill>
                      <a:schemeClr val="bg1">
                        <a:lumMod val="85000"/>
                      </a:schemeClr>
                    </a:solidFill>
                  </a:tcPr>
                </a:tc>
                <a:tc>
                  <a:txBody>
                    <a:bodyPr/>
                    <a:lstStyle/>
                    <a:p>
                      <a:pPr algn="l">
                        <a:spcAft>
                          <a:spcPts val="0"/>
                        </a:spcAft>
                      </a:pPr>
                      <a:r>
                        <a:rPr lang="de-CH" sz="1100" b="1" dirty="0"/>
                        <a:t>Telefonnummer</a:t>
                      </a:r>
                      <a:endParaRPr lang="de-CH" sz="1100" b="1" dirty="0">
                        <a:latin typeface="Verdana"/>
                        <a:ea typeface="Times New Roman"/>
                        <a:cs typeface="Times New Roman"/>
                      </a:endParaRPr>
                    </a:p>
                  </a:txBody>
                  <a:tcPr marL="45634" marR="45634" marT="0" marB="0">
                    <a:solidFill>
                      <a:schemeClr val="bg1">
                        <a:lumMod val="85000"/>
                      </a:schemeClr>
                    </a:solidFill>
                  </a:tcPr>
                </a:tc>
              </a:tr>
              <a:tr h="190495">
                <a:tc>
                  <a:txBody>
                    <a:bodyPr/>
                    <a:lstStyle/>
                    <a:p>
                      <a:pPr algn="l">
                        <a:spcAft>
                          <a:spcPts val="0"/>
                        </a:spcAft>
                      </a:pPr>
                      <a:r>
                        <a:rPr lang="de-CH" sz="1000" b="1" dirty="0"/>
                        <a:t>Kriseninterventionszentrum (</a:t>
                      </a:r>
                      <a:r>
                        <a:rPr lang="de-CH" sz="1000" b="1" dirty="0" smtClean="0"/>
                        <a:t>KITZ</a:t>
                      </a:r>
                      <a:r>
                        <a:rPr lang="de-CH" sz="1000" b="1" dirty="0"/>
                        <a:t>)</a:t>
                      </a:r>
                      <a:endParaRPr lang="de-CH" sz="1000" b="1" dirty="0">
                        <a:latin typeface="Verdana"/>
                        <a:ea typeface="Times New Roman"/>
                        <a:cs typeface="Times New Roman"/>
                      </a:endParaRPr>
                    </a:p>
                  </a:txBody>
                  <a:tcPr marL="45634" marR="45634" marT="0" marB="0">
                    <a:solidFill>
                      <a:schemeClr val="bg1">
                        <a:lumMod val="95000"/>
                      </a:schemeClr>
                    </a:solidFill>
                  </a:tcPr>
                </a:tc>
                <a:tc>
                  <a:txBody>
                    <a:bodyPr/>
                    <a:lstStyle/>
                    <a:p>
                      <a:pPr algn="l">
                        <a:spcAft>
                          <a:spcPts val="0"/>
                        </a:spcAft>
                      </a:pPr>
                      <a:r>
                        <a:rPr lang="de-CH" sz="1000" dirty="0" err="1"/>
                        <a:t>Königsfelden</a:t>
                      </a:r>
                      <a:r>
                        <a:rPr lang="de-CH" sz="1000" dirty="0"/>
                        <a:t> Windisch</a:t>
                      </a:r>
                      <a:endParaRPr lang="de-CH" sz="1000" dirty="0">
                        <a:latin typeface="Verdana"/>
                        <a:ea typeface="Times New Roman"/>
                        <a:cs typeface="Times New Roman"/>
                      </a:endParaRPr>
                    </a:p>
                  </a:txBody>
                  <a:tcPr marL="45634" marR="45634" marT="0" marB="0">
                    <a:solidFill>
                      <a:schemeClr val="bg1">
                        <a:lumMod val="95000"/>
                      </a:schemeClr>
                    </a:solidFill>
                  </a:tcPr>
                </a:tc>
                <a:tc>
                  <a:txBody>
                    <a:bodyPr/>
                    <a:lstStyle/>
                    <a:p>
                      <a:pPr algn="l">
                        <a:spcAft>
                          <a:spcPts val="0"/>
                        </a:spcAft>
                      </a:pPr>
                      <a:r>
                        <a:rPr lang="de-CH" sz="1000" dirty="0"/>
                        <a:t>056 462 28 50</a:t>
                      </a:r>
                      <a:endParaRPr lang="de-CH" sz="1000" dirty="0">
                        <a:latin typeface="Verdana"/>
                        <a:ea typeface="Times New Roman"/>
                        <a:cs typeface="Times New Roman"/>
                      </a:endParaRPr>
                    </a:p>
                  </a:txBody>
                  <a:tcPr marL="45634" marR="45634" marT="0" marB="0">
                    <a:solidFill>
                      <a:schemeClr val="bg1">
                        <a:lumMod val="95000"/>
                      </a:schemeClr>
                    </a:solidFill>
                  </a:tcPr>
                </a:tc>
              </a:tr>
              <a:tr h="198186">
                <a:tc>
                  <a:txBody>
                    <a:bodyPr/>
                    <a:lstStyle/>
                    <a:p>
                      <a:pPr algn="l">
                        <a:spcAft>
                          <a:spcPts val="0"/>
                        </a:spcAft>
                      </a:pPr>
                      <a:r>
                        <a:rPr lang="de-CH" sz="1000" b="1" dirty="0" err="1" smtClean="0"/>
                        <a:t>Nachbehandler</a:t>
                      </a:r>
                      <a:r>
                        <a:rPr lang="de-CH" sz="1000" b="1" baseline="0" dirty="0" smtClean="0"/>
                        <a:t> </a:t>
                      </a:r>
                      <a:endParaRPr lang="de-CH" sz="1000" b="1" dirty="0">
                        <a:latin typeface="Verdana"/>
                        <a:ea typeface="Times New Roman"/>
                        <a:cs typeface="Times New Roman"/>
                      </a:endParaRPr>
                    </a:p>
                  </a:txBody>
                  <a:tcPr marL="45634" marR="45634" marT="0" marB="0">
                    <a:solidFill>
                      <a:schemeClr val="bg1">
                        <a:lumMod val="95000"/>
                      </a:schemeClr>
                    </a:solidFill>
                  </a:tcPr>
                </a:tc>
                <a:tc>
                  <a:txBody>
                    <a:bodyPr/>
                    <a:lstStyle/>
                    <a:p>
                      <a:pPr>
                        <a:spcAft>
                          <a:spcPts val="0"/>
                        </a:spcAft>
                      </a:pPr>
                      <a:r>
                        <a:rPr lang="de-CH" sz="1000" baseline="0" dirty="0" smtClean="0">
                          <a:latin typeface="Arial"/>
                          <a:ea typeface="Times New Roman"/>
                          <a:cs typeface="Times New Roman"/>
                        </a:rPr>
                        <a:t>Hr.  xx</a:t>
                      </a:r>
                      <a:endParaRPr lang="de-CH" sz="1000" dirty="0">
                        <a:latin typeface="Arial"/>
                        <a:ea typeface="Times New Roman"/>
                        <a:cs typeface="Times New Roman"/>
                      </a:endParaRPr>
                    </a:p>
                  </a:txBody>
                  <a:tcPr marL="45644" marR="45644" marT="0" marB="0">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000" kern="1200" dirty="0" smtClean="0">
                          <a:solidFill>
                            <a:schemeClr val="dk1"/>
                          </a:solidFill>
                          <a:effectLst/>
                          <a:latin typeface="+mn-lt"/>
                          <a:ea typeface="+mn-ea"/>
                          <a:cs typeface="+mn-cs"/>
                        </a:rPr>
                        <a:t>xx</a:t>
                      </a:r>
                    </a:p>
                    <a:p>
                      <a:pPr algn="l">
                        <a:spcAft>
                          <a:spcPts val="0"/>
                        </a:spcAft>
                      </a:pPr>
                      <a:endParaRPr lang="de-CH" sz="1000" dirty="0">
                        <a:latin typeface="Verdana"/>
                        <a:ea typeface="Times New Roman"/>
                        <a:cs typeface="Times New Roman"/>
                      </a:endParaRPr>
                    </a:p>
                  </a:txBody>
                  <a:tcPr marL="45634" marR="45634" marT="0" marB="0">
                    <a:solidFill>
                      <a:schemeClr val="bg1">
                        <a:lumMod val="95000"/>
                      </a:schemeClr>
                    </a:solidFill>
                  </a:tcPr>
                </a:tc>
              </a:tr>
              <a:tr h="195606">
                <a:tc>
                  <a:txBody>
                    <a:bodyPr/>
                    <a:lstStyle/>
                    <a:p>
                      <a:pPr algn="l">
                        <a:spcAft>
                          <a:spcPts val="0"/>
                        </a:spcAft>
                      </a:pPr>
                      <a:r>
                        <a:rPr lang="de-CH" sz="1000" b="1" dirty="0" smtClean="0"/>
                        <a:t>Hausarzt</a:t>
                      </a:r>
                      <a:endParaRPr lang="de-CH" sz="1000" b="1" dirty="0">
                        <a:latin typeface="Verdana"/>
                        <a:ea typeface="Times New Roman"/>
                        <a:cs typeface="Times New Roman"/>
                      </a:endParaRPr>
                    </a:p>
                  </a:txBody>
                  <a:tcPr marL="45634" marR="45634" marT="0" marB="0">
                    <a:solidFill>
                      <a:schemeClr val="bg1">
                        <a:lumMod val="95000"/>
                      </a:schemeClr>
                    </a:solidFill>
                  </a:tcPr>
                </a:tc>
                <a:tc>
                  <a:txBody>
                    <a:bodyPr/>
                    <a:lstStyle/>
                    <a:p>
                      <a:pPr>
                        <a:spcAft>
                          <a:spcPts val="0"/>
                        </a:spcAft>
                      </a:pPr>
                      <a:r>
                        <a:rPr lang="de-CH" sz="1000" dirty="0" smtClean="0">
                          <a:latin typeface="+mj-lt"/>
                          <a:ea typeface="Times New Roman"/>
                          <a:cs typeface="Times New Roman"/>
                        </a:rPr>
                        <a:t>Fr. xx</a:t>
                      </a:r>
                      <a:endParaRPr lang="de-CH" sz="1000" dirty="0">
                        <a:latin typeface="+mj-lt"/>
                        <a:ea typeface="Times New Roman"/>
                        <a:cs typeface="Times New Roman"/>
                      </a:endParaRPr>
                    </a:p>
                  </a:txBody>
                  <a:tcPr marL="45644" marR="45644" marT="0" marB="0">
                    <a:solidFill>
                      <a:schemeClr val="bg1">
                        <a:lumMod val="95000"/>
                      </a:schemeClr>
                    </a:solidFill>
                  </a:tcPr>
                </a:tc>
                <a:tc>
                  <a:txBody>
                    <a:bodyPr/>
                    <a:lstStyle/>
                    <a:p>
                      <a:pPr algn="l">
                        <a:spcAft>
                          <a:spcPts val="0"/>
                        </a:spcAft>
                      </a:pPr>
                      <a:r>
                        <a:rPr lang="de-CH" sz="1000" dirty="0" smtClean="0">
                          <a:latin typeface="+mn-lt"/>
                          <a:ea typeface="Times New Roman"/>
                          <a:cs typeface="Times New Roman"/>
                        </a:rPr>
                        <a:t>xx</a:t>
                      </a:r>
                      <a:endParaRPr lang="de-CH" sz="1000" dirty="0">
                        <a:latin typeface="Verdana"/>
                        <a:ea typeface="Times New Roman"/>
                        <a:cs typeface="Times New Roman"/>
                      </a:endParaRPr>
                    </a:p>
                  </a:txBody>
                  <a:tcPr marL="45634" marR="45634" marT="0" marB="0">
                    <a:solidFill>
                      <a:schemeClr val="bg1">
                        <a:lumMod val="95000"/>
                      </a:schemeClr>
                    </a:solidFill>
                  </a:tcPr>
                </a:tc>
              </a:tr>
              <a:tr h="195606">
                <a:tc>
                  <a:txBody>
                    <a:bodyPr/>
                    <a:lstStyle/>
                    <a:p>
                      <a:pPr algn="l">
                        <a:spcAft>
                          <a:spcPts val="0"/>
                        </a:spcAft>
                      </a:pPr>
                      <a:r>
                        <a:rPr lang="de-CH" sz="1000" b="1" dirty="0" smtClean="0">
                          <a:latin typeface="+mj-lt"/>
                          <a:ea typeface="Times New Roman"/>
                          <a:cs typeface="Times New Roman"/>
                        </a:rPr>
                        <a:t>Dargebotene Hand</a:t>
                      </a:r>
                      <a:endParaRPr lang="de-CH" sz="1000" b="1" dirty="0">
                        <a:latin typeface="+mj-lt"/>
                        <a:ea typeface="Times New Roman"/>
                        <a:cs typeface="Times New Roman"/>
                      </a:endParaRPr>
                    </a:p>
                  </a:txBody>
                  <a:tcPr marL="45634" marR="45634" marT="0" marB="0">
                    <a:solidFill>
                      <a:schemeClr val="bg1">
                        <a:lumMod val="95000"/>
                      </a:schemeClr>
                    </a:solidFill>
                  </a:tcPr>
                </a:tc>
                <a:tc>
                  <a:txBody>
                    <a:bodyPr/>
                    <a:lstStyle/>
                    <a:p>
                      <a:pPr algn="l">
                        <a:spcAft>
                          <a:spcPts val="0"/>
                        </a:spcAft>
                      </a:pPr>
                      <a:r>
                        <a:rPr lang="de-CH" sz="1000" dirty="0" smtClean="0">
                          <a:latin typeface="+mj-lt"/>
                          <a:ea typeface="Times New Roman"/>
                          <a:cs typeface="Times New Roman"/>
                        </a:rPr>
                        <a:t>Aarau</a:t>
                      </a:r>
                    </a:p>
                  </a:txBody>
                  <a:tcPr marL="45634" marR="45634" marT="0" marB="0">
                    <a:solidFill>
                      <a:schemeClr val="bg1">
                        <a:lumMod val="95000"/>
                      </a:schemeClr>
                    </a:solidFill>
                  </a:tcPr>
                </a:tc>
                <a:tc>
                  <a:txBody>
                    <a:bodyPr/>
                    <a:lstStyle/>
                    <a:p>
                      <a:pPr algn="l">
                        <a:spcAft>
                          <a:spcPts val="0"/>
                        </a:spcAft>
                      </a:pPr>
                      <a:r>
                        <a:rPr lang="de-CH" sz="1000" dirty="0" smtClean="0">
                          <a:latin typeface="+mj-lt"/>
                          <a:ea typeface="Times New Roman"/>
                          <a:cs typeface="Times New Roman"/>
                        </a:rPr>
                        <a:t>143</a:t>
                      </a:r>
                      <a:endParaRPr lang="de-CH" sz="1000" dirty="0">
                        <a:latin typeface="+mj-lt"/>
                        <a:ea typeface="Times New Roman"/>
                        <a:cs typeface="Times New Roman"/>
                      </a:endParaRPr>
                    </a:p>
                  </a:txBody>
                  <a:tcPr marL="45634" marR="45634" marT="0" marB="0">
                    <a:solidFill>
                      <a:schemeClr val="bg1">
                        <a:lumMod val="95000"/>
                      </a:schemeClr>
                    </a:solidFill>
                  </a:tcPr>
                </a:tc>
              </a:tr>
            </a:tbl>
          </a:graphicData>
        </a:graphic>
      </p:graphicFrame>
    </p:spTree>
    <p:extLst>
      <p:ext uri="{BB962C8B-B14F-4D97-AF65-F5344CB8AC3E}">
        <p14:creationId xmlns:p14="http://schemas.microsoft.com/office/powerpoint/2010/main" val="3186200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z="1800" dirty="0"/>
              <a:t>Schwierigkeiten</a:t>
            </a:r>
            <a:r>
              <a:rPr lang="de-CH" sz="1800" dirty="0" smtClean="0"/>
              <a:t> der Therapieplanung 1: </a:t>
            </a:r>
            <a:br>
              <a:rPr lang="de-CH" sz="1800" dirty="0" smtClean="0"/>
            </a:br>
            <a:r>
              <a:rPr lang="de-CH" sz="1800" dirty="0" smtClean="0"/>
              <a:t>Vom Wunsch zur konkreten Veränderungszielformulierung </a:t>
            </a:r>
            <a:endParaRPr lang="de-CH" sz="1800" dirty="0"/>
          </a:p>
        </p:txBody>
      </p:sp>
      <p:sp>
        <p:nvSpPr>
          <p:cNvPr id="3" name="Inhaltsplatzhalter 2"/>
          <p:cNvSpPr>
            <a:spLocks noGrp="1"/>
          </p:cNvSpPr>
          <p:nvPr>
            <p:ph idx="1"/>
          </p:nvPr>
        </p:nvSpPr>
        <p:spPr>
          <a:xfrm>
            <a:off x="499656" y="1358537"/>
            <a:ext cx="8187144" cy="4929052"/>
          </a:xfrm>
        </p:spPr>
        <p:txBody>
          <a:bodyPr/>
          <a:lstStyle/>
          <a:p>
            <a:pPr marL="0" indent="0">
              <a:lnSpc>
                <a:spcPct val="100000"/>
              </a:lnSpc>
              <a:buNone/>
            </a:pPr>
            <a:r>
              <a:rPr lang="de-CH" sz="1400" b="1" dirty="0" smtClean="0"/>
              <a:t>SMART</a:t>
            </a:r>
            <a:r>
              <a:rPr lang="de-CH" sz="1400" dirty="0" smtClean="0"/>
              <a:t> Kriterien: = </a:t>
            </a:r>
            <a:r>
              <a:rPr lang="de-CH" sz="1400" b="1" dirty="0" smtClean="0"/>
              <a:t>s</a:t>
            </a:r>
            <a:r>
              <a:rPr lang="de-CH" sz="1400" dirty="0" smtClean="0"/>
              <a:t>pezifisch, </a:t>
            </a:r>
            <a:r>
              <a:rPr lang="de-CH" sz="1400" b="1" dirty="0" smtClean="0"/>
              <a:t>m</a:t>
            </a:r>
            <a:r>
              <a:rPr lang="de-CH" sz="1400" dirty="0" smtClean="0"/>
              <a:t>essbar, erreichbar (</a:t>
            </a:r>
            <a:r>
              <a:rPr lang="de-CH" sz="1400" b="1" dirty="0" err="1" smtClean="0"/>
              <a:t>a</a:t>
            </a:r>
            <a:r>
              <a:rPr lang="de-CH" sz="1400" dirty="0" err="1" smtClean="0"/>
              <a:t>tainable</a:t>
            </a:r>
            <a:r>
              <a:rPr lang="de-CH" sz="1400" dirty="0" smtClean="0"/>
              <a:t>), </a:t>
            </a:r>
            <a:r>
              <a:rPr lang="de-CH" sz="1400" b="1" dirty="0" smtClean="0"/>
              <a:t>r</a:t>
            </a:r>
            <a:r>
              <a:rPr lang="de-CH" sz="1400" dirty="0" smtClean="0"/>
              <a:t>ealistisch, zeitl. Rahmen (</a:t>
            </a:r>
            <a:r>
              <a:rPr lang="de-CH" sz="1400" dirty="0" err="1" smtClean="0"/>
              <a:t>timely</a:t>
            </a:r>
            <a:r>
              <a:rPr lang="de-CH" sz="1400" dirty="0" smtClean="0"/>
              <a:t>)  </a:t>
            </a:r>
          </a:p>
          <a:p>
            <a:pPr marL="0" indent="0">
              <a:lnSpc>
                <a:spcPct val="100000"/>
              </a:lnSpc>
              <a:spcAft>
                <a:spcPts val="600"/>
              </a:spcAft>
              <a:buNone/>
            </a:pPr>
            <a:r>
              <a:rPr lang="de-CH" sz="1400" u="sng" dirty="0" smtClean="0"/>
              <a:t>Therapeut</a:t>
            </a:r>
            <a:r>
              <a:rPr lang="de-CH" sz="1400" dirty="0" smtClean="0"/>
              <a:t>: Was wären Ihre Ziele für die Behandlung bei uns? Was möchten Sie erreichen? Worin können wir Sie unterstützen? Wie möchten Sie hier nach 12 Wochen rausgehen? </a:t>
            </a:r>
          </a:p>
          <a:p>
            <a:pPr marL="0" indent="0">
              <a:lnSpc>
                <a:spcPct val="100000"/>
              </a:lnSpc>
              <a:spcAft>
                <a:spcPts val="600"/>
              </a:spcAft>
              <a:buNone/>
            </a:pPr>
            <a:r>
              <a:rPr lang="de-CH" sz="1400" u="sng" dirty="0" smtClean="0"/>
              <a:t>Patient</a:t>
            </a:r>
            <a:r>
              <a:rPr lang="de-CH" sz="1400" dirty="0" smtClean="0"/>
              <a:t>: Ich will gesund sein (wahlweise "mein Mann soll netter zu mir sein, ich will keine Angst mehr haben…") </a:t>
            </a:r>
          </a:p>
          <a:p>
            <a:pPr marL="0" indent="0">
              <a:lnSpc>
                <a:spcPct val="100000"/>
              </a:lnSpc>
              <a:spcAft>
                <a:spcPts val="600"/>
              </a:spcAft>
              <a:buNone/>
            </a:pPr>
            <a:r>
              <a:rPr lang="de-CH" sz="1400" u="sng" dirty="0" smtClean="0"/>
              <a:t>Therapeut</a:t>
            </a:r>
            <a:r>
              <a:rPr lang="de-CH" sz="1400" dirty="0" smtClean="0"/>
              <a:t>: Was heisst das für Sie?</a:t>
            </a:r>
          </a:p>
          <a:p>
            <a:pPr marL="0" indent="0">
              <a:lnSpc>
                <a:spcPct val="100000"/>
              </a:lnSpc>
              <a:spcAft>
                <a:spcPts val="600"/>
              </a:spcAft>
              <a:buNone/>
            </a:pPr>
            <a:r>
              <a:rPr lang="de-CH" sz="1400" u="sng" dirty="0" smtClean="0"/>
              <a:t>Patient</a:t>
            </a:r>
            <a:r>
              <a:rPr lang="de-CH" sz="1400" dirty="0" smtClean="0"/>
              <a:t>: Ich will so sein wie früher. </a:t>
            </a:r>
          </a:p>
          <a:p>
            <a:pPr marL="0" indent="0">
              <a:lnSpc>
                <a:spcPct val="100000"/>
              </a:lnSpc>
              <a:spcAft>
                <a:spcPts val="600"/>
              </a:spcAft>
              <a:buNone/>
            </a:pPr>
            <a:r>
              <a:rPr lang="de-CH" sz="1400" u="sng" dirty="0" smtClean="0"/>
              <a:t>Therapeut</a:t>
            </a:r>
            <a:r>
              <a:rPr lang="de-CH" sz="1400" dirty="0" smtClean="0"/>
              <a:t>: Wie waren Sie früher?</a:t>
            </a:r>
          </a:p>
          <a:p>
            <a:pPr marL="0" indent="0">
              <a:lnSpc>
                <a:spcPct val="100000"/>
              </a:lnSpc>
              <a:spcAft>
                <a:spcPts val="600"/>
              </a:spcAft>
              <a:buNone/>
            </a:pPr>
            <a:r>
              <a:rPr lang="de-CH" sz="1400" u="sng" dirty="0" smtClean="0"/>
              <a:t>Patient</a:t>
            </a:r>
            <a:r>
              <a:rPr lang="de-CH" sz="1400" dirty="0" smtClean="0"/>
              <a:t>: Ich hab gearbeitet.</a:t>
            </a:r>
          </a:p>
          <a:p>
            <a:pPr marL="0" indent="0">
              <a:lnSpc>
                <a:spcPct val="100000"/>
              </a:lnSpc>
              <a:spcAft>
                <a:spcPts val="600"/>
              </a:spcAft>
              <a:buNone/>
            </a:pPr>
            <a:r>
              <a:rPr lang="de-CH" sz="1400" u="sng" dirty="0" smtClean="0"/>
              <a:t>Therapeut</a:t>
            </a:r>
            <a:r>
              <a:rPr lang="de-CH" sz="1400" dirty="0" smtClean="0"/>
              <a:t>: Ok, ein Teil des Gesundseins wäre, wieder arbeiten zu können. Was bräuchten Sie um wieder arbeiten zu können?</a:t>
            </a:r>
          </a:p>
          <a:p>
            <a:pPr marL="0" indent="0">
              <a:lnSpc>
                <a:spcPct val="100000"/>
              </a:lnSpc>
              <a:spcAft>
                <a:spcPts val="600"/>
              </a:spcAft>
              <a:buNone/>
            </a:pPr>
            <a:r>
              <a:rPr lang="de-CH" sz="1400" u="sng" dirty="0" smtClean="0"/>
              <a:t>Patient</a:t>
            </a:r>
            <a:r>
              <a:rPr lang="de-CH" sz="1400" dirty="0" smtClean="0"/>
              <a:t>: Nicht mehr depressiv sein</a:t>
            </a:r>
          </a:p>
          <a:p>
            <a:pPr marL="0" indent="0">
              <a:lnSpc>
                <a:spcPct val="100000"/>
              </a:lnSpc>
              <a:spcAft>
                <a:spcPts val="600"/>
              </a:spcAft>
              <a:buNone/>
            </a:pPr>
            <a:r>
              <a:rPr lang="de-CH" sz="1400" u="sng" dirty="0" smtClean="0"/>
              <a:t>Therapeut</a:t>
            </a:r>
            <a:r>
              <a:rPr lang="de-CH" sz="1400" dirty="0" smtClean="0"/>
              <a:t>: Was meinen Sie damit genau?</a:t>
            </a:r>
          </a:p>
          <a:p>
            <a:pPr marL="0" indent="0">
              <a:lnSpc>
                <a:spcPct val="100000"/>
              </a:lnSpc>
              <a:spcAft>
                <a:spcPts val="600"/>
              </a:spcAft>
              <a:buNone/>
            </a:pPr>
            <a:r>
              <a:rPr lang="de-CH" sz="1400" u="sng" dirty="0" smtClean="0"/>
              <a:t>Patient</a:t>
            </a:r>
            <a:r>
              <a:rPr lang="de-CH" sz="1400" dirty="0" smtClean="0"/>
              <a:t>: Naja, wenn ich wieder schlafen könnte, dann wär ich morgens nicht so gerädert und könnte aufstehen.</a:t>
            </a:r>
          </a:p>
          <a:p>
            <a:pPr marL="0" indent="0">
              <a:lnSpc>
                <a:spcPct val="100000"/>
              </a:lnSpc>
              <a:spcAft>
                <a:spcPts val="600"/>
              </a:spcAft>
              <a:buNone/>
            </a:pPr>
            <a:r>
              <a:rPr lang="de-CH" sz="1400" u="sng" dirty="0" smtClean="0"/>
              <a:t>Therapeut</a:t>
            </a:r>
            <a:r>
              <a:rPr lang="de-CH" sz="1400" dirty="0" smtClean="0"/>
              <a:t>: Ok, Schafverbesserung wäre ein wichtiges Ziel. Wäre das ausreichend oder fehlt da noch was? </a:t>
            </a:r>
          </a:p>
          <a:p>
            <a:pPr marL="0" indent="0">
              <a:lnSpc>
                <a:spcPct val="100000"/>
              </a:lnSpc>
              <a:spcAft>
                <a:spcPts val="600"/>
              </a:spcAft>
              <a:buNone/>
            </a:pPr>
            <a:r>
              <a:rPr lang="de-CH" sz="1400" dirty="0" smtClean="0"/>
              <a:t>…. </a:t>
            </a:r>
            <a:r>
              <a:rPr lang="de-CH" sz="1400" dirty="0" err="1" smtClean="0"/>
              <a:t>And</a:t>
            </a:r>
            <a:r>
              <a:rPr lang="de-CH" sz="1400" dirty="0" smtClean="0"/>
              <a:t> so on…</a:t>
            </a: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23</a:t>
            </a:fld>
            <a:endParaRPr lang="de-DE"/>
          </a:p>
        </p:txBody>
      </p:sp>
    </p:spTree>
    <p:extLst>
      <p:ext uri="{BB962C8B-B14F-4D97-AF65-F5344CB8AC3E}">
        <p14:creationId xmlns:p14="http://schemas.microsoft.com/office/powerpoint/2010/main" val="27474708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888" y="225413"/>
            <a:ext cx="6602651" cy="1133124"/>
          </a:xfrm>
        </p:spPr>
        <p:txBody>
          <a:bodyPr/>
          <a:lstStyle/>
          <a:p>
            <a:pPr>
              <a:lnSpc>
                <a:spcPct val="100000"/>
              </a:lnSpc>
            </a:pPr>
            <a:r>
              <a:rPr lang="de-CH" sz="1800" dirty="0"/>
              <a:t>Schwierigkeiten</a:t>
            </a:r>
            <a:r>
              <a:rPr lang="de-CH" sz="1800" dirty="0" smtClean="0"/>
              <a:t> der Therapieplanung 2: </a:t>
            </a:r>
            <a:r>
              <a:rPr lang="de-CH" sz="1800" dirty="0"/>
              <a:t/>
            </a:r>
            <a:br>
              <a:rPr lang="de-CH" sz="1800" dirty="0"/>
            </a:br>
            <a:r>
              <a:rPr lang="de-CH" sz="1800" dirty="0" smtClean="0"/>
              <a:t>Die Ziele des Therapeuten oder: die Rechnung ohne den Wirt</a:t>
            </a:r>
            <a:endParaRPr lang="de-CH" sz="1800" dirty="0"/>
          </a:p>
        </p:txBody>
      </p:sp>
      <p:sp>
        <p:nvSpPr>
          <p:cNvPr id="3" name="Inhaltsplatzhalter 2"/>
          <p:cNvSpPr>
            <a:spLocks noGrp="1"/>
          </p:cNvSpPr>
          <p:nvPr>
            <p:ph idx="1"/>
          </p:nvPr>
        </p:nvSpPr>
        <p:spPr>
          <a:xfrm>
            <a:off x="499656" y="1515291"/>
            <a:ext cx="8187144" cy="4772298"/>
          </a:xfrm>
        </p:spPr>
        <p:txBody>
          <a:bodyPr/>
          <a:lstStyle/>
          <a:p>
            <a:pPr marL="0" indent="0">
              <a:lnSpc>
                <a:spcPct val="100000"/>
              </a:lnSpc>
              <a:buNone/>
            </a:pPr>
            <a:r>
              <a:rPr lang="de-CH" sz="1400" u="sng" dirty="0" smtClean="0"/>
              <a:t>Therapeut</a:t>
            </a:r>
            <a:r>
              <a:rPr lang="de-CH" sz="1400" dirty="0" smtClean="0"/>
              <a:t>: Sie haben mir jetzt ganz gut berichtet, was so Ihre Schwierigkeiten sind, worunter Sie leiden und was Ihnen hier bei uns in der Tagesklinik wichtig wäre. Im Zuweisungsschreiben erwähnt Ihr Therapeut Alkohol?! …. Was meinen Sie dazu? Was wäre Ihr Ziel </a:t>
            </a:r>
            <a:r>
              <a:rPr lang="de-CH" sz="1400" dirty="0" err="1" smtClean="0"/>
              <a:t>diesbzgl</a:t>
            </a:r>
            <a:r>
              <a:rPr lang="de-CH" sz="1400" dirty="0" smtClean="0"/>
              <a:t>.?</a:t>
            </a:r>
          </a:p>
          <a:p>
            <a:pPr marL="0" indent="0">
              <a:lnSpc>
                <a:spcPct val="100000"/>
              </a:lnSpc>
              <a:buNone/>
            </a:pPr>
            <a:r>
              <a:rPr lang="de-CH" sz="1400" u="sng" dirty="0" smtClean="0"/>
              <a:t>Patient</a:t>
            </a:r>
            <a:r>
              <a:rPr lang="de-CH" sz="1400" dirty="0" smtClean="0"/>
              <a:t>: Jaja, stimmt, ich hab in letzter Zeit manchmal bisschen viel getrunken, weil ich nicht schlafen konnte. Aber ich bin kein Alkoholiker. </a:t>
            </a:r>
          </a:p>
          <a:p>
            <a:pPr marL="0" indent="0">
              <a:lnSpc>
                <a:spcPct val="100000"/>
              </a:lnSpc>
              <a:buNone/>
            </a:pPr>
            <a:r>
              <a:rPr lang="de-CH" sz="1400" u="sng" dirty="0" smtClean="0"/>
              <a:t>Therapeut</a:t>
            </a:r>
            <a:r>
              <a:rPr lang="de-CH" sz="1400" dirty="0" smtClean="0"/>
              <a:t>: Was wäre da Ihre Idee, Ihr Ziel bzgl. des Alkohols?</a:t>
            </a:r>
          </a:p>
          <a:p>
            <a:pPr marL="0" indent="0">
              <a:lnSpc>
                <a:spcPct val="100000"/>
              </a:lnSpc>
              <a:buNone/>
            </a:pPr>
            <a:r>
              <a:rPr lang="de-CH" sz="1400" u="sng" dirty="0" smtClean="0"/>
              <a:t>Patient A</a:t>
            </a:r>
            <a:r>
              <a:rPr lang="de-CH" sz="1400" dirty="0" smtClean="0"/>
              <a:t>: Wie gesagt, ich hab kein Problem damit. Das ist nur Genuss. </a:t>
            </a:r>
            <a:r>
              <a:rPr lang="de-CH" sz="1400" dirty="0" err="1" smtClean="0"/>
              <a:t>Wenns</a:t>
            </a:r>
            <a:r>
              <a:rPr lang="de-CH" sz="1400" dirty="0" smtClean="0"/>
              <a:t> passt. Mal abends ein Glas Wein zum Essen. Das machen Sie ja wohl auch, oder nicht? Das ist doch normal. </a:t>
            </a:r>
          </a:p>
          <a:p>
            <a:pPr marL="0" indent="0">
              <a:lnSpc>
                <a:spcPct val="100000"/>
              </a:lnSpc>
              <a:buNone/>
            </a:pPr>
            <a:r>
              <a:rPr lang="de-CH" sz="1400" u="sng" dirty="0"/>
              <a:t>Patient B</a:t>
            </a:r>
            <a:r>
              <a:rPr lang="de-CH" sz="1400" dirty="0"/>
              <a:t>: Naja, ich würde gern versuchen ohne Alkohol zu schlafen. Aber Medikamente will ich keine nehmen, da bin ich ganz kritisch. </a:t>
            </a:r>
          </a:p>
          <a:p>
            <a:pPr marL="0" indent="0">
              <a:lnSpc>
                <a:spcPct val="100000"/>
              </a:lnSpc>
              <a:buNone/>
            </a:pPr>
            <a:r>
              <a:rPr lang="de-CH" sz="1400" u="sng" dirty="0" smtClean="0"/>
              <a:t>Therapeut</a:t>
            </a:r>
            <a:r>
              <a:rPr lang="de-CH" sz="1400" dirty="0" smtClean="0"/>
              <a:t>: </a:t>
            </a:r>
            <a:r>
              <a:rPr lang="de-CH" sz="1400" dirty="0" smtClean="0">
                <a:sym typeface="Wingdings" panose="05000000000000000000" pitchFamily="2" charset="2"/>
              </a:rPr>
              <a:t> Motivationsklärung Abstinenz für Behandlungszeitraum, Atemgaskontrollen, Selbstbeobachtungsprotokoll, Psychoedukation, Aufbau funktionaler </a:t>
            </a:r>
            <a:r>
              <a:rPr lang="de-CH" sz="1400" dirty="0" err="1" smtClean="0">
                <a:sym typeface="Wingdings" panose="05000000000000000000" pitchFamily="2" charset="2"/>
              </a:rPr>
              <a:t>Stresscopingstrategien</a:t>
            </a:r>
            <a:r>
              <a:rPr lang="de-CH" sz="1400" dirty="0" smtClean="0">
                <a:sym typeface="Wingdings" panose="05000000000000000000" pitchFamily="2" charset="2"/>
              </a:rPr>
              <a:t>, </a:t>
            </a:r>
            <a:r>
              <a:rPr lang="de-CH" sz="1400" dirty="0" err="1" smtClean="0">
                <a:sym typeface="Wingdings" panose="05000000000000000000" pitchFamily="2" charset="2"/>
              </a:rPr>
              <a:t>Medis</a:t>
            </a:r>
            <a:r>
              <a:rPr lang="de-CH" sz="1400" dirty="0" smtClean="0">
                <a:sym typeface="Wingdings" panose="05000000000000000000" pitchFamily="2" charset="2"/>
              </a:rPr>
              <a:t>, Laborkontrollen, Behandlungsvertrag, Konsequenzen bei Verletzung (Gelbe, Rote Karte, Entlassung). </a:t>
            </a:r>
            <a:r>
              <a:rPr lang="de-CH" sz="1400" dirty="0" err="1" smtClean="0">
                <a:sym typeface="Wingdings" panose="05000000000000000000" pitchFamily="2" charset="2"/>
              </a:rPr>
              <a:t>Ggf</a:t>
            </a:r>
            <a:r>
              <a:rPr lang="de-CH" sz="1400" dirty="0" smtClean="0">
                <a:sym typeface="Wingdings" panose="05000000000000000000" pitchFamily="2" charset="2"/>
              </a:rPr>
              <a:t> Klarstellen, dass Alkohol nur dann "kein Problem" ist, wenn man darauf ohne Probleme 12 Wochen verzichten kann und dass das Behandlungsvoraussetzung bei uns ist. </a:t>
            </a:r>
            <a:endParaRPr lang="de-CH" sz="1400" dirty="0" smtClean="0"/>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24</a:t>
            </a:fld>
            <a:endParaRPr lang="de-DE"/>
          </a:p>
        </p:txBody>
      </p:sp>
    </p:spTree>
    <p:extLst>
      <p:ext uri="{BB962C8B-B14F-4D97-AF65-F5344CB8AC3E}">
        <p14:creationId xmlns:p14="http://schemas.microsoft.com/office/powerpoint/2010/main" val="4161626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888" y="225413"/>
            <a:ext cx="6602651" cy="1133124"/>
          </a:xfrm>
        </p:spPr>
        <p:txBody>
          <a:bodyPr/>
          <a:lstStyle/>
          <a:p>
            <a:pPr>
              <a:lnSpc>
                <a:spcPct val="100000"/>
              </a:lnSpc>
            </a:pPr>
            <a:r>
              <a:rPr lang="de-CH" sz="1800" dirty="0"/>
              <a:t>Schwierigkeiten</a:t>
            </a:r>
            <a:r>
              <a:rPr lang="de-CH" sz="1800" dirty="0" smtClean="0"/>
              <a:t> der Therapieplanung 3: </a:t>
            </a:r>
            <a:r>
              <a:rPr lang="de-CH" sz="1800" dirty="0"/>
              <a:t/>
            </a:r>
            <a:br>
              <a:rPr lang="de-CH" sz="1800" dirty="0"/>
            </a:br>
            <a:r>
              <a:rPr lang="de-CH" sz="1800" dirty="0" smtClean="0"/>
              <a:t/>
            </a:r>
            <a:br>
              <a:rPr lang="de-CH" sz="1800" dirty="0" smtClean="0"/>
            </a:br>
            <a:r>
              <a:rPr lang="de-CH" sz="1800" dirty="0" smtClean="0"/>
              <a:t>Die Ziele der anderen oder wer will Veränderung?</a:t>
            </a:r>
            <a:endParaRPr lang="de-CH" sz="1800" dirty="0"/>
          </a:p>
        </p:txBody>
      </p:sp>
      <p:sp>
        <p:nvSpPr>
          <p:cNvPr id="3" name="Inhaltsplatzhalter 2"/>
          <p:cNvSpPr>
            <a:spLocks noGrp="1"/>
          </p:cNvSpPr>
          <p:nvPr>
            <p:ph idx="1"/>
          </p:nvPr>
        </p:nvSpPr>
        <p:spPr>
          <a:xfrm>
            <a:off x="499656" y="1515291"/>
            <a:ext cx="8187144" cy="4772298"/>
          </a:xfrm>
        </p:spPr>
        <p:txBody>
          <a:bodyPr/>
          <a:lstStyle/>
          <a:p>
            <a:pPr marL="0" indent="0">
              <a:lnSpc>
                <a:spcPct val="100000"/>
              </a:lnSpc>
              <a:buNone/>
            </a:pPr>
            <a:endParaRPr lang="de-CH" sz="1400" dirty="0" smtClean="0"/>
          </a:p>
          <a:p>
            <a:pPr>
              <a:lnSpc>
                <a:spcPct val="100000"/>
              </a:lnSpc>
            </a:pPr>
            <a:r>
              <a:rPr lang="de-CH" sz="1800" dirty="0" smtClean="0"/>
              <a:t>Motivations- und Zielklärung: Wer will was? Verdeckte Aufträge</a:t>
            </a:r>
          </a:p>
          <a:p>
            <a:pPr>
              <a:lnSpc>
                <a:spcPct val="100000"/>
              </a:lnSpc>
            </a:pPr>
            <a:r>
              <a:rPr lang="de-CH" sz="1800" dirty="0" smtClean="0"/>
              <a:t>sogenanntes "Rentenbegehren" (Taxifahrer: Ah, Sie sind Psychotherapeut, das sind doch die von denen man Rente kriegt, oder?!)</a:t>
            </a:r>
          </a:p>
          <a:p>
            <a:pPr>
              <a:lnSpc>
                <a:spcPct val="100000"/>
              </a:lnSpc>
            </a:pPr>
            <a:r>
              <a:rPr lang="de-CH" sz="1800" dirty="0" smtClean="0"/>
              <a:t>Somatoforme Störungen (Mein Körper ist krank, ich bin doch nicht irre)</a:t>
            </a:r>
          </a:p>
          <a:p>
            <a:pPr>
              <a:lnSpc>
                <a:spcPct val="100000"/>
              </a:lnSpc>
            </a:pPr>
            <a:r>
              <a:rPr lang="de-CH" sz="1800" dirty="0" smtClean="0"/>
              <a:t>Fremdmotivation (mein Arzt hat gesagt, das ist psychisch, meine Frau hat mit Trennung gedroht, wenn ich nicht in Therapie gehe…)</a:t>
            </a:r>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25</a:t>
            </a:fld>
            <a:endParaRPr lang="de-DE"/>
          </a:p>
        </p:txBody>
      </p:sp>
    </p:spTree>
    <p:extLst>
      <p:ext uri="{BB962C8B-B14F-4D97-AF65-F5344CB8AC3E}">
        <p14:creationId xmlns:p14="http://schemas.microsoft.com/office/powerpoint/2010/main" val="31418854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888" y="225413"/>
            <a:ext cx="6602651" cy="1194084"/>
          </a:xfrm>
        </p:spPr>
        <p:txBody>
          <a:bodyPr/>
          <a:lstStyle/>
          <a:p>
            <a:pPr>
              <a:lnSpc>
                <a:spcPct val="100000"/>
              </a:lnSpc>
            </a:pPr>
            <a:r>
              <a:rPr lang="de-CH" sz="1800" dirty="0"/>
              <a:t>Schwierigkeiten</a:t>
            </a:r>
            <a:r>
              <a:rPr lang="de-CH" sz="1800" dirty="0" smtClean="0"/>
              <a:t> der Therapieplanung 4: </a:t>
            </a:r>
            <a:r>
              <a:rPr lang="de-CH" sz="1800" dirty="0"/>
              <a:t/>
            </a:r>
            <a:br>
              <a:rPr lang="de-CH" sz="1800" dirty="0"/>
            </a:br>
            <a:r>
              <a:rPr lang="de-CH" sz="1800" dirty="0" smtClean="0"/>
              <a:t>Wasch mich, aber mach mich nicht nass oder </a:t>
            </a:r>
            <a:br>
              <a:rPr lang="de-CH" sz="1800" dirty="0" smtClean="0"/>
            </a:br>
            <a:r>
              <a:rPr lang="de-CH" sz="1800" dirty="0" smtClean="0"/>
              <a:t>das "Ja, aber - Spiel"</a:t>
            </a:r>
            <a:endParaRPr lang="de-CH" sz="1800" dirty="0"/>
          </a:p>
        </p:txBody>
      </p:sp>
      <p:sp>
        <p:nvSpPr>
          <p:cNvPr id="3" name="Inhaltsplatzhalter 2"/>
          <p:cNvSpPr>
            <a:spLocks noGrp="1"/>
          </p:cNvSpPr>
          <p:nvPr>
            <p:ph idx="1"/>
          </p:nvPr>
        </p:nvSpPr>
        <p:spPr>
          <a:xfrm>
            <a:off x="499656" y="1419497"/>
            <a:ext cx="8187144" cy="4868092"/>
          </a:xfrm>
        </p:spPr>
        <p:txBody>
          <a:bodyPr/>
          <a:lstStyle/>
          <a:p>
            <a:pPr marL="0" indent="0">
              <a:lnSpc>
                <a:spcPct val="100000"/>
              </a:lnSpc>
              <a:buNone/>
            </a:pPr>
            <a:r>
              <a:rPr lang="de-CH" sz="1400" u="sng" dirty="0" smtClean="0"/>
              <a:t>Therapeut</a:t>
            </a:r>
            <a:r>
              <a:rPr lang="de-CH" sz="1400" dirty="0" smtClean="0"/>
              <a:t>: Sie sagten Ihr Ziel ist es, wieder regelmässig Sport zu machen. Wir hatten ja schon ausführlich darüber gesprochen, dass Bewegung und Sport eine deutlich antidepressive Wirkung haben. </a:t>
            </a:r>
            <a:r>
              <a:rPr lang="de-CH" sz="1400" dirty="0"/>
              <a:t>An was haben Sie gedacht</a:t>
            </a:r>
            <a:r>
              <a:rPr lang="de-CH" sz="1400" dirty="0" smtClean="0"/>
              <a:t>? Wie könnten Sie Ihr Ziel umsetzen, wieder mehr Bewegung und Sport zu machen? Was könnte ein erster Schritt in Richtung dieses Ziels sein?</a:t>
            </a:r>
          </a:p>
          <a:p>
            <a:pPr marL="0" indent="0">
              <a:lnSpc>
                <a:spcPct val="100000"/>
              </a:lnSpc>
              <a:buNone/>
            </a:pPr>
            <a:r>
              <a:rPr lang="de-CH" sz="1400" u="sng" dirty="0" smtClean="0"/>
              <a:t>Patient</a:t>
            </a:r>
            <a:r>
              <a:rPr lang="de-CH" sz="1400" dirty="0" smtClean="0"/>
              <a:t>: Ja, ich würde gerne so sein wie früher, aber es geht einfach nicht, </a:t>
            </a:r>
            <a:r>
              <a:rPr lang="de-CH" sz="1400" dirty="0"/>
              <a:t>Sie sind meine letzte </a:t>
            </a:r>
            <a:r>
              <a:rPr lang="de-CH" sz="1400" dirty="0" smtClean="0"/>
              <a:t>Hoffnung, ich </a:t>
            </a:r>
            <a:r>
              <a:rPr lang="de-CH" sz="1400" dirty="0"/>
              <a:t>habe echt keine Idee </a:t>
            </a:r>
            <a:r>
              <a:rPr lang="de-CH" sz="1400" dirty="0" smtClean="0"/>
              <a:t>mehr und für Sport braucht man ja auch Geld, das hab ich auch nicht….</a:t>
            </a:r>
            <a:endParaRPr lang="de-CH" sz="1400" dirty="0"/>
          </a:p>
          <a:p>
            <a:pPr marL="0" indent="0">
              <a:lnSpc>
                <a:spcPct val="100000"/>
              </a:lnSpc>
              <a:buNone/>
            </a:pPr>
            <a:r>
              <a:rPr lang="de-CH" sz="1400" u="sng" dirty="0" smtClean="0"/>
              <a:t>Therapeut</a:t>
            </a:r>
            <a:r>
              <a:rPr lang="de-CH" sz="1400" dirty="0" smtClean="0"/>
              <a:t>: Was haben Sie denn früher gemacht?</a:t>
            </a:r>
          </a:p>
          <a:p>
            <a:pPr marL="0" indent="0">
              <a:lnSpc>
                <a:spcPct val="100000"/>
              </a:lnSpc>
              <a:buNone/>
            </a:pPr>
            <a:r>
              <a:rPr lang="de-CH" sz="1400" u="sng" dirty="0" smtClean="0"/>
              <a:t>Patient</a:t>
            </a:r>
            <a:r>
              <a:rPr lang="de-CH" sz="1400" dirty="0" smtClean="0"/>
              <a:t>: Ich war regelmässig im Volleyball, aber da trau ich mich nicht mehr hin. Ich will nicht, dass die Kollegen mich so sehen. Mit mir ist ja nichts mehr los. Ich bin auch völlig kraftlos, das schaffe ich nicht. </a:t>
            </a:r>
          </a:p>
          <a:p>
            <a:pPr marL="0" indent="0">
              <a:lnSpc>
                <a:spcPct val="100000"/>
              </a:lnSpc>
              <a:buNone/>
            </a:pPr>
            <a:r>
              <a:rPr lang="de-CH" sz="1400" u="sng" dirty="0" smtClean="0"/>
              <a:t>Therapeut</a:t>
            </a:r>
            <a:r>
              <a:rPr lang="de-CH" sz="1400" dirty="0" smtClean="0"/>
              <a:t>: </a:t>
            </a:r>
            <a:r>
              <a:rPr lang="de-CH" sz="1400" dirty="0" err="1" smtClean="0"/>
              <a:t>Hhm</a:t>
            </a:r>
            <a:r>
              <a:rPr lang="de-CH" sz="1400" dirty="0" smtClean="0"/>
              <a:t>… Die Hürde ist </a:t>
            </a:r>
            <a:r>
              <a:rPr lang="de-CH" sz="1400" dirty="0" err="1" smtClean="0"/>
              <a:t>vllt</a:t>
            </a:r>
            <a:r>
              <a:rPr lang="de-CH" sz="1400" dirty="0" smtClean="0"/>
              <a:t> bisschen zu hoch für den Anfang?! Wie </a:t>
            </a:r>
            <a:r>
              <a:rPr lang="de-CH" sz="1400" dirty="0" err="1" smtClean="0"/>
              <a:t>wärs</a:t>
            </a:r>
            <a:r>
              <a:rPr lang="de-CH" sz="1400" dirty="0" smtClean="0"/>
              <a:t> denn, wenn Sie etwas kleiner anfangen, z.B. mit </a:t>
            </a:r>
            <a:r>
              <a:rPr lang="de-CH" sz="1400" dirty="0" err="1" smtClean="0"/>
              <a:t>tgl</a:t>
            </a:r>
            <a:r>
              <a:rPr lang="de-CH" sz="1400" dirty="0" smtClean="0"/>
              <a:t> halbstündigen Spaziergängen?</a:t>
            </a:r>
          </a:p>
          <a:p>
            <a:pPr marL="0" indent="0">
              <a:lnSpc>
                <a:spcPct val="100000"/>
              </a:lnSpc>
              <a:buNone/>
            </a:pPr>
            <a:r>
              <a:rPr lang="de-CH" sz="1400" u="sng" dirty="0" smtClean="0"/>
              <a:t>Patient</a:t>
            </a:r>
            <a:r>
              <a:rPr lang="de-CH" sz="1400" dirty="0" smtClean="0"/>
              <a:t>: Wissen Sie, mein Antrieb ist so schlecht, und die Tagesklinik ist so anstrengend, abends sitz ich nur noch erschöpft auf dem Sofa vorm Fernseher. Ich kann mich dann gar nicht aufraffen, hab einfach keine Lust zu gar nichts…. Und ich hab ja auch niemanden mit dem ich was unternehmen könnte…</a:t>
            </a:r>
          </a:p>
          <a:p>
            <a:pPr marL="0" indent="0">
              <a:lnSpc>
                <a:spcPct val="100000"/>
              </a:lnSpc>
              <a:buNone/>
            </a:pPr>
            <a:endParaRPr lang="de-CH" sz="1400" dirty="0" smtClean="0"/>
          </a:p>
          <a:p>
            <a:pPr marL="0" indent="0">
              <a:lnSpc>
                <a:spcPct val="100000"/>
              </a:lnSpc>
              <a:buNone/>
            </a:pPr>
            <a:endParaRPr lang="de-CH" sz="1400" dirty="0" smtClean="0"/>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26</a:t>
            </a:fld>
            <a:endParaRPr lang="de-DE"/>
          </a:p>
        </p:txBody>
      </p:sp>
    </p:spTree>
    <p:extLst>
      <p:ext uri="{BB962C8B-B14F-4D97-AF65-F5344CB8AC3E}">
        <p14:creationId xmlns:p14="http://schemas.microsoft.com/office/powerpoint/2010/main" val="3129161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888" y="225413"/>
            <a:ext cx="6602651" cy="1194084"/>
          </a:xfrm>
        </p:spPr>
        <p:txBody>
          <a:bodyPr/>
          <a:lstStyle/>
          <a:p>
            <a:pPr>
              <a:lnSpc>
                <a:spcPct val="100000"/>
              </a:lnSpc>
            </a:pPr>
            <a:r>
              <a:rPr lang="de-CH" sz="2000" dirty="0"/>
              <a:t>Schwierigkeiten</a:t>
            </a:r>
            <a:r>
              <a:rPr lang="de-CH" sz="2000" dirty="0" smtClean="0"/>
              <a:t> der Therapieplanung 5: </a:t>
            </a:r>
            <a:br>
              <a:rPr lang="de-CH" sz="2000" dirty="0" smtClean="0"/>
            </a:br>
            <a:r>
              <a:rPr lang="de-CH" sz="2000" dirty="0" smtClean="0"/>
              <a:t/>
            </a:r>
            <a:br>
              <a:rPr lang="de-CH" sz="2000" dirty="0" smtClean="0"/>
            </a:br>
            <a:r>
              <a:rPr lang="de-CH" sz="2000" dirty="0" smtClean="0"/>
              <a:t>Ich will alles und zwar sofort </a:t>
            </a:r>
          </a:p>
        </p:txBody>
      </p:sp>
      <p:sp>
        <p:nvSpPr>
          <p:cNvPr id="3" name="Inhaltsplatzhalter 2"/>
          <p:cNvSpPr>
            <a:spLocks noGrp="1"/>
          </p:cNvSpPr>
          <p:nvPr>
            <p:ph idx="1"/>
          </p:nvPr>
        </p:nvSpPr>
        <p:spPr>
          <a:xfrm>
            <a:off x="499656" y="1480457"/>
            <a:ext cx="8187144" cy="4807132"/>
          </a:xfrm>
        </p:spPr>
        <p:txBody>
          <a:bodyPr/>
          <a:lstStyle/>
          <a:p>
            <a:pPr marL="0" indent="0">
              <a:lnSpc>
                <a:spcPct val="100000"/>
              </a:lnSpc>
              <a:buNone/>
            </a:pPr>
            <a:r>
              <a:rPr lang="de-CH" sz="1600" dirty="0" smtClean="0"/>
              <a:t>Häufig bei BPS: 1000 Sachen wichtig, 1000 Baustellen, Drama wohin das Auge reicht, wo anfangen? </a:t>
            </a:r>
          </a:p>
          <a:p>
            <a:pPr marL="0" indent="0">
              <a:lnSpc>
                <a:spcPct val="100000"/>
              </a:lnSpc>
              <a:buNone/>
            </a:pPr>
            <a:r>
              <a:rPr lang="de-CH" sz="1600" dirty="0" smtClean="0"/>
              <a:t>Reihenfolge festlegen (Leitlinien: Z.B. Sucht – Depression – Angst), Hierarchisierung der Ziele (Leitsymptome, wo liegt der grösste Leidensdruck des Patienten?), eins nach dem anderen, </a:t>
            </a:r>
            <a:r>
              <a:rPr lang="de-CH" sz="1600" dirty="0" err="1" smtClean="0"/>
              <a:t>ggf</a:t>
            </a:r>
            <a:r>
              <a:rPr lang="de-CH" sz="1600" dirty="0" smtClean="0"/>
              <a:t> Therapieverträge</a:t>
            </a:r>
          </a:p>
          <a:p>
            <a:pPr marL="0" indent="0">
              <a:lnSpc>
                <a:spcPct val="100000"/>
              </a:lnSpc>
              <a:buNone/>
            </a:pPr>
            <a:r>
              <a:rPr lang="de-CH" sz="1600" dirty="0" smtClean="0"/>
              <a:t>Faustregel DBT </a:t>
            </a:r>
            <a:r>
              <a:rPr lang="de-CH" sz="1600" b="1" dirty="0" smtClean="0"/>
              <a:t>Behandlungsfokus finden</a:t>
            </a:r>
            <a:r>
              <a:rPr lang="de-CH" sz="1600" dirty="0" smtClean="0"/>
              <a:t>: </a:t>
            </a:r>
          </a:p>
          <a:p>
            <a:pPr marL="609600" indent="-609600">
              <a:lnSpc>
                <a:spcPct val="90000"/>
              </a:lnSpc>
              <a:buClr>
                <a:schemeClr val="hlink"/>
              </a:buClr>
              <a:buSzPct val="120000"/>
              <a:buNone/>
            </a:pPr>
            <a:r>
              <a:rPr lang="de-CH" altLang="de-DE" sz="1600" b="1" dirty="0" smtClean="0">
                <a:latin typeface="Arial" panose="020B0604020202020204" pitchFamily="34" charset="0"/>
                <a:cs typeface="Times New Roman" panose="02020603050405020304" pitchFamily="18" charset="0"/>
              </a:rPr>
              <a:t>Phase </a:t>
            </a:r>
            <a:r>
              <a:rPr lang="de-CH" altLang="de-DE" sz="1600" b="1" dirty="0">
                <a:latin typeface="Arial" panose="020B0604020202020204" pitchFamily="34" charset="0"/>
                <a:cs typeface="Times New Roman" panose="02020603050405020304" pitchFamily="18" charset="0"/>
              </a:rPr>
              <a:t>1:</a:t>
            </a:r>
            <a:r>
              <a:rPr lang="de-CH" altLang="de-DE" sz="1600" dirty="0">
                <a:latin typeface="Arial" panose="020B0604020202020204" pitchFamily="34" charset="0"/>
                <a:cs typeface="Times New Roman" panose="02020603050405020304" pitchFamily="18" charset="0"/>
              </a:rPr>
              <a:t> </a:t>
            </a:r>
          </a:p>
          <a:p>
            <a:pPr marL="990600" lvl="1" indent="-533400">
              <a:lnSpc>
                <a:spcPct val="90000"/>
              </a:lnSpc>
              <a:buClr>
                <a:schemeClr val="tx2"/>
              </a:buClr>
              <a:buSzPct val="120000"/>
              <a:buFont typeface="Wingdings" panose="05000000000000000000" pitchFamily="2" charset="2"/>
              <a:buAutoNum type="arabicPeriod"/>
            </a:pPr>
            <a:r>
              <a:rPr lang="de-CH" altLang="de-DE" sz="1600" dirty="0">
                <a:latin typeface="Arial" panose="020B0604020202020204" pitchFamily="34" charset="0"/>
                <a:cs typeface="Times New Roman" panose="02020603050405020304" pitchFamily="18" charset="0"/>
              </a:rPr>
              <a:t>Suizidalität und Parasuizidales Verhalten</a:t>
            </a:r>
          </a:p>
          <a:p>
            <a:pPr marL="990600" lvl="1" indent="-533400">
              <a:lnSpc>
                <a:spcPct val="90000"/>
              </a:lnSpc>
              <a:buClr>
                <a:schemeClr val="tx2"/>
              </a:buClr>
              <a:buSzPct val="120000"/>
              <a:buFont typeface="Wingdings" panose="05000000000000000000" pitchFamily="2" charset="2"/>
              <a:buAutoNum type="arabicPeriod"/>
            </a:pPr>
            <a:r>
              <a:rPr lang="de-CH" altLang="de-DE" sz="1600" dirty="0">
                <a:latin typeface="Arial" panose="020B0604020202020204" pitchFamily="34" charset="0"/>
                <a:cs typeface="Times New Roman" panose="02020603050405020304" pitchFamily="18" charset="0"/>
              </a:rPr>
              <a:t>Therapieschädigendes Verhalten</a:t>
            </a:r>
          </a:p>
          <a:p>
            <a:pPr marL="990600" lvl="1" indent="-533400">
              <a:lnSpc>
                <a:spcPct val="90000"/>
              </a:lnSpc>
              <a:buClr>
                <a:schemeClr val="tx2"/>
              </a:buClr>
              <a:buSzPct val="120000"/>
              <a:buFont typeface="Wingdings" panose="05000000000000000000" pitchFamily="2" charset="2"/>
              <a:buAutoNum type="arabicPeriod"/>
            </a:pPr>
            <a:r>
              <a:rPr lang="de-CH" altLang="de-DE" sz="1600" dirty="0">
                <a:latin typeface="Arial" panose="020B0604020202020204" pitchFamily="34" charset="0"/>
                <a:cs typeface="Times New Roman" panose="02020603050405020304" pitchFamily="18" charset="0"/>
              </a:rPr>
              <a:t>Verhaltensweisen, die die Lebensqualität beeinträchtigen (</a:t>
            </a:r>
            <a:r>
              <a:rPr lang="de-CH" altLang="de-DE" sz="1600" dirty="0">
                <a:latin typeface="Arial" panose="020B0604020202020204" pitchFamily="34" charset="0"/>
                <a:cs typeface="Arial" panose="020B0604020202020204" pitchFamily="34" charset="0"/>
              </a:rPr>
              <a:t>Drogenkonsum, Essstörungen, Wohnungslosigkeit, dissoziative Störungen etc.)</a:t>
            </a:r>
            <a:r>
              <a:rPr lang="de-CH" altLang="de-DE" sz="1600" dirty="0">
                <a:latin typeface="Arial" panose="020B0604020202020204" pitchFamily="34" charset="0"/>
                <a:cs typeface="Times New Roman" panose="02020603050405020304" pitchFamily="18" charset="0"/>
              </a:rPr>
              <a:t> </a:t>
            </a:r>
          </a:p>
          <a:p>
            <a:pPr marL="990600" lvl="1" indent="-533400">
              <a:lnSpc>
                <a:spcPct val="90000"/>
              </a:lnSpc>
              <a:buClr>
                <a:schemeClr val="tx2"/>
              </a:buClr>
              <a:buSzPct val="120000"/>
              <a:buNone/>
            </a:pPr>
            <a:r>
              <a:rPr lang="de-CH" altLang="de-DE" sz="1600" b="1" dirty="0">
                <a:latin typeface="Arial" panose="020B0604020202020204" pitchFamily="34" charset="0"/>
                <a:cs typeface="Times New Roman" panose="02020603050405020304" pitchFamily="18" charset="0"/>
              </a:rPr>
              <a:t>Phase 2:</a:t>
            </a:r>
          </a:p>
          <a:p>
            <a:pPr marL="990600" lvl="1" indent="-533400">
              <a:lnSpc>
                <a:spcPct val="90000"/>
              </a:lnSpc>
              <a:buClr>
                <a:schemeClr val="tx2"/>
              </a:buClr>
              <a:buSzPct val="120000"/>
              <a:buFont typeface="Wingdings" panose="05000000000000000000" pitchFamily="2" charset="2"/>
              <a:buChar char="§"/>
            </a:pPr>
            <a:r>
              <a:rPr lang="de-CH" altLang="de-DE" sz="1600" dirty="0" err="1">
                <a:latin typeface="Arial" panose="020B0604020202020204" pitchFamily="34" charset="0"/>
                <a:cs typeface="Times New Roman" panose="02020603050405020304" pitchFamily="18" charset="0"/>
              </a:rPr>
              <a:t>Traumabearbeitung</a:t>
            </a:r>
            <a:endParaRPr lang="de-CH" altLang="de-DE" sz="1600" dirty="0">
              <a:latin typeface="Arial" panose="020B0604020202020204" pitchFamily="34" charset="0"/>
              <a:cs typeface="Times New Roman" panose="02020603050405020304" pitchFamily="18" charset="0"/>
            </a:endParaRPr>
          </a:p>
          <a:p>
            <a:pPr marL="990600" lvl="1" indent="-533400">
              <a:lnSpc>
                <a:spcPct val="90000"/>
              </a:lnSpc>
              <a:buClr>
                <a:schemeClr val="tx2"/>
              </a:buClr>
              <a:buSzPct val="120000"/>
              <a:buNone/>
            </a:pPr>
            <a:r>
              <a:rPr lang="de-CH" altLang="de-DE" sz="1600" b="1" dirty="0">
                <a:latin typeface="Arial" panose="020B0604020202020204" pitchFamily="34" charset="0"/>
                <a:cs typeface="Times New Roman" panose="02020603050405020304" pitchFamily="18" charset="0"/>
              </a:rPr>
              <a:t>Phase 3:</a:t>
            </a:r>
          </a:p>
          <a:p>
            <a:pPr marL="990600" lvl="1" indent="-533400">
              <a:lnSpc>
                <a:spcPct val="90000"/>
              </a:lnSpc>
              <a:buClr>
                <a:schemeClr val="tx2"/>
              </a:buClr>
              <a:buSzPct val="120000"/>
              <a:buFont typeface="Wingdings" panose="05000000000000000000" pitchFamily="2" charset="2"/>
              <a:buChar char="§"/>
            </a:pPr>
            <a:r>
              <a:rPr lang="de-CH" altLang="de-DE" sz="1600" dirty="0">
                <a:latin typeface="Arial" panose="020B0604020202020204" pitchFamily="34" charset="0"/>
                <a:cs typeface="Times New Roman" panose="02020603050405020304" pitchFamily="18" charset="0"/>
              </a:rPr>
              <a:t>Neuorientierung, Integration, Sinn des Lebens</a:t>
            </a:r>
          </a:p>
          <a:p>
            <a:pPr marL="0" indent="0">
              <a:lnSpc>
                <a:spcPct val="100000"/>
              </a:lnSpc>
              <a:buNone/>
            </a:pPr>
            <a:endParaRPr lang="de-CH" sz="1400" dirty="0" smtClean="0"/>
          </a:p>
          <a:p>
            <a:pPr marL="0" indent="0">
              <a:lnSpc>
                <a:spcPct val="100000"/>
              </a:lnSpc>
              <a:buNone/>
            </a:pPr>
            <a:endParaRPr lang="de-CH" sz="1400" dirty="0" smtClean="0"/>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27</a:t>
            </a:fld>
            <a:endParaRPr lang="de-DE"/>
          </a:p>
        </p:txBody>
      </p:sp>
    </p:spTree>
    <p:extLst>
      <p:ext uri="{BB962C8B-B14F-4D97-AF65-F5344CB8AC3E}">
        <p14:creationId xmlns:p14="http://schemas.microsoft.com/office/powerpoint/2010/main" val="25926267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888" y="225413"/>
            <a:ext cx="6602651" cy="1194084"/>
          </a:xfrm>
        </p:spPr>
        <p:txBody>
          <a:bodyPr/>
          <a:lstStyle/>
          <a:p>
            <a:pPr>
              <a:lnSpc>
                <a:spcPct val="100000"/>
              </a:lnSpc>
            </a:pPr>
            <a:r>
              <a:rPr lang="de-CH" sz="2000" dirty="0" smtClean="0"/>
              <a:t>Schwierigkeiten der Therapieplanung 6: </a:t>
            </a:r>
            <a:br>
              <a:rPr lang="de-CH" sz="2000" dirty="0" smtClean="0"/>
            </a:br>
            <a:r>
              <a:rPr lang="de-CH" sz="2000" dirty="0" smtClean="0"/>
              <a:t/>
            </a:r>
            <a:br>
              <a:rPr lang="de-CH" sz="2000" dirty="0" smtClean="0"/>
            </a:br>
            <a:r>
              <a:rPr lang="de-CH" sz="2000" dirty="0" smtClean="0"/>
              <a:t>Ich sehe was, was du nicht siehst</a:t>
            </a:r>
          </a:p>
        </p:txBody>
      </p:sp>
      <p:sp>
        <p:nvSpPr>
          <p:cNvPr id="3" name="Inhaltsplatzhalter 2"/>
          <p:cNvSpPr>
            <a:spLocks noGrp="1"/>
          </p:cNvSpPr>
          <p:nvPr>
            <p:ph idx="1"/>
          </p:nvPr>
        </p:nvSpPr>
        <p:spPr>
          <a:xfrm>
            <a:off x="499656" y="1358537"/>
            <a:ext cx="8187144" cy="4929052"/>
          </a:xfrm>
        </p:spPr>
        <p:txBody>
          <a:bodyPr/>
          <a:lstStyle/>
          <a:p>
            <a:pPr marL="0" indent="0">
              <a:lnSpc>
                <a:spcPct val="100000"/>
              </a:lnSpc>
              <a:buNone/>
            </a:pPr>
            <a:endParaRPr lang="de-CH" sz="1400" dirty="0" smtClean="0"/>
          </a:p>
          <a:p>
            <a:pPr>
              <a:lnSpc>
                <a:spcPct val="100000"/>
              </a:lnSpc>
            </a:pPr>
            <a:r>
              <a:rPr lang="de-CH" sz="1800" dirty="0" smtClean="0"/>
              <a:t>Akute Suizidalität </a:t>
            </a:r>
          </a:p>
          <a:p>
            <a:pPr>
              <a:lnSpc>
                <a:spcPct val="100000"/>
              </a:lnSpc>
            </a:pPr>
            <a:r>
              <a:rPr lang="de-CH" sz="1800" dirty="0" smtClean="0"/>
              <a:t>Produktiv psychotisch (ich hab Burnout/böse Nachbarn, brauche keine </a:t>
            </a:r>
            <a:r>
              <a:rPr lang="de-CH" sz="1800" dirty="0" err="1" smtClean="0"/>
              <a:t>Medis</a:t>
            </a:r>
            <a:r>
              <a:rPr lang="de-CH" sz="1800" dirty="0" smtClean="0"/>
              <a:t>)</a:t>
            </a:r>
          </a:p>
          <a:p>
            <a:pPr>
              <a:lnSpc>
                <a:spcPct val="100000"/>
              </a:lnSpc>
            </a:pPr>
            <a:r>
              <a:rPr lang="de-CH" sz="1800" dirty="0" smtClean="0"/>
              <a:t>Manisch (Wer hat hier das Problem?)</a:t>
            </a:r>
          </a:p>
          <a:p>
            <a:pPr>
              <a:lnSpc>
                <a:spcPct val="100000"/>
              </a:lnSpc>
            </a:pPr>
            <a:r>
              <a:rPr lang="de-CH" sz="1800" dirty="0" smtClean="0">
                <a:sym typeface="Wingdings" panose="05000000000000000000" pitchFamily="2" charset="2"/>
              </a:rPr>
              <a:t> </a:t>
            </a:r>
            <a:r>
              <a:rPr lang="de-CH" sz="1800" dirty="0" smtClean="0"/>
              <a:t>Switch von Psychotherapie (Augenhöhe, es passiert nichts, was der Patient nicht will) zu Krisenintervention (direktiv, "von oben herab", </a:t>
            </a:r>
            <a:r>
              <a:rPr lang="de-CH" sz="1800" dirty="0" err="1" smtClean="0"/>
              <a:t>ggf</a:t>
            </a:r>
            <a:r>
              <a:rPr lang="de-CH" sz="1800" dirty="0" smtClean="0"/>
              <a:t> und im Notfall gegen Willen des Patienten)</a:t>
            </a:r>
          </a:p>
          <a:p>
            <a:pPr>
              <a:lnSpc>
                <a:spcPct val="100000"/>
              </a:lnSpc>
            </a:pPr>
            <a:r>
              <a:rPr lang="de-CH" sz="1800" dirty="0" smtClean="0"/>
              <a:t>Depression remittiert, PS blüht auf, und dann wie weiter?</a:t>
            </a:r>
          </a:p>
          <a:p>
            <a:pPr>
              <a:lnSpc>
                <a:spcPct val="100000"/>
              </a:lnSpc>
            </a:pPr>
            <a:r>
              <a:rPr lang="de-CH" sz="1800" dirty="0"/>
              <a:t>"Du bist der Doktor": Gib mir Tablette, sag mir was richtig ist, heil mich</a:t>
            </a:r>
          </a:p>
          <a:p>
            <a:pPr>
              <a:lnSpc>
                <a:spcPct val="100000"/>
              </a:lnSpc>
            </a:pPr>
            <a:r>
              <a:rPr lang="de-CH" sz="1800" dirty="0" smtClean="0"/>
              <a:t>Angst und Zwang: Was ist normal, wo ist die Grenze, was ist das Ziel? Ist man als </a:t>
            </a:r>
            <a:r>
              <a:rPr lang="de-CH" sz="1800" dirty="0" err="1" smtClean="0"/>
              <a:t>Vogelphobikern</a:t>
            </a:r>
            <a:r>
              <a:rPr lang="de-CH" sz="1800" dirty="0" smtClean="0"/>
              <a:t> geheilt, wenn man sich einen Papagei hält? Ist es sinnvoll Zwänge/Kontaminationsängste damit zu behandeln, dass Patienten mit Zahnbürste Klobrille putzen?</a:t>
            </a:r>
          </a:p>
          <a:p>
            <a:pPr marL="0" indent="0">
              <a:lnSpc>
                <a:spcPct val="100000"/>
              </a:lnSpc>
              <a:buNone/>
            </a:pPr>
            <a:endParaRPr lang="de-CH" sz="1800" dirty="0" smtClean="0"/>
          </a:p>
          <a:p>
            <a:pPr marL="0" indent="0">
              <a:lnSpc>
                <a:spcPct val="100000"/>
              </a:lnSpc>
              <a:buNone/>
            </a:pPr>
            <a:endParaRPr lang="de-CH" sz="14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28</a:t>
            </a:fld>
            <a:endParaRPr lang="de-DE"/>
          </a:p>
        </p:txBody>
      </p:sp>
    </p:spTree>
    <p:extLst>
      <p:ext uri="{BB962C8B-B14F-4D97-AF65-F5344CB8AC3E}">
        <p14:creationId xmlns:p14="http://schemas.microsoft.com/office/powerpoint/2010/main" val="3774862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p:txBody>
          <a:bodyPr/>
          <a:lstStyle/>
          <a:p>
            <a:pPr marL="0" indent="0">
              <a:buNone/>
            </a:pPr>
            <a:endParaRPr lang="de-CH" dirty="0" smtClean="0"/>
          </a:p>
          <a:p>
            <a:pPr marL="0" indent="0">
              <a:buNone/>
            </a:pPr>
            <a:endParaRPr lang="de-CH" dirty="0"/>
          </a:p>
          <a:p>
            <a:pPr marL="0" indent="0" algn="ctr">
              <a:buNone/>
            </a:pPr>
            <a:r>
              <a:rPr lang="de-CH" sz="6000" dirty="0" smtClean="0"/>
              <a:t>Vielen Dank !</a:t>
            </a:r>
            <a:endParaRPr lang="de-CH" sz="6000" dirty="0"/>
          </a:p>
        </p:txBody>
      </p:sp>
      <p:sp>
        <p:nvSpPr>
          <p:cNvPr id="4" name="Foliennummernplatzhalter 3"/>
          <p:cNvSpPr>
            <a:spLocks noGrp="1"/>
          </p:cNvSpPr>
          <p:nvPr>
            <p:ph type="sldNum" sz="quarter" idx="12"/>
          </p:nvPr>
        </p:nvSpPr>
        <p:spPr/>
        <p:txBody>
          <a:bodyPr/>
          <a:lstStyle/>
          <a:p>
            <a:fld id="{1756655F-7443-324F-BD7C-A3A4A4B3391E}" type="slidenum">
              <a:rPr lang="de-DE" smtClean="0"/>
              <a:pPr/>
              <a:t>29</a:t>
            </a:fld>
            <a:endParaRPr lang="de-DE"/>
          </a:p>
        </p:txBody>
      </p:sp>
    </p:spTree>
    <p:extLst>
      <p:ext uri="{BB962C8B-B14F-4D97-AF65-F5344CB8AC3E}">
        <p14:creationId xmlns:p14="http://schemas.microsoft.com/office/powerpoint/2010/main" val="1455204610"/>
      </p:ext>
    </p:extLst>
  </p:cSld>
  <p:clrMapOvr>
    <a:masterClrMapping/>
  </p:clrMapOvr>
</p:sld>
</file>

<file path=ppt/theme/theme1.xml><?xml version="1.0" encoding="utf-8"?>
<a:theme xmlns:a="http://schemas.openxmlformats.org/drawingml/2006/main" name="PDAG-Folienmaster">
  <a:themeElements>
    <a:clrScheme name="Benutzerdefiniert 1">
      <a:dk1>
        <a:sysClr val="windowText" lastClr="000000"/>
      </a:dk1>
      <a:lt1>
        <a:sysClr val="window" lastClr="FFFFFF"/>
      </a:lt1>
      <a:dk2>
        <a:srgbClr val="0064A4"/>
      </a:dk2>
      <a:lt2>
        <a:srgbClr val="C0C1BF"/>
      </a:lt2>
      <a:accent1>
        <a:srgbClr val="E4AE53"/>
      </a:accent1>
      <a:accent2>
        <a:srgbClr val="93AD5B"/>
      </a:accent2>
      <a:accent3>
        <a:srgbClr val="CB7F56"/>
      </a:accent3>
      <a:accent4>
        <a:srgbClr val="977A98"/>
      </a:accent4>
      <a:accent5>
        <a:srgbClr val="B08D7D"/>
      </a:accent5>
      <a:accent6>
        <a:srgbClr val="DDDED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dellblatt">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pattFill prst="pct20">
          <a:fgClr>
            <a:srgbClr val="C0C0C0"/>
          </a:fgClr>
          <a:bgClr>
            <a:schemeClr val="bg1"/>
          </a:bgClr>
        </a:pattFill>
        <a:ln w="9525">
          <a:noFill/>
          <a:miter lim="800000"/>
          <a:headEnd/>
          <a:tailEnd/>
        </a:ln>
      </a:spPr>
      <a:bodyPr wrap="square" lIns="95893" tIns="47947" rIns="95893" bIns="47947">
        <a:spAutoFit/>
      </a:bodyPr>
      <a:lstStyle>
        <a:defPPr defTabSz="958850">
          <a:spcBef>
            <a:spcPts val="800"/>
          </a:spcBef>
          <a:defRPr sz="1600" b="1" dirty="0"/>
        </a:defPPr>
      </a:lstStyle>
    </a:txDef>
  </a:objectDefaults>
  <a:extraClrSchemeLst/>
</a:theme>
</file>

<file path=ppt/theme/theme3.xml><?xml version="1.0" encoding="utf-8"?>
<a:theme xmlns:a="http://schemas.openxmlformats.org/drawingml/2006/main" name="1_Modellblatt">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pattFill prst="pct20">
          <a:fgClr>
            <a:srgbClr val="C0C0C0"/>
          </a:fgClr>
          <a:bgClr>
            <a:schemeClr val="bg1"/>
          </a:bgClr>
        </a:pattFill>
        <a:ln w="9525">
          <a:noFill/>
          <a:miter lim="800000"/>
          <a:headEnd/>
          <a:tailEnd/>
        </a:ln>
      </a:spPr>
      <a:bodyPr wrap="square" lIns="95893" tIns="47947" rIns="95893" bIns="47947">
        <a:spAutoFit/>
      </a:bodyPr>
      <a:lstStyle>
        <a:defPPr defTabSz="958850">
          <a:spcBef>
            <a:spcPts val="800"/>
          </a:spcBef>
          <a:defRPr sz="1600" b="1" dirty="0"/>
        </a:defPPr>
      </a:lstStyle>
    </a:tx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3271</Words>
  <Application>Microsoft Office PowerPoint</Application>
  <PresentationFormat>Bildschirmpräsentation (4:3)</PresentationFormat>
  <Paragraphs>624</Paragraphs>
  <Slides>29</Slides>
  <Notes>0</Notes>
  <HiddenSlides>0</HiddenSlides>
  <MMClips>0</MMClips>
  <ScaleCrop>false</ScaleCrop>
  <HeadingPairs>
    <vt:vector size="8" baseType="variant">
      <vt:variant>
        <vt:lpstr>Verwendete Schriftarten</vt:lpstr>
      </vt:variant>
      <vt:variant>
        <vt:i4>8</vt:i4>
      </vt:variant>
      <vt:variant>
        <vt:lpstr>Design</vt:lpstr>
      </vt:variant>
      <vt:variant>
        <vt:i4>3</vt:i4>
      </vt:variant>
      <vt:variant>
        <vt:lpstr>Folientitel</vt:lpstr>
      </vt:variant>
      <vt:variant>
        <vt:i4>29</vt:i4>
      </vt:variant>
      <vt:variant>
        <vt:lpstr>Zielgruppenorientierte Präsentationen</vt:lpstr>
      </vt:variant>
      <vt:variant>
        <vt:i4>1</vt:i4>
      </vt:variant>
    </vt:vector>
  </HeadingPairs>
  <TitlesOfParts>
    <vt:vector size="41" baseType="lpstr">
      <vt:lpstr>ＭＳ Ｐゴシック</vt:lpstr>
      <vt:lpstr>Arial</vt:lpstr>
      <vt:lpstr>Calibri</vt:lpstr>
      <vt:lpstr>Century Gothic</vt:lpstr>
      <vt:lpstr>Symbol</vt:lpstr>
      <vt:lpstr>Times New Roman</vt:lpstr>
      <vt:lpstr>Verdana</vt:lpstr>
      <vt:lpstr>Wingdings</vt:lpstr>
      <vt:lpstr>PDAG-Folienmaster</vt:lpstr>
      <vt:lpstr>Modellblatt</vt:lpstr>
      <vt:lpstr>1_Modellblatt</vt:lpstr>
      <vt:lpstr>Psychoedukation - Angst</vt:lpstr>
      <vt:lpstr> Was ist Therapieplanung?  </vt:lpstr>
      <vt:lpstr> Therapieplanung basiert auf  </vt:lpstr>
      <vt:lpstr> Therapieplanung beinhaltet  </vt:lpstr>
      <vt:lpstr>Wo beginnt und endet Therapieplanung?  </vt:lpstr>
      <vt:lpstr> Behandlungskonzept  </vt:lpstr>
      <vt:lpstr> Behandlungskonzept</vt:lpstr>
      <vt:lpstr> Therapieinhalte</vt:lpstr>
      <vt:lpstr> Therapieinhalte</vt:lpstr>
      <vt:lpstr>Wochenplan</vt:lpstr>
      <vt:lpstr>Behandlungsprozess</vt:lpstr>
      <vt:lpstr> Gefässe im Therapieplanungsprozess</vt:lpstr>
      <vt:lpstr>Therapieplanungsprozess</vt:lpstr>
      <vt:lpstr>Screening Fragebogen Besichtigung</vt:lpstr>
      <vt:lpstr> Therapieplanungsprozess</vt:lpstr>
      <vt:lpstr> Therapieplanungsprozess</vt:lpstr>
      <vt:lpstr> Therapieplanungsprozess</vt:lpstr>
      <vt:lpstr>Fallbeispiel Therapieplanung Frau C</vt:lpstr>
      <vt:lpstr>Therapieplanung Frau C</vt:lpstr>
      <vt:lpstr>Therapieplanung Frau C im Kernteam:  Gemeinsame Zielentwicklung auf Augenhöhe</vt:lpstr>
      <vt:lpstr>PowerPoint-Präsentation</vt:lpstr>
      <vt:lpstr>PowerPoint-Präsentation</vt:lpstr>
      <vt:lpstr>Schwierigkeiten der Therapieplanung 1:  Vom Wunsch zur konkreten Veränderungszielformulierung </vt:lpstr>
      <vt:lpstr>Schwierigkeiten der Therapieplanung 2:  Die Ziele des Therapeuten oder: die Rechnung ohne den Wirt</vt:lpstr>
      <vt:lpstr>Schwierigkeiten der Therapieplanung 3:   Die Ziele der anderen oder wer will Veränderung?</vt:lpstr>
      <vt:lpstr>Schwierigkeiten der Therapieplanung 4:  Wasch mich, aber mach mich nicht nass oder  das "Ja, aber - Spiel"</vt:lpstr>
      <vt:lpstr>Schwierigkeiten der Therapieplanung 5:   Ich will alles und zwar sofort </vt:lpstr>
      <vt:lpstr>Schwierigkeiten der Therapieplanung 6:   Ich sehe was, was du nicht siehst</vt:lpstr>
      <vt:lpstr>PowerPoint-Präsentation</vt:lpstr>
      <vt:lpstr>Kurzpräsentation_PDAG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Dominik Chiavi</dc:creator>
  <cp:lastModifiedBy>pagsvp2</cp:lastModifiedBy>
  <cp:revision>796</cp:revision>
  <cp:lastPrinted>2017-10-09T18:52:03Z</cp:lastPrinted>
  <dcterms:created xsi:type="dcterms:W3CDTF">2013-02-13T13:20:48Z</dcterms:created>
  <dcterms:modified xsi:type="dcterms:W3CDTF">2017-10-25T15:13:21Z</dcterms:modified>
</cp:coreProperties>
</file>