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coolpic" ContentType="image/jpe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303" r:id="rId3"/>
    <p:sldId id="259" r:id="rId4"/>
    <p:sldId id="260" r:id="rId5"/>
    <p:sldId id="266" r:id="rId6"/>
    <p:sldId id="273" r:id="rId7"/>
    <p:sldId id="267" r:id="rId8"/>
    <p:sldId id="304" r:id="rId9"/>
    <p:sldId id="276" r:id="rId10"/>
    <p:sldId id="268" r:id="rId11"/>
    <p:sldId id="277" r:id="rId12"/>
    <p:sldId id="278" r:id="rId13"/>
    <p:sldId id="279" r:id="rId14"/>
    <p:sldId id="280" r:id="rId15"/>
    <p:sldId id="296" r:id="rId16"/>
    <p:sldId id="284" r:id="rId17"/>
    <p:sldId id="285" r:id="rId18"/>
    <p:sldId id="286" r:id="rId19"/>
    <p:sldId id="287" r:id="rId20"/>
    <p:sldId id="291" r:id="rId21"/>
    <p:sldId id="272" r:id="rId22"/>
    <p:sldId id="293" r:id="rId23"/>
    <p:sldId id="306" r:id="rId24"/>
    <p:sldId id="294" r:id="rId25"/>
    <p:sldId id="305" r:id="rId26"/>
    <p:sldId id="298" r:id="rId27"/>
    <p:sldId id="299" r:id="rId28"/>
    <p:sldId id="301" r:id="rId29"/>
  </p:sldIdLst>
  <p:sldSz cx="9144000" cy="6858000" type="screen4x3"/>
  <p:notesSz cx="6669088"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9BD2"/>
    <a:srgbClr val="96C0DC"/>
    <a:srgbClr val="52AFD8"/>
    <a:srgbClr val="8EB4E3"/>
    <a:srgbClr val="3333FF"/>
    <a:srgbClr val="0066FF"/>
    <a:srgbClr val="527BD8"/>
    <a:srgbClr val="4A78C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690" autoAdjust="0"/>
  </p:normalViewPr>
  <p:slideViewPr>
    <p:cSldViewPr>
      <p:cViewPr>
        <p:scale>
          <a:sx n="70" d="100"/>
          <a:sy n="70" d="100"/>
        </p:scale>
        <p:origin x="-1332" y="504"/>
      </p:cViewPr>
      <p:guideLst>
        <p:guide orient="horz" pos="2160"/>
        <p:guide pos="2880"/>
      </p:guideLst>
    </p:cSldViewPr>
  </p:slideViewPr>
  <p:notesTextViewPr>
    <p:cViewPr>
      <p:scale>
        <a:sx n="100" d="100"/>
        <a:sy n="100" d="100"/>
      </p:scale>
      <p:origin x="0" y="0"/>
    </p:cViewPr>
  </p:notesTextViewPr>
  <p:notesViewPr>
    <p:cSldViewPr>
      <p:cViewPr varScale="1">
        <p:scale>
          <a:sx n="80" d="100"/>
          <a:sy n="80" d="100"/>
        </p:scale>
        <p:origin x="-1974" y="-7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889938" cy="496411"/>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777607" y="1"/>
            <a:ext cx="2889938" cy="496411"/>
          </a:xfrm>
          <a:prstGeom prst="rect">
            <a:avLst/>
          </a:prstGeom>
        </p:spPr>
        <p:txBody>
          <a:bodyPr vert="horz" lIns="91440" tIns="45720" rIns="91440" bIns="45720" rtlCol="0"/>
          <a:lstStyle>
            <a:lvl1pPr algn="r">
              <a:defRPr sz="1200"/>
            </a:lvl1pPr>
          </a:lstStyle>
          <a:p>
            <a:fld id="{8133C011-983E-4787-AC82-F965AFCECB61}" type="datetimeFigureOut">
              <a:rPr lang="de-CH" smtClean="0"/>
              <a:t>13.12.2012</a:t>
            </a:fld>
            <a:endParaRPr lang="de-CH"/>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9430092"/>
            <a:ext cx="2889938" cy="496411"/>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777607" y="9430092"/>
            <a:ext cx="2889938" cy="496411"/>
          </a:xfrm>
          <a:prstGeom prst="rect">
            <a:avLst/>
          </a:prstGeom>
        </p:spPr>
        <p:txBody>
          <a:bodyPr vert="horz" lIns="91440" tIns="45720" rIns="91440" bIns="45720" rtlCol="0" anchor="b"/>
          <a:lstStyle>
            <a:lvl1pPr algn="r">
              <a:defRPr sz="1200"/>
            </a:lvl1pPr>
          </a:lstStyle>
          <a:p>
            <a:fld id="{666BD244-0C9E-40C3-88DF-344165B0FDE7}" type="slidenum">
              <a:rPr lang="de-CH" smtClean="0"/>
              <a:t>‹Nr.›</a:t>
            </a:fld>
            <a:endParaRPr lang="de-CH"/>
          </a:p>
        </p:txBody>
      </p:sp>
    </p:spTree>
    <p:extLst>
      <p:ext uri="{BB962C8B-B14F-4D97-AF65-F5344CB8AC3E}">
        <p14:creationId xmlns:p14="http://schemas.microsoft.com/office/powerpoint/2010/main" val="244095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de.wikipedia.org/wiki/Rechtsmedizin" TargetMode="External"/><Relationship Id="rId13" Type="http://schemas.openxmlformats.org/officeDocument/2006/relationships/hyperlink" Target="http://de.wikipedia.org/wiki/Soziales_Handeln" TargetMode="External"/><Relationship Id="rId18" Type="http://schemas.openxmlformats.org/officeDocument/2006/relationships/hyperlink" Target="http://de.wikipedia.org/wiki/Anthropologie" TargetMode="External"/><Relationship Id="rId3" Type="http://schemas.openxmlformats.org/officeDocument/2006/relationships/hyperlink" Target="http://de.wikipedia.org/wiki/Sozialmedizin" TargetMode="External"/><Relationship Id="rId21" Type="http://schemas.openxmlformats.org/officeDocument/2006/relationships/hyperlink" Target="http://de.wikipedia.org/wiki/Instinkt" TargetMode="External"/><Relationship Id="rId7" Type="http://schemas.openxmlformats.org/officeDocument/2006/relationships/hyperlink" Target="http://de.wikipedia.org/wiki/Versicherungsunternehmen" TargetMode="External"/><Relationship Id="rId12" Type="http://schemas.openxmlformats.org/officeDocument/2006/relationships/hyperlink" Target="http://de.wikipedia.org/wiki/Normativ" TargetMode="External"/><Relationship Id="rId17" Type="http://schemas.openxmlformats.org/officeDocument/2006/relationships/hyperlink" Target="http://de.wikipedia.org/wiki/Interaktion" TargetMode="External"/><Relationship Id="rId2" Type="http://schemas.openxmlformats.org/officeDocument/2006/relationships/slide" Target="../slides/slide28.xml"/><Relationship Id="rId16" Type="http://schemas.openxmlformats.org/officeDocument/2006/relationships/hyperlink" Target="http://de.wikipedia.org/wiki/Konditionierung" TargetMode="External"/><Relationship Id="rId20" Type="http://schemas.openxmlformats.org/officeDocument/2006/relationships/hyperlink" Target="http://de.wikipedia.org/wiki/Institution" TargetMode="External"/><Relationship Id="rId1" Type="http://schemas.openxmlformats.org/officeDocument/2006/relationships/notesMaster" Target="../notesMasters/notesMaster1.xml"/><Relationship Id="rId6" Type="http://schemas.openxmlformats.org/officeDocument/2006/relationships/hyperlink" Target="http://de.wikipedia.org/wiki/Versicherungsnehmer" TargetMode="External"/><Relationship Id="rId11" Type="http://schemas.openxmlformats.org/officeDocument/2006/relationships/hyperlink" Target="http://de.wikipedia.org/wiki/Latein" TargetMode="External"/><Relationship Id="rId5" Type="http://schemas.openxmlformats.org/officeDocument/2006/relationships/hyperlink" Target="http://de.wikipedia.org/wiki/Therapie" TargetMode="External"/><Relationship Id="rId15" Type="http://schemas.openxmlformats.org/officeDocument/2006/relationships/hyperlink" Target="http://de.wikipedia.org/wiki/Gemeinschaft" TargetMode="External"/><Relationship Id="rId10" Type="http://schemas.openxmlformats.org/officeDocument/2006/relationships/hyperlink" Target="http://de.wikipedia.org/wiki/Forensik" TargetMode="External"/><Relationship Id="rId19" Type="http://schemas.openxmlformats.org/officeDocument/2006/relationships/hyperlink" Target="http://de.wikipedia.org/wiki/Arnold_Gehlen" TargetMode="External"/><Relationship Id="rId4" Type="http://schemas.openxmlformats.org/officeDocument/2006/relationships/hyperlink" Target="http://de.wikipedia.org/wiki/Versicherungsmedizin" TargetMode="External"/><Relationship Id="rId9" Type="http://schemas.openxmlformats.org/officeDocument/2006/relationships/hyperlink" Target="http://de.wikipedia.org/wiki/Arbeitsmedizin" TargetMode="External"/><Relationship Id="rId14" Type="http://schemas.openxmlformats.org/officeDocument/2006/relationships/hyperlink" Target="http://de.wikipedia.org/wiki/Soziale_Grupp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bwMode="auto">
          <a:xfrm>
            <a:off x="852488" y="774700"/>
            <a:ext cx="4965700" cy="3724275"/>
          </a:xfrm>
          <a:noFill/>
          <a:ln>
            <a:solidFill>
              <a:srgbClr val="000000"/>
            </a:solidFill>
            <a:miter lim="800000"/>
            <a:headEnd/>
            <a:tailEnd/>
          </a:ln>
        </p:spPr>
      </p:sp>
      <p:sp>
        <p:nvSpPr>
          <p:cNvPr id="44035" name="Notizenplatzhalter 2"/>
          <p:cNvSpPr>
            <a:spLocks noGrp="1"/>
          </p:cNvSpPr>
          <p:nvPr>
            <p:ph type="body" idx="1"/>
          </p:nvPr>
        </p:nvSpPr>
        <p:spPr bwMode="auto">
          <a:noFill/>
        </p:spPr>
        <p:txBody>
          <a:bodyPr wrap="square" numCol="1" anchor="t" anchorCtr="0" compatLnSpc="1">
            <a:prstTxWarp prst="textNoShape">
              <a:avLst/>
            </a:prstTxWarp>
          </a:bodyPr>
          <a:lstStyle/>
          <a:p>
            <a:pPr>
              <a:buFont typeface="Arial" pitchFamily="34" charset="0"/>
              <a:buNone/>
            </a:pPr>
            <a:r>
              <a:rPr lang="de-CH" dirty="0" smtClean="0"/>
              <a:t>Liebe Kolleginnen und Kollegen</a:t>
            </a:r>
          </a:p>
          <a:p>
            <a:pPr>
              <a:buFont typeface="Arial" pitchFamily="34" charset="0"/>
              <a:buNone/>
            </a:pPr>
            <a:endParaRPr lang="de-CH" dirty="0" smtClean="0"/>
          </a:p>
          <a:p>
            <a:pPr>
              <a:buFont typeface="Arial" pitchFamily="34" charset="0"/>
              <a:buNone/>
            </a:pPr>
            <a:r>
              <a:rPr lang="de-CH" dirty="0" smtClean="0"/>
              <a:t>Ich</a:t>
            </a:r>
            <a:r>
              <a:rPr lang="de-CH" baseline="0" dirty="0" smtClean="0"/>
              <a:t> möchte sie herzlich zu dieser Veranstaltung im Rahmen der Rheinfelder Tage ‘Psychosomatik und Arbeit begrüssen. Der Titel des Vortrags, den ich halten werde, lautet wie derjenige des Kongresses selbst.     </a:t>
            </a:r>
            <a:r>
              <a:rPr lang="de-CH" baseline="0" dirty="0" smtClean="0">
                <a:effectLst>
                  <a:outerShdw blurRad="38100" dist="38100" dir="2700000" algn="tl">
                    <a:srgbClr val="000000">
                      <a:alpha val="43137"/>
                    </a:srgbClr>
                  </a:outerShdw>
                </a:effectLst>
              </a:rPr>
              <a:t>Lesen</a:t>
            </a:r>
          </a:p>
          <a:p>
            <a:pPr>
              <a:buFont typeface="Arial" pitchFamily="34" charset="0"/>
              <a:buNone/>
            </a:pPr>
            <a:r>
              <a:rPr lang="de-CH" baseline="0" dirty="0" smtClean="0"/>
              <a:t>Ich habe den Vortrag folgendermassen gegliedert: (Klick)</a:t>
            </a:r>
          </a:p>
          <a:p>
            <a:pPr algn="just">
              <a:spcBef>
                <a:spcPct val="0"/>
              </a:spcBef>
            </a:pPr>
            <a:endParaRPr lang="de-CH" sz="1200" dirty="0" smtClean="0">
              <a:latin typeface="Arial" charset="0"/>
              <a:cs typeface="Arial" charset="0"/>
            </a:endParaRPr>
          </a:p>
          <a:p>
            <a:pPr algn="just">
              <a:spcBef>
                <a:spcPct val="0"/>
              </a:spcBef>
            </a:pPr>
            <a:endParaRPr lang="de-CH" sz="1200" dirty="0" smtClean="0">
              <a:latin typeface="Arial" charset="0"/>
              <a:cs typeface="Arial" charset="0"/>
            </a:endParaRPr>
          </a:p>
          <a:p>
            <a:pPr algn="just">
              <a:spcBef>
                <a:spcPct val="0"/>
              </a:spcBef>
            </a:pPr>
            <a:endParaRPr lang="de-CH" sz="1200" dirty="0" smtClean="0">
              <a:latin typeface="Arial" charset="0"/>
              <a:cs typeface="Arial" charset="0"/>
            </a:endParaRPr>
          </a:p>
        </p:txBody>
      </p:sp>
      <p:sp>
        <p:nvSpPr>
          <p:cNvPr id="44036"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729D2B-4C61-4227-9399-097FDD6771EF}" type="slidenum">
              <a:rPr lang="de-CH">
                <a:solidFill>
                  <a:prstClr val="black"/>
                </a:solidFill>
              </a:rPr>
              <a:pPr fontAlgn="base">
                <a:spcBef>
                  <a:spcPct val="0"/>
                </a:spcBef>
                <a:spcAft>
                  <a:spcPct val="0"/>
                </a:spcAft>
              </a:pPr>
              <a:t>1</a:t>
            </a:fld>
            <a:endParaRPr lang="de-CH"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 typeface="Arial" pitchFamily="34" charset="0"/>
              <a:buNone/>
            </a:pPr>
            <a:r>
              <a:rPr lang="de-CH" dirty="0" smtClean="0">
                <a:latin typeface="Arial" pitchFamily="34" charset="0"/>
                <a:cs typeface="Arial" pitchFamily="34" charset="0"/>
              </a:rPr>
              <a:t>Es wird mir als erstes darum gehen,</a:t>
            </a:r>
            <a:r>
              <a:rPr lang="de-CH" baseline="0" dirty="0" smtClean="0">
                <a:latin typeface="Arial" pitchFamily="34" charset="0"/>
                <a:cs typeface="Arial" pitchFamily="34" charset="0"/>
              </a:rPr>
              <a:t> den Kern der ärztlichen Tätigkeit in Erinnerung zu rufen. Als zweites ist es wichtig, den Umfang und die Vielfalt der Mächte und Kräfte zu nennen, welche alle mehr oder weniger direkt auf die ärztliche Kerntätigkeit einwirken. (Klick)</a:t>
            </a:r>
          </a:p>
          <a:p>
            <a:pPr>
              <a:buFont typeface="Arial" pitchFamily="34" charset="0"/>
              <a:buNone/>
            </a:pPr>
            <a:r>
              <a:rPr lang="de-CH" baseline="0" dirty="0" smtClean="0">
                <a:latin typeface="Arial" pitchFamily="34" charset="0"/>
                <a:cs typeface="Arial" pitchFamily="34" charset="0"/>
              </a:rPr>
              <a:t>Es wird dann darum gehen, dass die beiden Bereiche – der Kern und das Umfeld – häufig Gefahr laufen, miteinander in Konflikt zu geraten. Diese Konfliktzonen gilt es in einem dritten Abschnitt zu benennen. (Klick)</a:t>
            </a:r>
          </a:p>
          <a:p>
            <a:pPr>
              <a:buFont typeface="Arial" pitchFamily="34" charset="0"/>
              <a:buNone/>
            </a:pPr>
            <a:r>
              <a:rPr lang="de-CH" baseline="0" dirty="0" smtClean="0">
                <a:latin typeface="Arial" pitchFamily="34" charset="0"/>
                <a:cs typeface="Arial" pitchFamily="34" charset="0"/>
              </a:rPr>
              <a:t>Ein jeder Konflikt dreht sich um Grenzen, Grenzziehungen und um die Macht, welche es schliesslich möglich macht, eine Grenze zu errichten und aufrechtzuerhalten. Auf dieses Thema werde ich recht ausführlich eingehen. (Klick)</a:t>
            </a:r>
            <a:endParaRPr lang="de-CH" dirty="0">
              <a:latin typeface="Arial" pitchFamily="34" charset="0"/>
              <a:cs typeface="Arial" pitchFamily="34" charset="0"/>
            </a:endParaRPr>
          </a:p>
        </p:txBody>
      </p:sp>
      <p:sp>
        <p:nvSpPr>
          <p:cNvPr id="4" name="Foliennummernplatzhalter 3"/>
          <p:cNvSpPr>
            <a:spLocks noGrp="1"/>
          </p:cNvSpPr>
          <p:nvPr>
            <p:ph type="sldNum" sz="quarter" idx="10"/>
          </p:nvPr>
        </p:nvSpPr>
        <p:spPr/>
        <p:txBody>
          <a:bodyPr/>
          <a:lstStyle/>
          <a:p>
            <a:fld id="{A7C84E82-3536-4513-AE6F-5E7BEEB86032}" type="slidenum">
              <a:rPr lang="de-CH" smtClean="0">
                <a:solidFill>
                  <a:prstClr val="black"/>
                </a:solidFill>
              </a:rPr>
              <a:pPr/>
              <a:t>2</a:t>
            </a:fld>
            <a:endParaRPr lang="de-CH">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dirty="0" smtClean="0">
                <a:solidFill>
                  <a:schemeClr val="tx1"/>
                </a:solidFill>
                <a:effectLst/>
                <a:latin typeface="Arial Black" pitchFamily="34" charset="0"/>
                <a:ea typeface="+mn-ea"/>
                <a:cs typeface="+mn-cs"/>
              </a:rPr>
              <a:t>Die</a:t>
            </a:r>
            <a:r>
              <a:rPr lang="de-CH" sz="1200" b="0" i="0" kern="1200" baseline="0" dirty="0" smtClean="0">
                <a:solidFill>
                  <a:schemeClr val="tx1"/>
                </a:solidFill>
                <a:effectLst/>
                <a:latin typeface="Arial Black" pitchFamily="34" charset="0"/>
                <a:ea typeface="+mn-ea"/>
                <a:cs typeface="+mn-cs"/>
              </a:rPr>
              <a:t> Medizin dreht sich ihrem Wesen nach um zwei Personen:</a:t>
            </a:r>
          </a:p>
          <a:p>
            <a:pPr marL="228600" indent="-228600">
              <a:buAutoNum type="arabicPeriod"/>
            </a:pPr>
            <a:r>
              <a:rPr lang="de-CH" sz="1200" b="0" i="0" kern="1200" baseline="0" dirty="0" smtClean="0">
                <a:solidFill>
                  <a:schemeClr val="tx1"/>
                </a:solidFill>
                <a:effectLst/>
                <a:latin typeface="Arial Black" pitchFamily="34" charset="0"/>
                <a:ea typeface="+mn-ea"/>
                <a:cs typeface="+mn-cs"/>
              </a:rPr>
              <a:t>Um den Patienten</a:t>
            </a:r>
          </a:p>
          <a:p>
            <a:pPr marL="228600" indent="-228600">
              <a:buAutoNum type="arabicPeriod"/>
            </a:pPr>
            <a:r>
              <a:rPr lang="de-CH" sz="1200" b="0" i="0" kern="1200" baseline="0" dirty="0" smtClean="0">
                <a:solidFill>
                  <a:schemeClr val="tx1"/>
                </a:solidFill>
                <a:effectLst/>
                <a:latin typeface="Arial Black" pitchFamily="34" charset="0"/>
                <a:ea typeface="+mn-ea"/>
                <a:cs typeface="+mn-cs"/>
              </a:rPr>
              <a:t>Um den Arzt </a:t>
            </a:r>
          </a:p>
          <a:p>
            <a:pPr marL="228600" indent="-228600">
              <a:buAutoNum type="arabicPeriod"/>
            </a:pPr>
            <a:endParaRPr lang="de-CH" sz="1200" b="0" i="0" kern="1200" baseline="0" dirty="0" smtClean="0">
              <a:solidFill>
                <a:schemeClr val="tx1"/>
              </a:solidFill>
              <a:effectLst/>
              <a:latin typeface="Arial Black"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effectLst>
                  <a:outerShdw blurRad="38100" dist="38100" dir="2700000" algn="tl">
                    <a:srgbClr val="000000">
                      <a:alpha val="43137"/>
                    </a:srgbClr>
                  </a:outerShdw>
                </a:effectLst>
              </a:rPr>
              <a:t>(Wenn ich nachfolgend vom Arzt oder auch vom Patienten reden werde, ist damit immer auch die weibliche Form mitgemeint.)</a:t>
            </a:r>
            <a:endParaRPr lang="de-CH" sz="1200" b="0" i="0" kern="1200" baseline="0" dirty="0" smtClean="0">
              <a:solidFill>
                <a:schemeClr val="tx1"/>
              </a:solidFill>
              <a:effectLst/>
              <a:latin typeface="Arial Black" pitchFamily="34" charset="0"/>
              <a:ea typeface="+mn-ea"/>
              <a:cs typeface="+mn-cs"/>
            </a:endParaRPr>
          </a:p>
          <a:p>
            <a:pPr marL="228600" indent="-228600">
              <a:buAutoNum type="arabicPeriod"/>
            </a:pPr>
            <a:endParaRPr lang="de-CH" sz="1200" b="0" i="0" kern="1200" baseline="0" dirty="0" smtClean="0">
              <a:solidFill>
                <a:schemeClr val="tx1"/>
              </a:solidFill>
              <a:effectLst/>
              <a:latin typeface="Arial Black" pitchFamily="34" charset="0"/>
              <a:ea typeface="+mn-ea"/>
              <a:cs typeface="+mn-cs"/>
            </a:endParaRPr>
          </a:p>
          <a:p>
            <a:pPr marL="0" indent="0">
              <a:buNone/>
            </a:pPr>
            <a:r>
              <a:rPr lang="de-CH" sz="1200" b="0" i="0" kern="1200" baseline="0" dirty="0" smtClean="0">
                <a:solidFill>
                  <a:schemeClr val="tx1"/>
                </a:solidFill>
                <a:effectLst/>
                <a:latin typeface="Arial Black" pitchFamily="34" charset="0"/>
                <a:ea typeface="+mn-ea"/>
                <a:cs typeface="+mn-cs"/>
              </a:rPr>
              <a:t>Die Medizin dreht sich also im Wesentlichen um den Arzt und um den Patienten. Dabei gibt es klarzustellen, dass die Priorität bei ersterem liegt. Natürlich ist es wichtig, dass Ärzte schauen, dass es ihnen gut geht. Nur so sind sie fähig, das zu leisten, wofür sie da sind: Für das Wohl und die Gesundheit von kranken Menschen zu sorgen.</a:t>
            </a:r>
          </a:p>
          <a:p>
            <a:pPr marL="0" indent="0">
              <a:buNone/>
            </a:pPr>
            <a:r>
              <a:rPr lang="de-CH" sz="1200" b="0" i="0" kern="1200" baseline="0" dirty="0" smtClean="0">
                <a:solidFill>
                  <a:schemeClr val="tx1"/>
                </a:solidFill>
                <a:effectLst/>
                <a:latin typeface="Arial Black" pitchFamily="34" charset="0"/>
                <a:ea typeface="+mn-ea"/>
                <a:cs typeface="+mn-cs"/>
              </a:rPr>
              <a:t>Das ist ähnlich wie in der Kind-Eltern-Beziehung (Klick). Das Bedürfnis der Eltern ist sekundär, die Beziehung ist asymmetrisch, es dreht sich alles primär um das Kind oder eben um, in unserem Fall, um den Patienten. </a:t>
            </a:r>
            <a:endParaRPr lang="de-CH" sz="1200" b="0" i="0" kern="1200" dirty="0" smtClean="0">
              <a:solidFill>
                <a:schemeClr val="tx1"/>
              </a:solidFill>
              <a:effectLst/>
              <a:latin typeface="Arial Black" pitchFamily="34" charset="0"/>
              <a:ea typeface="+mn-ea"/>
              <a:cs typeface="+mn-cs"/>
            </a:endParaRPr>
          </a:p>
          <a:p>
            <a:endParaRPr lang="de-CH" sz="1200" b="0" i="0" kern="1200" dirty="0" smtClean="0">
              <a:solidFill>
                <a:srgbClr val="FFC000"/>
              </a:solidFill>
              <a:effectLst/>
              <a:latin typeface="Arial Black" pitchFamily="34" charset="0"/>
              <a:ea typeface="+mn-ea"/>
              <a:cs typeface="+mn-cs"/>
            </a:endParaRPr>
          </a:p>
        </p:txBody>
      </p:sp>
      <p:sp>
        <p:nvSpPr>
          <p:cNvPr id="4" name="Foliennummernplatzhalter 3"/>
          <p:cNvSpPr>
            <a:spLocks noGrp="1"/>
          </p:cNvSpPr>
          <p:nvPr>
            <p:ph type="sldNum" sz="quarter" idx="10"/>
          </p:nvPr>
        </p:nvSpPr>
        <p:spPr/>
        <p:txBody>
          <a:bodyPr/>
          <a:lstStyle/>
          <a:p>
            <a:fld id="{666BD244-0C9E-40C3-88DF-344165B0FDE7}" type="slidenum">
              <a:rPr lang="de-CH" smtClean="0"/>
              <a:t>3</a:t>
            </a:fld>
            <a:endParaRPr lang="de-CH"/>
          </a:p>
        </p:txBody>
      </p:sp>
    </p:spTree>
    <p:extLst>
      <p:ext uri="{BB962C8B-B14F-4D97-AF65-F5344CB8AC3E}">
        <p14:creationId xmlns:p14="http://schemas.microsoft.com/office/powerpoint/2010/main" val="1266818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Wie bereits angetönt, findet </a:t>
            </a:r>
            <a:r>
              <a:rPr lang="de-CH" baseline="0" dirty="0" smtClean="0"/>
              <a:t>die Arzt-Patienten Beziehung nicht im luftleeren Raum statt, sondern ist in einen sozialen Kontext eingebettet. Zu nennen sind in diesem Zusammenhang insbesondere: </a:t>
            </a:r>
          </a:p>
          <a:p>
            <a:pPr marL="0" indent="0">
              <a:buFont typeface="Symbol" pitchFamily="18" charset="2"/>
              <a:buNone/>
            </a:pPr>
            <a:r>
              <a:rPr lang="de-CH" baseline="0" dirty="0" smtClean="0"/>
              <a:t>(Klick) lesen (Klick) …</a:t>
            </a:r>
          </a:p>
          <a:p>
            <a:r>
              <a:rPr lang="de-CH" baseline="0" dirty="0" smtClean="0"/>
              <a:t>Im Idealfall wird der Arzt – ähnlich wie dies Eltern mit ihren Kindern machen – die Patienten nicht hermetisch von allen Anforderungen der Gesellschaft und der Umwelt abschirmen, sondern ihnen das genau richtige Maass an Konfrontation mit der Umwelt zumuten. Auch Eltern setzen die heranwachsenden Kindern dosiert den Ansprüchen des gesellschaftlichen Umfelds aus. Sie schicken die Kinder beispielsweise auch dann in die Schule, wenn es letzteren aus irgendwelchen Gründen nicht so recht drum ist, wenn sie vielleicht ein leichter Schnupfen plagt oder wenn sie schlecht geschlafen haben. Und sie kaufen ihnen nicht alles kaufen, was die Industrie gerade als letzten Schrei anpreist. </a:t>
            </a:r>
          </a:p>
          <a:p>
            <a:endParaRPr lang="de-CH" baseline="0" dirty="0" smtClean="0"/>
          </a:p>
          <a:p>
            <a:r>
              <a:rPr lang="de-CH" baseline="0" dirty="0" smtClean="0"/>
              <a:t>Ähnliches wird der verantwortungsbewusste Arzt tun. Er wird seinen Patienten bei leichten Verletzungen oder Erkrankungen zur Arbeit schicken und ihnen erklären, weshalb es beispielsweise bei einer leichten Verstauchung des Fusses kein MRI und keine orthopädische Spezialuntersuchung braucht. </a:t>
            </a:r>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4</a:t>
            </a:fld>
            <a:endParaRPr lang="de-CH"/>
          </a:p>
        </p:txBody>
      </p:sp>
    </p:spTree>
    <p:extLst>
      <p:ext uri="{BB962C8B-B14F-4D97-AF65-F5344CB8AC3E}">
        <p14:creationId xmlns:p14="http://schemas.microsoft.com/office/powerpoint/2010/main" val="1291309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Die Ansprüche der Umwelt können zu den Bedürfnissen des einzelnen Patienten in Widerspruch stehen und je nach dem sehr stark und mit einem Nachdruck eingefordert werden, welche die Arzt-Patienten-Beziehung ernsthaft belasten können. </a:t>
            </a:r>
          </a:p>
          <a:p>
            <a:pPr marL="171450" indent="-171450">
              <a:buFont typeface="Symbol" pitchFamily="18" charset="2"/>
              <a:buChar char="-"/>
            </a:pPr>
            <a:r>
              <a:rPr lang="de-CH" baseline="0" dirty="0" smtClean="0"/>
              <a:t>Wenn wir mit der Arbeitswelt beginnen, so ist es zweifelsohne so, dass die Interessen des Arbeitgebers andere sind, als diejenigen eines Patienten. Ersterer will, dass seine Arbeitskraft rasch wieder für den Betrieb zur Verfügung steht. Arzt und Patienten hingegen wollen, dass der Natur die nötige Zeit gegeben wird, welche eine vollständige Heilung benötigt. Besonders dann, wenn der Lohn auch im Krankheitsfall weiter bezahlt werden muss, entsteht beim Arbeitgeber rasch einmal der Verdacht, dass Arzt und Patient auf Kosten des Arbeitsgebers ihren Vorteil suchen. So wird letzterer – zu Recht oder zu Unrecht – versuchen, Druck aufzubauen, um solches zu verhindern. (Klick)</a:t>
            </a:r>
          </a:p>
          <a:p>
            <a:pPr marL="171450" indent="-171450">
              <a:buFont typeface="Symbol" pitchFamily="18" charset="2"/>
              <a:buChar char="-"/>
            </a:pPr>
            <a:r>
              <a:rPr lang="de-CH" baseline="0" dirty="0" smtClean="0"/>
              <a:t>Ein weiterer Konfliktherd kann entstehen, wenn die Polizei Ärzte gelegentlich als Hilfspolizisten einsetzt. Es geht hier um Themen wie Entnahme von Urinproben bei Drogensüchtigen und Blutentnahmen zum Alkoholnachweis bei Kraftfahrzeuglenker. (Klick) </a:t>
            </a:r>
          </a:p>
          <a:p>
            <a:pPr marL="171450" indent="-171450">
              <a:buFont typeface="Symbol" pitchFamily="18" charset="2"/>
              <a:buChar char="-"/>
            </a:pPr>
            <a:r>
              <a:rPr lang="de-CH" baseline="0" dirty="0" smtClean="0"/>
              <a:t>Ausserdem gibt es immer wieder Menschen, welche sich nicht so verhalten, wie die Gesellschaft oder deren Machtexponenten wünschen. Anstatt Widerständige direkt anzugreifen und zu gehorsam zu zwingen, besteht eine Lösung darin, dies mit Hilfe von Ärzten zu tun, sie dazu anzuhalten, widerspenstige Bürger mit Diagnosen zu belegen, welche ein Internierung in Krankenhäuser, vorzugsweise psychiatrische Kliniken, möglich macht. (Klick) </a:t>
            </a:r>
          </a:p>
          <a:p>
            <a:pPr marL="171450" indent="-171450">
              <a:buFont typeface="Symbol" pitchFamily="18" charset="2"/>
              <a:buChar char="-"/>
            </a:pPr>
            <a:r>
              <a:rPr lang="de-CH" baseline="0" dirty="0" smtClean="0"/>
              <a:t>Sieht sich die Staatsmacht zur Gewaltanwendung gegenüber ihren Bürgern genötigt, verlangt sie von Ärzten manchmal dabei mitzuwirken. Ein Beispiel dafür ist der Anspruch der Bundespolizei, dass bei Zwangsausschaffungen von Asylbewerbern Ärzte zugegen seien, damit die dabei zur Anwendung gelangende Gewalt nicht in bleibenden Verletzungen oder gar im Tod der Ausgeschafften endet. (Klick)</a:t>
            </a:r>
          </a:p>
          <a:p>
            <a:pPr marL="171450" indent="-171450">
              <a:buFont typeface="Symbol" pitchFamily="18" charset="2"/>
              <a:buChar char="-"/>
            </a:pPr>
            <a:r>
              <a:rPr lang="de-CH" baseline="0" dirty="0" smtClean="0"/>
              <a:t>Auch im Bereich der Forschung kommt es regelmässig zu Interessenkonflikten. Das Ziel von medizinischen und pharmazeutischen Wissenschaft und Forschung besteht zwar darin, leidenden Menschen bessere Therapien bereitzustellen. Doch ist es in aller Regel so, dass die teilnehmenden Probanden selber nicht direkt von ihrer Teilnahme an Forschungsprojekten profitieren können, sondern im Gegenteil die Gefahr auf sich nehmen müssen, dass es zu unliebsamen, gesundheitsgefährdenden Zwischenfällen kommen kann. Dass es in der Vergangenheit und in gewissen Weltgegenden auch heute noch zu teilweise eklatanten Verletzungen von Patientenrechten im Rahmen von Forschungsprojekten kommt, sei hier nur am Rand erwähnt.</a:t>
            </a:r>
          </a:p>
          <a:p>
            <a:pPr marL="171450" indent="-171450">
              <a:buFont typeface="Symbol" pitchFamily="18" charset="2"/>
              <a:buChar char="-"/>
            </a:pPr>
            <a:r>
              <a:rPr lang="de-CH" baseline="0" dirty="0" smtClean="0"/>
              <a:t>Des weiteren wollen die Versicherung nach dem Motto, «wer zahlt befiehlt», dass Ärzte das Arztgeheimnis ihnen gegenüber aufgeben. (Klick)</a:t>
            </a:r>
          </a:p>
          <a:p>
            <a:pPr marL="171450" marR="0" indent="-171450" algn="l" defTabSz="914400" rtl="0" eaLnBrk="1" fontAlgn="auto" latinLnBrk="0" hangingPunct="1">
              <a:lnSpc>
                <a:spcPct val="100000"/>
              </a:lnSpc>
              <a:spcBef>
                <a:spcPts val="0"/>
              </a:spcBef>
              <a:spcAft>
                <a:spcPts val="0"/>
              </a:spcAft>
              <a:buClrTx/>
              <a:buSzTx/>
              <a:buFont typeface="Symbol" pitchFamily="18" charset="2"/>
              <a:buChar char="-"/>
              <a:tabLst/>
              <a:defRPr/>
            </a:pPr>
            <a:r>
              <a:rPr lang="de-CH" baseline="0" dirty="0" smtClean="0"/>
              <a:t>Es gibt auch Konfliktpotential mit den Familien oder dem kulturellen Hintergrund von Patienten. Aktuelles Beispiel ist die Beschneidungsdebatte: sollen Ärzte Religionsgemeinschaften bei der Durchführung ihrer religiösen Riten unterstützen? (Klick) Dieses Bild deutet an, dass da natürlich Konfliktstoff vorhanden ist. </a:t>
            </a:r>
          </a:p>
          <a:p>
            <a:pPr marL="171450" marR="0" indent="-171450" algn="l" defTabSz="914400" rtl="0" eaLnBrk="1" fontAlgn="auto" latinLnBrk="0" hangingPunct="1">
              <a:lnSpc>
                <a:spcPct val="100000"/>
              </a:lnSpc>
              <a:spcBef>
                <a:spcPts val="0"/>
              </a:spcBef>
              <a:spcAft>
                <a:spcPts val="0"/>
              </a:spcAft>
              <a:buClrTx/>
              <a:buSzTx/>
              <a:buFont typeface="Symbol" pitchFamily="18" charset="2"/>
              <a:buChar char="-"/>
              <a:tabLst/>
              <a:defRPr/>
            </a:pPr>
            <a:r>
              <a:rPr lang="de-CH" baseline="0" dirty="0" smtClean="0"/>
              <a:t>Und zuletzt sind die Ökonomischen Einflüsse auf die Medizin gegenwärtig sehr stark und Konflikte sind vorprogrammiert. Erstes Ziel der Ökonomie ist es, Geld zu verdienen. Ziel der Medizin ist die Gesundheit der Patienten. Die beiden Ziele widersprechen sich häufig.</a:t>
            </a:r>
          </a:p>
          <a:p>
            <a:pPr marL="228600" indent="-228600">
              <a:buAutoNum type="arabicPeriod"/>
            </a:pPr>
            <a:endParaRPr lang="de-CH" baseline="0" dirty="0" smtClean="0"/>
          </a:p>
          <a:p>
            <a:pPr marL="0" indent="0">
              <a:buNone/>
            </a:pPr>
            <a:r>
              <a:rPr lang="de-CH" baseline="0" dirty="0" smtClean="0"/>
              <a:t>Sie sehen: die Konfliktpotentiale zwischen gesellschaftlichen und ärztlichen Interessen sind immens.</a:t>
            </a:r>
          </a:p>
          <a:p>
            <a:pPr marL="0" indent="0">
              <a:buNone/>
            </a:pPr>
            <a:r>
              <a:rPr lang="de-CH" baseline="0" dirty="0" smtClean="0"/>
              <a:t>Damit aber nicht genug. (Klick)</a:t>
            </a:r>
          </a:p>
          <a:p>
            <a:pPr marL="0" indent="0">
              <a:buNone/>
            </a:pPr>
            <a:endParaRPr lang="de-CH" baseline="0" dirty="0" smtClean="0"/>
          </a:p>
          <a:p>
            <a:pPr marL="228600" indent="-228600">
              <a:buAutoNum type="arabicPeriod"/>
            </a:pPr>
            <a:endParaRPr lang="de-CH" baseline="0" dirty="0" smtClean="0"/>
          </a:p>
          <a:p>
            <a:pPr marL="228600" indent="-228600">
              <a:buAutoNum type="arabicPeriod"/>
            </a:pPr>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5</a:t>
            </a:fld>
            <a:endParaRPr lang="de-CH"/>
          </a:p>
        </p:txBody>
      </p:sp>
    </p:spTree>
    <p:extLst>
      <p:ext uri="{BB962C8B-B14F-4D97-AF65-F5344CB8AC3E}">
        <p14:creationId xmlns:p14="http://schemas.microsoft.com/office/powerpoint/2010/main" val="3185805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Es ist</a:t>
            </a:r>
            <a:r>
              <a:rPr lang="de-CH" baseline="0" dirty="0" smtClean="0"/>
              <a:t> nicht immer die Umwelt, welche den Arzt in Interessenkonflikte bringen kann. Manchmal sind es auch die Patienten selber. Das ist dann der Fall, wenn diese Wünsche äussern, welche dem ärztlichen Selbstverständnis oder seinen moralischen Grundsätzen zuwiderlaufen. </a:t>
            </a:r>
          </a:p>
          <a:p>
            <a:r>
              <a:rPr lang="de-CH" baseline="0" dirty="0" smtClean="0"/>
              <a:t>Beispiele: </a:t>
            </a:r>
          </a:p>
          <a:p>
            <a:pPr marL="228600" indent="-228600">
              <a:buFont typeface="+mj-lt"/>
              <a:buAutoNum type="arabicPeriod"/>
            </a:pPr>
            <a:r>
              <a:rPr lang="de-CH" baseline="0" dirty="0" smtClean="0"/>
              <a:t>Manchmal fordern Patienten von den Krankenversicherungen Leistungen, welche vom Arzt als überflüssig oder sogar schädlich angeschaut werden. (Klick) oder</a:t>
            </a:r>
          </a:p>
          <a:p>
            <a:pPr marL="228600" indent="-228600">
              <a:buFont typeface="+mj-lt"/>
              <a:buAutoNum type="arabicPeriod"/>
            </a:pPr>
            <a:r>
              <a:rPr lang="de-CH" baseline="0" dirty="0" smtClean="0"/>
              <a:t>Patienten fordern vom Arzt Handlungen, welche nicht zur ärztlichen Kernkompetenz gehören. Dazu gehören (Klick) kosmetische Eingriffe, (Klick) der assistierte Suizid, bzw. die aktive Sterbehilfe und (Klick) die Abtreibung. </a:t>
            </a:r>
          </a:p>
          <a:p>
            <a:pPr marL="0" indent="0">
              <a:buFont typeface="+mj-lt"/>
              <a:buNone/>
            </a:pPr>
            <a:endParaRPr lang="de-CH"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de-CH" baseline="0" dirty="0" smtClean="0"/>
              <a:t>Es stellt sich damit die folgende Frage, </a:t>
            </a:r>
            <a:r>
              <a:rPr lang="de-CH" i="1" baseline="0" dirty="0" smtClean="0"/>
              <a:t>welche in einem und zugleich </a:t>
            </a:r>
            <a:r>
              <a:rPr lang="de-CH" baseline="0" dirty="0" smtClean="0"/>
              <a:t>das Thema des heutigen Kongresses aufnimmt: Der Arzt als Jongleur verschiedener Interessen – wie kann er das Kunststück vollbringen alles unter einen Hut zu bringen?</a:t>
            </a:r>
          </a:p>
          <a:p>
            <a:endParaRPr lang="de-CH" baseline="0" dirty="0" smtClean="0"/>
          </a:p>
          <a:p>
            <a:r>
              <a:rPr lang="de-CH" b="0" i="0" baseline="0" dirty="0" smtClean="0">
                <a:solidFill>
                  <a:srgbClr val="C00000"/>
                </a:solidFill>
                <a:latin typeface="Arial" pitchFamily="34" charset="0"/>
                <a:cs typeface="Arial" pitchFamily="34" charset="0"/>
              </a:rPr>
              <a:t>Die Antwort, welche ich darauf gebe und welche ich auch mit Argumenten unterlegen möchte, lautet wir folgt: «Die ärztliche Tätigkeit erträgt das Jonglieren mit verschiedenen oder gar widersprüchlichen Interessen nicht. Die Medizin soll sich klar von der Welt der Arbeit, der Justiz, von der Staatsmacht, der Forschung, von den Krankenversicherern, von religiösen Gemeinschaften und der Industrie abgrenzen.»</a:t>
            </a:r>
          </a:p>
          <a:p>
            <a:endParaRPr lang="de-CH" b="0" i="0" baseline="0" dirty="0" smtClean="0">
              <a:solidFill>
                <a:srgbClr val="C00000"/>
              </a:solidFill>
              <a:latin typeface="Arial" pitchFamily="34" charset="0"/>
              <a:cs typeface="Arial" pitchFamily="34" charset="0"/>
            </a:endParaRPr>
          </a:p>
          <a:p>
            <a:r>
              <a:rPr lang="de-CH" b="0" i="0" baseline="0" dirty="0" smtClean="0">
                <a:solidFill>
                  <a:srgbClr val="C00000"/>
                </a:solidFill>
                <a:latin typeface="Arial" pitchFamily="34" charset="0"/>
                <a:cs typeface="Arial" pitchFamily="34" charset="0"/>
              </a:rPr>
              <a:t>Sie tut dies heute nicht oder zu wenig, was zur Folge hat, dass d</a:t>
            </a:r>
            <a:r>
              <a:rPr lang="de-CH" baseline="0" dirty="0" smtClean="0"/>
              <a:t>ie Institution der Medizin und die darin arbeitenden Ärzte ganz heterogene Bereiche abdecken müssen. Sie sind zuständig zu entscheiden, ob jemand Autofahren kann oder nicht, tauchen darf oder nicht. Ärzte entscheiden, ob jemand urteilsfähig ist oder bei einem begangenen Delikt zurechnungsfähig war. Sie treiben ab und sind für die Schönheit von Modells ebenso zuständig wie für die Kontrolle der Abstinenz von Alkoholikern. Ärzte betätigen sich als Propheten, wenn es darum geht zu sagen, ob ein Verbrecher in Zukunft erneut Straftaten begehen wird und sie reichen den Sterbewilligen den Giftbecher. Es gibt die Versicherungsmedizin und die Gerichtsmedizin, ebenso wie die Arbeitsmedizin, die Sozial- und Präventivmedizin, die Sportmedizin, Baumedizin, Anti-</a:t>
            </a:r>
            <a:r>
              <a:rPr lang="de-CH" baseline="0" dirty="0" err="1" smtClean="0"/>
              <a:t>aging</a:t>
            </a:r>
            <a:r>
              <a:rPr lang="de-CH" baseline="0" dirty="0" smtClean="0"/>
              <a:t>-Medizin, die Umweltmedizin und, und, und…</a:t>
            </a:r>
          </a:p>
          <a:p>
            <a:endParaRPr lang="de-CH" baseline="0" dirty="0" smtClean="0"/>
          </a:p>
          <a:p>
            <a:r>
              <a:rPr lang="de-CH" baseline="0" dirty="0" smtClean="0"/>
              <a:t>Die Frage drängt sich auf, was denn eigentlich nicht noch in irgend einer Weise zur Medizin gehört? Welches sind die Grenzen dieser immer weiter ausufernden </a:t>
            </a:r>
            <a:r>
              <a:rPr lang="de-CH" baseline="0" dirty="0" err="1" smtClean="0"/>
              <a:t>Medikalisierung</a:t>
            </a:r>
            <a:r>
              <a:rPr lang="de-CH" baseline="0" dirty="0" smtClean="0"/>
              <a:t> der Gesellschaft und des Alltags?</a:t>
            </a:r>
          </a:p>
          <a:p>
            <a:r>
              <a:rPr lang="de-CH" baseline="0" dirty="0" smtClean="0"/>
              <a:t>Und gerade da sehe ich ein wichtiges Problem, dem sich die Medizin von heute gegenübergestellt sieht: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de-CH" baseline="0" dirty="0" smtClean="0"/>
          </a:p>
          <a:p>
            <a:pPr marL="0" indent="0">
              <a:buFont typeface="+mj-lt"/>
              <a:buNone/>
            </a:pPr>
            <a:endParaRPr lang="de-CH" baseline="0" dirty="0" smtClean="0"/>
          </a:p>
          <a:p>
            <a:endParaRPr lang="de-CH" baseline="0" dirty="0" smtClean="0"/>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6</a:t>
            </a:fld>
            <a:endParaRPr lang="de-CH"/>
          </a:p>
        </p:txBody>
      </p:sp>
    </p:spTree>
    <p:extLst>
      <p:ext uri="{BB962C8B-B14F-4D97-AF65-F5344CB8AC3E}">
        <p14:creationId xmlns:p14="http://schemas.microsoft.com/office/powerpoint/2010/main" val="531688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Die Grenzen der Medizin als Institution sind unklar und diffus und weiten sich ständig aus. Dies ist aber im Gegensatz zu dem, was man im ersten Augenblick denken könnte, nicht das Resultat von Stärke, sondern ein Hinweis auf drohende Auflösung.(Klick)</a:t>
            </a:r>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7</a:t>
            </a:fld>
            <a:endParaRPr lang="de-CH"/>
          </a:p>
        </p:txBody>
      </p:sp>
    </p:spTree>
    <p:extLst>
      <p:ext uri="{BB962C8B-B14F-4D97-AF65-F5344CB8AC3E}">
        <p14:creationId xmlns:p14="http://schemas.microsoft.com/office/powerpoint/2010/main" val="2515520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de-CH" b="0" i="0" baseline="0" dirty="0" smtClean="0">
                <a:solidFill>
                  <a:srgbClr val="C00000"/>
                </a:solidFill>
                <a:latin typeface="Arial" pitchFamily="34" charset="0"/>
                <a:cs typeface="Arial" pitchFamily="34" charset="0"/>
              </a:rPr>
              <a:t>Dies bietet Anlass, über ein Thema zu sprechen, das nicht so sehr ein medizinisches, als viel mehr ein philosophisches ist: das Thema der Grenzen (Klick) </a:t>
            </a:r>
          </a:p>
          <a:p>
            <a:pPr>
              <a:buFont typeface="Arial" pitchFamily="34" charset="0"/>
              <a:buNone/>
            </a:pPr>
            <a:endParaRPr lang="de-CH" dirty="0">
              <a:latin typeface="Arial" pitchFamily="34" charset="0"/>
              <a:cs typeface="Arial" pitchFamily="34" charset="0"/>
            </a:endParaRPr>
          </a:p>
        </p:txBody>
      </p:sp>
      <p:sp>
        <p:nvSpPr>
          <p:cNvPr id="4" name="Foliennummernplatzhalter 3"/>
          <p:cNvSpPr>
            <a:spLocks noGrp="1"/>
          </p:cNvSpPr>
          <p:nvPr>
            <p:ph type="sldNum" sz="quarter" idx="10"/>
          </p:nvPr>
        </p:nvSpPr>
        <p:spPr/>
        <p:txBody>
          <a:bodyPr/>
          <a:lstStyle/>
          <a:p>
            <a:fld id="{A7C84E82-3536-4513-AE6F-5E7BEEB86032}" type="slidenum">
              <a:rPr lang="de-CH" smtClean="0">
                <a:solidFill>
                  <a:prstClr val="black"/>
                </a:solidFill>
              </a:rPr>
              <a:pPr/>
              <a:t>8</a:t>
            </a:fld>
            <a:endParaRPr lang="de-CH">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Lesen.</a:t>
            </a:r>
          </a:p>
          <a:p>
            <a:r>
              <a:rPr lang="de-CH" baseline="0" dirty="0" smtClean="0"/>
              <a:t>Organismen, die lebenskräftig und erfolgreich sind, zeichnen sich unter anderem dadurch aus, dass sie fähig sind, sich gegen über der Umwelt klar und deutlich abzugrenzen und die Grenze gegenüber Angreifern erfolgreich zu verteidigen. So wird – sagen wir einmal ein gesunder Hund – das Eindringen von Parasiten in seinen Organismus besser verhindern als ein kranker und geschwächter. (Klick)</a:t>
            </a:r>
          </a:p>
          <a:p>
            <a:r>
              <a:rPr lang="de-CH" baseline="0" dirty="0" smtClean="0"/>
              <a:t>Institutionen zeigen in dieser Hinsicht eine Verwandtschaft mit Organismen und Lebewesen. Auch sie demonstrieren ihre Vitalität und ihren Erfolg nicht so sehr dadurch, dass sie sich aufblähen und bis zur Unkenntlichkeit mit allem anderen vermengen, sondern viel mehr dadurch, dass sie fähig sind, sich gegenüber anderen gesellschaftlichen Kräften abzugrenzen und ebendiese Grenzen erfolgreich zu verteidigen. </a:t>
            </a:r>
          </a:p>
          <a:p>
            <a:r>
              <a:rPr lang="de-CH" baseline="0" dirty="0" smtClean="0"/>
              <a:t>Was aber sind die rechtmässigen Grenzen der Medizin? oder allgemeiner: Was ist Medizin? (Klick)</a:t>
            </a:r>
          </a:p>
          <a:p>
            <a:endParaRPr lang="de-CH" baseline="0" dirty="0" smtClean="0"/>
          </a:p>
          <a:p>
            <a:endParaRPr lang="de-CH" dirty="0" smtClean="0"/>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9</a:t>
            </a:fld>
            <a:endParaRPr lang="de-CH"/>
          </a:p>
        </p:txBody>
      </p:sp>
    </p:spTree>
    <p:extLst>
      <p:ext uri="{BB962C8B-B14F-4D97-AF65-F5344CB8AC3E}">
        <p14:creationId xmlns:p14="http://schemas.microsoft.com/office/powerpoint/2010/main" val="251552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Und jetzt können wir nicht umhin, etwas Theorie zu betreiben. Ich weiss, Ärzte sind im Allgemeinen an der praktischen Arbeit interessiert und verbringen kaum Zeit mit Theorien und allgemeinen Konzepten. Das erweist sich nach meiner Meinung in der heutigen Zeit, in welcher so vieles in raschem Wandel ist, als ein Nachteil. Ohne einen soliden theoretischen Hintergrund und ohne allgemeines Konzept, das für die ganze Institution der Medizin gilt, ist sie eben </a:t>
            </a:r>
            <a:r>
              <a:rPr lang="de-CH" i="1" baseline="0" dirty="0" smtClean="0"/>
              <a:t>konzeptlos</a:t>
            </a:r>
            <a:r>
              <a:rPr lang="de-CH" baseline="0" dirty="0" smtClean="0"/>
              <a:t>, verstrickt sich in innere Widersprüche und wird für die Aussenstehenden unglaubwürdig. Je länger ein solcher Zustand anhält, umso gefährlicher und existenzbedrohender wird er.</a:t>
            </a:r>
          </a:p>
          <a:p>
            <a:endParaRPr lang="de-CH" dirty="0" smtClean="0"/>
          </a:p>
          <a:p>
            <a:r>
              <a:rPr lang="de-CH" dirty="0" smtClean="0"/>
              <a:t>Das </a:t>
            </a:r>
            <a:r>
              <a:rPr lang="de-CH" i="1" dirty="0" smtClean="0"/>
              <a:t>Definiere</a:t>
            </a:r>
            <a:r>
              <a:rPr lang="de-CH" dirty="0" smtClean="0"/>
              <a:t>n ist</a:t>
            </a:r>
            <a:r>
              <a:rPr lang="de-CH" baseline="0" dirty="0" smtClean="0"/>
              <a:t> eine wichtige Form der Theoriebildung. Wir wollen aber nicht zu kompliziert werden. Halten wir uns einfach einmal daran, was mit einem einzigen Mausklick im Internet nachgeschaut werden kann. Wikipedia sagt: (Klick) lesen und dazu passend sagt Wikipedia: </a:t>
            </a:r>
            <a:r>
              <a:rPr lang="de-CH" dirty="0" smtClean="0"/>
              <a:t>(Klick) lesen. </a:t>
            </a:r>
          </a:p>
          <a:p>
            <a:r>
              <a:rPr lang="de-CH" dirty="0" smtClean="0"/>
              <a:t>Die beiden Definitionen decken sich. </a:t>
            </a:r>
          </a:p>
          <a:p>
            <a:endParaRPr lang="de-CH" dirty="0" smtClean="0"/>
          </a:p>
          <a:p>
            <a:r>
              <a:rPr lang="de-CH" dirty="0" smtClean="0"/>
              <a:t>Wenn wir uns vorläufig darüber</a:t>
            </a:r>
            <a:r>
              <a:rPr lang="de-CH" baseline="0" dirty="0" smtClean="0"/>
              <a:t> einigen können, dass diese Definitionen richtig und vollständig sind, dann hat das verschiedene wichtige Konsequenzen, die zugleich aufzeigen, dass Definitionen zu machen, kein unnützes Steckenpferd von weltfremden Theoretikern ist, sondern ein Instrumente, mit welchem wir die Politik, die Gesellschaft, die gängige Praxis, ja sogar die Welt als ganze gestalten und formen. </a:t>
            </a:r>
          </a:p>
          <a:p>
            <a:r>
              <a:rPr lang="de-CH" baseline="0" dirty="0" smtClean="0"/>
              <a:t>Welche Konsequenzen ergeben sich aus dieser Definition?</a:t>
            </a:r>
          </a:p>
        </p:txBody>
      </p:sp>
      <p:sp>
        <p:nvSpPr>
          <p:cNvPr id="4" name="Foliennummernplatzhalter 3"/>
          <p:cNvSpPr>
            <a:spLocks noGrp="1"/>
          </p:cNvSpPr>
          <p:nvPr>
            <p:ph type="sldNum" sz="quarter" idx="10"/>
          </p:nvPr>
        </p:nvSpPr>
        <p:spPr/>
        <p:txBody>
          <a:bodyPr/>
          <a:lstStyle/>
          <a:p>
            <a:fld id="{666BD244-0C9E-40C3-88DF-344165B0FDE7}" type="slidenum">
              <a:rPr lang="de-CH" smtClean="0"/>
              <a:t>10</a:t>
            </a:fld>
            <a:endParaRPr lang="de-CH"/>
          </a:p>
        </p:txBody>
      </p:sp>
    </p:spTree>
    <p:extLst>
      <p:ext uri="{BB962C8B-B14F-4D97-AF65-F5344CB8AC3E}">
        <p14:creationId xmlns:p14="http://schemas.microsoft.com/office/powerpoint/2010/main" val="1423864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dirty="0" smtClean="0">
                <a:solidFill>
                  <a:srgbClr val="FFC000"/>
                </a:solidFill>
                <a:effectLst/>
                <a:latin typeface="+mn-lt"/>
                <a:ea typeface="+mn-ea"/>
                <a:cs typeface="+mn-cs"/>
              </a:rPr>
              <a:t>In diesem gelben</a:t>
            </a:r>
            <a:r>
              <a:rPr lang="de-CH" sz="1200" b="0" i="0" kern="1200" baseline="0" dirty="0" smtClean="0">
                <a:solidFill>
                  <a:srgbClr val="FFC000"/>
                </a:solidFill>
                <a:effectLst/>
                <a:latin typeface="+mn-lt"/>
                <a:ea typeface="+mn-ea"/>
                <a:cs typeface="+mn-cs"/>
              </a:rPr>
              <a:t> Feld steht zur Erinnerung die vorher genannte Definition von Medizin nochmals. Jetzt können wir verschiedenen Tätigkeiten, welche heute problemlos der Medizin zugeordnet werden, mit dieser Definition vergleichen. (Klick)</a:t>
            </a:r>
            <a:endParaRPr lang="de-CH" sz="1200" b="0" i="0" kern="1200" dirty="0" smtClean="0">
              <a:solidFill>
                <a:srgbClr val="FFC000"/>
              </a:solidFill>
              <a:effectLst/>
              <a:latin typeface="+mn-lt"/>
              <a:ea typeface="+mn-ea"/>
              <a:cs typeface="+mn-cs"/>
            </a:endParaRPr>
          </a:p>
          <a:p>
            <a:pPr marL="228600" indent="-228600">
              <a:buFont typeface="+mj-lt"/>
              <a:buAutoNum type="arabicPeriod"/>
            </a:pPr>
            <a:r>
              <a:rPr lang="de-CH" sz="1200" b="0" i="0" kern="1200" dirty="0" smtClean="0">
                <a:solidFill>
                  <a:srgbClr val="FFC000"/>
                </a:solidFill>
                <a:effectLst/>
                <a:latin typeface="+mn-lt"/>
                <a:ea typeface="+mn-ea"/>
                <a:cs typeface="+mn-cs"/>
              </a:rPr>
              <a:t>Hatte Hippokrates recht als er schon vor 2500 Jahren schwor: </a:t>
            </a:r>
            <a:r>
              <a:rPr lang="de-CH" baseline="0" dirty="0" smtClean="0"/>
              <a:t>«</a:t>
            </a:r>
            <a:r>
              <a:rPr lang="de-CH" sz="1200" b="0" i="0" kern="1200" dirty="0" smtClean="0">
                <a:solidFill>
                  <a:srgbClr val="FFC000"/>
                </a:solidFill>
                <a:effectLst/>
                <a:latin typeface="+mn-lt"/>
                <a:ea typeface="+mn-ea"/>
                <a:cs typeface="+mn-cs"/>
              </a:rPr>
              <a:t>Auch werde ich niemandem ein tödliches Gift geben, auch nicht, wenn ich darum gebeten werde, und ich werde auch niemanden dabei beraten; auch werde ich keiner Frau ein Abtreibungsmittel geben(…)»?  Wenn man die Abtreibung und die Sterbehilfe </a:t>
            </a:r>
            <a:r>
              <a:rPr lang="de-CH" sz="1200" b="0" i="0" kern="1200" baseline="0" dirty="0" smtClean="0">
                <a:solidFill>
                  <a:srgbClr val="FFC000"/>
                </a:solidFill>
                <a:effectLst/>
                <a:latin typeface="+mn-lt"/>
                <a:ea typeface="+mn-ea"/>
                <a:cs typeface="+mn-cs"/>
              </a:rPr>
              <a:t>mit der Definition von Medizin im gelben Feld vergleicht, so wird klar. Hippokrates hat recht, wenn er sie </a:t>
            </a:r>
            <a:r>
              <a:rPr lang="de-CH" sz="1200" b="0" i="1" kern="1200" baseline="0" dirty="0" smtClean="0">
                <a:solidFill>
                  <a:srgbClr val="FFC000"/>
                </a:solidFill>
                <a:effectLst/>
                <a:latin typeface="+mn-lt"/>
                <a:ea typeface="+mn-ea"/>
                <a:cs typeface="+mn-cs"/>
              </a:rPr>
              <a:t>nicht</a:t>
            </a:r>
            <a:r>
              <a:rPr lang="de-CH" sz="1200" b="0" i="0" kern="1200" baseline="0" dirty="0" smtClean="0">
                <a:solidFill>
                  <a:srgbClr val="FFC000"/>
                </a:solidFill>
                <a:effectLst/>
                <a:latin typeface="+mn-lt"/>
                <a:ea typeface="+mn-ea"/>
                <a:cs typeface="+mn-cs"/>
              </a:rPr>
              <a:t> zur Medizin zählt. (Klick)</a:t>
            </a:r>
          </a:p>
          <a:p>
            <a:pPr marL="228600" indent="-228600">
              <a:buFont typeface="+mj-lt"/>
              <a:buAutoNum type="arabicPeriod"/>
            </a:pPr>
            <a:r>
              <a:rPr lang="de-CH" sz="1200" b="0" i="0" kern="1200" baseline="0" dirty="0" smtClean="0">
                <a:solidFill>
                  <a:srgbClr val="FFC000"/>
                </a:solidFill>
                <a:effectLst/>
                <a:latin typeface="+mn-lt"/>
                <a:ea typeface="+mn-ea"/>
                <a:cs typeface="+mn-cs"/>
              </a:rPr>
              <a:t>Dasselbe gilt für rituelle Beschneidungen (Klick)</a:t>
            </a:r>
          </a:p>
          <a:p>
            <a:pPr marL="228600" indent="-228600">
              <a:buFont typeface="+mj-lt"/>
              <a:buAutoNum type="arabicPeriod"/>
            </a:pPr>
            <a:r>
              <a:rPr lang="de-CH" sz="1200" b="0" i="0" kern="1200" baseline="0" dirty="0" smtClean="0">
                <a:solidFill>
                  <a:srgbClr val="FFC000"/>
                </a:solidFill>
                <a:effectLst/>
                <a:latin typeface="+mn-lt"/>
                <a:ea typeface="+mn-ea"/>
                <a:cs typeface="+mn-cs"/>
              </a:rPr>
              <a:t>Für das Vornehmen von Drogen- und Alkoholtestungen oder das Garantieren reibungsloser Abläufen von Zwangsausschaffungen. (Klick)</a:t>
            </a:r>
          </a:p>
          <a:p>
            <a:pPr marL="228600" indent="-228600">
              <a:buFont typeface="+mj-lt"/>
              <a:buAutoNum type="arabicPeriod"/>
            </a:pPr>
            <a:r>
              <a:rPr lang="de-CH" sz="1200" b="0" i="0" kern="1200" baseline="0" dirty="0" smtClean="0">
                <a:solidFill>
                  <a:srgbClr val="FFC000"/>
                </a:solidFill>
                <a:effectLst/>
                <a:latin typeface="+mn-lt"/>
                <a:ea typeface="+mn-ea"/>
                <a:cs typeface="+mn-cs"/>
              </a:rPr>
              <a:t>Auch das Vornehmen kosmetischer Eingriffe gehört gemäss dieser Definition nicht zu den ärztlichen Tätigkeiten. (Klick)</a:t>
            </a:r>
          </a:p>
          <a:p>
            <a:pPr marL="228600" indent="-228600">
              <a:buFont typeface="+mj-lt"/>
              <a:buAutoNum type="arabicPeriod"/>
            </a:pPr>
            <a:endParaRPr lang="de-CH" sz="1200" b="0" i="0" kern="1200" baseline="0" dirty="0" smtClean="0">
              <a:solidFill>
                <a:srgbClr val="FFC000"/>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666BD244-0C9E-40C3-88DF-344165B0FDE7}" type="slidenum">
              <a:rPr lang="de-CH" smtClean="0"/>
              <a:t>11</a:t>
            </a:fld>
            <a:endParaRPr lang="de-CH"/>
          </a:p>
        </p:txBody>
      </p:sp>
    </p:spTree>
    <p:extLst>
      <p:ext uri="{BB962C8B-B14F-4D97-AF65-F5344CB8AC3E}">
        <p14:creationId xmlns:p14="http://schemas.microsoft.com/office/powerpoint/2010/main" val="1266818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baseline="0" dirty="0" smtClean="0">
                <a:solidFill>
                  <a:srgbClr val="FFC000"/>
                </a:solidFill>
                <a:effectLst/>
                <a:latin typeface="+mn-lt"/>
                <a:ea typeface="+mn-ea"/>
                <a:cs typeface="+mn-cs"/>
              </a:rPr>
              <a:t>Dasselbe gilt auch für die Frage, ob einer Person im Streitfall die Krankenrolle zu recht zugesprochen bekommt oder nicht. Dies zu bestimmen ist unabhängigen Stellen aufzutragen und gehört nicht zur Medizin. (Klick)</a:t>
            </a:r>
          </a:p>
          <a:p>
            <a:endParaRPr lang="de-CH" sz="1200" b="0" i="0" kern="1200" baseline="0" dirty="0" smtClean="0">
              <a:solidFill>
                <a:srgbClr val="FFC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CH" sz="1200" b="0" i="0" kern="1200" baseline="0" dirty="0" smtClean="0">
                <a:solidFill>
                  <a:srgbClr val="FFC000"/>
                </a:solidFill>
                <a:effectLst/>
                <a:latin typeface="+mn-lt"/>
                <a:ea typeface="+mn-ea"/>
                <a:cs typeface="+mn-cs"/>
              </a:rPr>
              <a:t>Es ist auch keine ärztliche Tätigkeit, dafür zu schauen, dass die Krankenversicherer ihre Arbeit machen können. Das Weitergeben von Diagnosen und Ausfüllen von Versicherungsberichten gehört nicht zur Medizin und zur ärztlichen Tätigkeit. </a:t>
            </a:r>
          </a:p>
          <a:p>
            <a:endParaRPr lang="de-CH" sz="1200" b="0" i="0" kern="1200" baseline="0" dirty="0" smtClean="0">
              <a:solidFill>
                <a:srgbClr val="FFC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CH" sz="1200" b="0" i="0" kern="1200" baseline="0" dirty="0" smtClean="0">
                <a:solidFill>
                  <a:srgbClr val="FFC000"/>
                </a:solidFill>
                <a:effectLst/>
                <a:latin typeface="+mn-lt"/>
                <a:ea typeface="+mn-ea"/>
                <a:cs typeface="+mn-cs"/>
              </a:rPr>
              <a:t>Doch Achtung: Wenn ich hier sage, dass es nicht ärztliche Aufgabe ist, Sterbehilfe oder Beschneidungen etc. vorzunehmen, ist damit nicht gemeint, dass solche Tätigkeiten gar nicht gemacht werden sollen, verboten werden müssen oder ähnlich. Sie können beispielsweise einfach von anderen Institutionen abgedeckt werden. In einigen Bereichen ist eine derartige Verschiebung der Zuständigkeit einfach zu bewerkstelligen und drängt sich quasi auf, in anderen kann es zu Komplikationen kommen. Schauen wir uns das etwas genauer an: </a:t>
            </a:r>
          </a:p>
        </p:txBody>
      </p:sp>
      <p:sp>
        <p:nvSpPr>
          <p:cNvPr id="4" name="Foliennummernplatzhalter 3"/>
          <p:cNvSpPr>
            <a:spLocks noGrp="1"/>
          </p:cNvSpPr>
          <p:nvPr>
            <p:ph type="sldNum" sz="quarter" idx="10"/>
          </p:nvPr>
        </p:nvSpPr>
        <p:spPr/>
        <p:txBody>
          <a:bodyPr/>
          <a:lstStyle/>
          <a:p>
            <a:fld id="{666BD244-0C9E-40C3-88DF-344165B0FDE7}" type="slidenum">
              <a:rPr lang="de-CH" smtClean="0"/>
              <a:t>12</a:t>
            </a:fld>
            <a:endParaRPr lang="de-CH"/>
          </a:p>
        </p:txBody>
      </p:sp>
    </p:spTree>
    <p:extLst>
      <p:ext uri="{BB962C8B-B14F-4D97-AF65-F5344CB8AC3E}">
        <p14:creationId xmlns:p14="http://schemas.microsoft.com/office/powerpoint/2010/main" val="1266818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dirty="0" smtClean="0">
                <a:solidFill>
                  <a:srgbClr val="FFC000"/>
                </a:solidFill>
                <a:effectLst/>
                <a:latin typeface="+mn-lt"/>
                <a:ea typeface="+mn-ea"/>
                <a:cs typeface="+mn-cs"/>
              </a:rPr>
              <a:t>In diesen drei Bereichen</a:t>
            </a:r>
            <a:r>
              <a:rPr lang="de-CH" sz="1200" b="0" i="0" kern="1200" baseline="0" dirty="0" smtClean="0">
                <a:solidFill>
                  <a:srgbClr val="FFC000"/>
                </a:solidFill>
                <a:effectLst/>
                <a:latin typeface="+mn-lt"/>
                <a:ea typeface="+mn-ea"/>
                <a:cs typeface="+mn-cs"/>
              </a:rPr>
              <a:t> ist die Sache relativ einfach lösbar. </a:t>
            </a:r>
          </a:p>
          <a:p>
            <a:pPr marL="228600" indent="-228600">
              <a:buAutoNum type="arabicPeriod"/>
            </a:pPr>
            <a:r>
              <a:rPr lang="de-CH" sz="1200" b="0" i="0" kern="1200" baseline="0" dirty="0" smtClean="0">
                <a:solidFill>
                  <a:srgbClr val="FFC000"/>
                </a:solidFill>
                <a:effectLst/>
                <a:latin typeface="+mn-lt"/>
                <a:ea typeface="+mn-ea"/>
                <a:cs typeface="+mn-cs"/>
              </a:rPr>
              <a:t>Es ist durchaus möglich, dass die Gesellschaft sich dafür entscheidet, den assistierten Suizid oder sogar die aktive Sterbehilfe zuzulassen und dazu einen gesetzlichen Rahmen schafft, der festlegt, in welcher Form solches vonstattengehen soll. Ausführende dieser Tätigkeiten können z.B. Sterbehelfer sein, von denen eine Ausbildung verlangt wird, welche u.a. gewissen medizinische Kenntnisse beinhaltet (Klick)</a:t>
            </a:r>
          </a:p>
          <a:p>
            <a:pPr marL="228600" indent="-228600">
              <a:buAutoNum type="arabicPeriod"/>
            </a:pPr>
            <a:r>
              <a:rPr lang="de-CH" sz="1200" b="0" i="0" kern="1200" baseline="0" dirty="0" smtClean="0">
                <a:solidFill>
                  <a:srgbClr val="FFC000"/>
                </a:solidFill>
                <a:effectLst/>
                <a:latin typeface="+mn-lt"/>
                <a:ea typeface="+mn-ea"/>
                <a:cs typeface="+mn-cs"/>
              </a:rPr>
              <a:t>Im Falle der rituellen Beschneidungen gilt dasselbe. Da drängen sich Verantwortungsträger der entsprechenden Religionen, wenn möglich mit entsprechender Zusatzausbildung geradezu auf.  Dies wird schon heute häufig so gehandhabt. (Klick) </a:t>
            </a:r>
          </a:p>
          <a:p>
            <a:pPr marL="228600" indent="-228600">
              <a:buAutoNum type="arabicPeriod"/>
            </a:pPr>
            <a:r>
              <a:rPr lang="de-CH" sz="1200" b="0" i="0" kern="1200" baseline="0" dirty="0" smtClean="0">
                <a:solidFill>
                  <a:srgbClr val="FFC000"/>
                </a:solidFill>
                <a:effectLst/>
                <a:latin typeface="+mn-lt"/>
                <a:ea typeface="+mn-ea"/>
                <a:cs typeface="+mn-cs"/>
              </a:rPr>
              <a:t>Auch im Falle von amtlichen, polizeilichen und juristischen Verfahren sind Ärzte von Tätigkeiten wie die Kontrolle der Abstinenz, das Klären der Fahrtüchtigkeit oder das Erstellen von psychiatrischen Gutachten zu entlasten und speziellen, den entsprechenden Institutionen angegliederten Dienststellen zu übergeben. Bei den psychiatrischen Gutachten ist dies schon jetzt weitgehend der Fall, bei Problemen der Fahrtauglichkeit beispielsweise leider noch nicht. (Klick)</a:t>
            </a:r>
          </a:p>
        </p:txBody>
      </p:sp>
      <p:sp>
        <p:nvSpPr>
          <p:cNvPr id="4" name="Foliennummernplatzhalter 3"/>
          <p:cNvSpPr>
            <a:spLocks noGrp="1"/>
          </p:cNvSpPr>
          <p:nvPr>
            <p:ph type="sldNum" sz="quarter" idx="10"/>
          </p:nvPr>
        </p:nvSpPr>
        <p:spPr/>
        <p:txBody>
          <a:bodyPr/>
          <a:lstStyle/>
          <a:p>
            <a:fld id="{666BD244-0C9E-40C3-88DF-344165B0FDE7}" type="slidenum">
              <a:rPr lang="de-CH" smtClean="0"/>
              <a:t>13</a:t>
            </a:fld>
            <a:endParaRPr lang="de-CH"/>
          </a:p>
        </p:txBody>
      </p:sp>
    </p:spTree>
    <p:extLst>
      <p:ext uri="{BB962C8B-B14F-4D97-AF65-F5344CB8AC3E}">
        <p14:creationId xmlns:p14="http://schemas.microsoft.com/office/powerpoint/2010/main" val="1266818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baseline="0" dirty="0" smtClean="0">
                <a:solidFill>
                  <a:srgbClr val="FFC000"/>
                </a:solidFill>
                <a:effectLst/>
                <a:latin typeface="+mn-lt"/>
                <a:ea typeface="+mn-ea"/>
                <a:cs typeface="+mn-cs"/>
              </a:rPr>
              <a:t>Wenn es um die Schönheitschirurgie oder um Abtreibungen geht, wird die Sache schwierig. Sie bedürfte einer vertieften Diskussion, die diesen Rahmen sprengt. Ich lasse sie als ungelöst beiseite. (Klick)</a:t>
            </a:r>
          </a:p>
          <a:p>
            <a:endParaRPr lang="de-CH" sz="1200" b="0" i="0" kern="1200" baseline="0" dirty="0" smtClean="0">
              <a:solidFill>
                <a:srgbClr val="FFC000"/>
              </a:solidFill>
              <a:effectLst/>
              <a:latin typeface="+mn-lt"/>
              <a:ea typeface="+mn-ea"/>
              <a:cs typeface="+mn-cs"/>
            </a:endParaRPr>
          </a:p>
          <a:p>
            <a:r>
              <a:rPr lang="de-CH" sz="1200" b="0" i="0" kern="1200" baseline="0" dirty="0" smtClean="0">
                <a:solidFill>
                  <a:srgbClr val="FFC000"/>
                </a:solidFill>
                <a:effectLst/>
                <a:latin typeface="+mn-lt"/>
                <a:ea typeface="+mn-ea"/>
                <a:cs typeface="+mn-cs"/>
              </a:rPr>
              <a:t>(Klick) Wenn es um länger dauerndes Einnehmen der Krankenrolle und den dabei häufig auftretenden Interessenkonflikt zwischen Patienten auf der einen und Versicherungen, Arbeitgeber und Sozialwerken auf der anderen Seite kommt, wäre es nötig, unabhängige Stellen (mit Betonung auf ‘unabhängig’) zu schaffen, welche eine Art Gerichtbarkeit darstellen, um  Probleme dieser Art  zu lösen. (Klick)</a:t>
            </a:r>
          </a:p>
          <a:p>
            <a:endParaRPr lang="de-CH" sz="1200" b="0" i="0" kern="1200" baseline="0" dirty="0" smtClean="0">
              <a:solidFill>
                <a:srgbClr val="FFC000"/>
              </a:solidFill>
              <a:effectLst/>
              <a:latin typeface="+mn-lt"/>
              <a:ea typeface="+mn-ea"/>
              <a:cs typeface="+mn-cs"/>
            </a:endParaRPr>
          </a:p>
          <a:p>
            <a:r>
              <a:rPr lang="de-CH" sz="1200" b="0" i="0" kern="1200" baseline="0" dirty="0" smtClean="0">
                <a:solidFill>
                  <a:srgbClr val="FFC000"/>
                </a:solidFill>
                <a:effectLst/>
                <a:latin typeface="+mn-lt"/>
                <a:ea typeface="+mn-ea"/>
                <a:cs typeface="+mn-cs"/>
              </a:rPr>
              <a:t>(Klick) Wenn ich oben gesagt habe, dass das Weiterreichen von Diagnosen und das Ausfüllen von Versicherungsberichten keine medizinischen Tätigkeiten sind und aus dem Bereich der Medizin ausgeschlossen werden sollen, dann mag das auf den ersten Blick befremden. Wie bitte, soll es ohne diese administrative Mitarbeit möglich sein, ein funktionierendes </a:t>
            </a:r>
            <a:r>
              <a:rPr lang="de-CH" sz="1200" b="0" i="0" kern="1200" baseline="0" dirty="0" err="1" smtClean="0">
                <a:solidFill>
                  <a:srgbClr val="FFC000"/>
                </a:solidFill>
                <a:effectLst/>
                <a:latin typeface="+mn-lt"/>
                <a:ea typeface="+mn-ea"/>
                <a:cs typeface="+mn-cs"/>
              </a:rPr>
              <a:t>Medizinalsystem</a:t>
            </a:r>
            <a:r>
              <a:rPr lang="de-CH" sz="1200" b="0" i="0" kern="1200" baseline="0" dirty="0" smtClean="0">
                <a:solidFill>
                  <a:srgbClr val="FFC000"/>
                </a:solidFill>
                <a:effectLst/>
                <a:latin typeface="+mn-lt"/>
                <a:ea typeface="+mn-ea"/>
                <a:cs typeface="+mn-cs"/>
              </a:rPr>
              <a:t> zu erhalten? Man wird sagen, dass die Ärzte diese Tätigkeit vielleicht nicht gerne tun, dass es aber absolut nötige Tätigkeiten zum Wohl der Gesellschaft als Ganze darstellen. </a:t>
            </a:r>
          </a:p>
          <a:p>
            <a:endParaRPr lang="de-CH" sz="1200" b="0" i="0" kern="1200" baseline="0" dirty="0" smtClean="0">
              <a:solidFill>
                <a:srgbClr val="FFC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CH" sz="1200" b="0" i="0" kern="1200" baseline="0" dirty="0" smtClean="0">
                <a:solidFill>
                  <a:srgbClr val="FFC000"/>
                </a:solidFill>
                <a:effectLst/>
                <a:latin typeface="+mn-lt"/>
                <a:ea typeface="+mn-ea"/>
                <a:cs typeface="+mn-cs"/>
              </a:rPr>
              <a:t>Dagegen kann eingewendet werden, dass sich die Medizin als Institution stark, zu stark an die Bedürfnisse der Gesellschaft im Allgemeinen und v.a. auch an die Bedürfnisse der Krankenversicherungen im Speziellen anpasst. Es müsste nach meiner Ansicht aber gerade umgekehrt sein: Geht es darum, die finanzielle Absicherung von Menschen bei Unfall und Krankheit zu gewährleisten, so ist es nötig Versicherungssysteme zu entwickeln, welche fähig sind: </a:t>
            </a:r>
          </a:p>
          <a:p>
            <a:pPr marL="228600" marR="0" indent="-228600" algn="l" defTabSz="914400" rtl="0" eaLnBrk="1" fontAlgn="auto" latinLnBrk="0" hangingPunct="1">
              <a:lnSpc>
                <a:spcPct val="100000"/>
              </a:lnSpc>
              <a:spcBef>
                <a:spcPts val="0"/>
              </a:spcBef>
              <a:spcAft>
                <a:spcPts val="0"/>
              </a:spcAft>
              <a:buClrTx/>
              <a:buSzTx/>
              <a:buFont typeface="+mj-lt"/>
              <a:buAutoNum type="alphaLcPeriod"/>
              <a:tabLst/>
              <a:defRPr/>
            </a:pPr>
            <a:r>
              <a:rPr lang="de-CH" sz="1200" b="0" i="0" kern="1200" baseline="0" dirty="0" smtClean="0">
                <a:solidFill>
                  <a:srgbClr val="FFC000"/>
                </a:solidFill>
                <a:effectLst/>
                <a:latin typeface="+mn-lt"/>
                <a:ea typeface="+mn-ea"/>
                <a:cs typeface="+mn-cs"/>
              </a:rPr>
              <a:t>Das Arztgeheimnis zu respektieren</a:t>
            </a:r>
          </a:p>
          <a:p>
            <a:pPr marL="228600" marR="0" indent="-228600" algn="l" defTabSz="914400" rtl="0" eaLnBrk="1" fontAlgn="auto" latinLnBrk="0" hangingPunct="1">
              <a:lnSpc>
                <a:spcPct val="100000"/>
              </a:lnSpc>
              <a:spcBef>
                <a:spcPts val="0"/>
              </a:spcBef>
              <a:spcAft>
                <a:spcPts val="0"/>
              </a:spcAft>
              <a:buClrTx/>
              <a:buSzTx/>
              <a:buFont typeface="+mj-lt"/>
              <a:buAutoNum type="alphaLcPeriod"/>
              <a:tabLst/>
              <a:defRPr/>
            </a:pPr>
            <a:r>
              <a:rPr lang="de-CH" sz="1200" b="0" i="0" kern="1200" baseline="0" dirty="0" smtClean="0">
                <a:solidFill>
                  <a:srgbClr val="FFC000"/>
                </a:solidFill>
                <a:effectLst/>
                <a:latin typeface="+mn-lt"/>
                <a:ea typeface="+mn-ea"/>
                <a:cs typeface="+mn-cs"/>
              </a:rPr>
              <a:t>Sich so zu organisieren, dass sich die Ärzte auf die medizinischen Tätigkeiten konzentrieren können und nicht zu medizinfremden oder gar zu rechtswidrigen Handlungen – Stichwort: zur ‘Verletzung des Arztgeheimnisse’ – gezwungen werden.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de-CH" sz="1200" b="0" i="0" kern="1200" baseline="0" dirty="0" smtClean="0">
                <a:solidFill>
                  <a:srgbClr val="FFC000"/>
                </a:solidFill>
                <a:effectLst/>
                <a:latin typeface="+mn-lt"/>
                <a:ea typeface="+mn-ea"/>
                <a:cs typeface="+mn-cs"/>
              </a:rPr>
              <a:t>Wenn sich das System der sozialen Krankenversicherungen nicht an diese Vorgaben halten kann, so muss es durch ein besseres ersetzt werden. Die </a:t>
            </a:r>
            <a:r>
              <a:rPr lang="de-CH" sz="1200" b="0" i="0" u="none" kern="1200" baseline="0" dirty="0" smtClean="0">
                <a:solidFill>
                  <a:srgbClr val="FFC000"/>
                </a:solidFill>
                <a:effectLst/>
                <a:latin typeface="+mn-lt"/>
                <a:ea typeface="+mn-ea"/>
                <a:cs typeface="+mn-cs"/>
              </a:rPr>
              <a:t>Unfähigkeit, die Grenzen der Medizin zu respektieren, ist eine von verschiedenen Gründen, weshalb ich der Ansicht bin, dass es, so wie wir es jetzt ist, nicht geeignet ist, brauchbare Antworten auf die gegenwärtigen und wohl auch zukünftigen Probleme der Medizin zu liefern. (Klick) </a:t>
            </a:r>
          </a:p>
          <a:p>
            <a:endParaRPr lang="de-CH" sz="1200" b="0" i="0" kern="1200" baseline="0" dirty="0" smtClean="0">
              <a:solidFill>
                <a:srgbClr val="FFC000"/>
              </a:solidFill>
              <a:effectLst/>
              <a:latin typeface="+mn-lt"/>
              <a:ea typeface="+mn-ea"/>
              <a:cs typeface="+mn-cs"/>
            </a:endParaRPr>
          </a:p>
          <a:p>
            <a:endParaRPr lang="de-CH" sz="1200" b="0" i="0" kern="1200" baseline="0" dirty="0" smtClean="0">
              <a:solidFill>
                <a:srgbClr val="FFC000"/>
              </a:solidFill>
              <a:effectLst/>
              <a:latin typeface="+mn-lt"/>
              <a:ea typeface="+mn-ea"/>
              <a:cs typeface="+mn-cs"/>
            </a:endParaRPr>
          </a:p>
          <a:p>
            <a:endParaRPr lang="de-CH" sz="1200" b="0" i="0" kern="1200" baseline="0" dirty="0" smtClean="0">
              <a:solidFill>
                <a:srgbClr val="FFC000"/>
              </a:solidFill>
              <a:effectLst/>
              <a:latin typeface="+mn-lt"/>
              <a:ea typeface="+mn-ea"/>
              <a:cs typeface="+mn-cs"/>
            </a:endParaRPr>
          </a:p>
          <a:p>
            <a:endParaRPr lang="de-CH" sz="1200" b="0" i="0" kern="1200" baseline="0" dirty="0" smtClean="0">
              <a:solidFill>
                <a:srgbClr val="FFC000"/>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666BD244-0C9E-40C3-88DF-344165B0FDE7}" type="slidenum">
              <a:rPr lang="de-CH" smtClean="0"/>
              <a:t>14</a:t>
            </a:fld>
            <a:endParaRPr lang="de-CH"/>
          </a:p>
        </p:txBody>
      </p:sp>
    </p:spTree>
    <p:extLst>
      <p:ext uri="{BB962C8B-B14F-4D97-AF65-F5344CB8AC3E}">
        <p14:creationId xmlns:p14="http://schemas.microsoft.com/office/powerpoint/2010/main" val="1266818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 </a:t>
            </a:r>
          </a:p>
          <a:p>
            <a:r>
              <a:rPr lang="de-CH" baseline="0" dirty="0" smtClean="0"/>
              <a:t>Es gibt noch zwei weitere Bereiche, in welcher die Medizin Unklarheiten der Grenzziehung kennt. Es sind dies Bereiche, welche mit der Medizin seit her eine Gewisse nachbarschaftliche Beziehungen pflegen. Gemeint sind das Religiöse (Klick) und das Heroentum. (Klick)</a:t>
            </a:r>
          </a:p>
          <a:p>
            <a:r>
              <a:rPr lang="de-CH" baseline="0" dirty="0" smtClean="0"/>
              <a:t>Zur Religion lässt sich sagen, dass die medizinischen und religiösen Institutionen seit je her eng miteinander verbunden waren. Dies hat sich beispielsweise darin geäussert, dass die Spitäler häufig von Klöstern und Geistlichen geleitet worden sind und dass man das Kranksein mit Sünde und der gerechten Strafe Gottes in Verbindung gebracht hat. Heute wird gesagt, dass die Verwischung der Grenze zwischen den beiden Bereichen nicht mehr vorhanden sei. Nach meiner Meinung ist das Gegenteil ist der Fall: Die Medizin war nie zuvor so stark vom Religiösen durchtränkt wie im 20. Jahrhundert. </a:t>
            </a:r>
          </a:p>
          <a:p>
            <a:r>
              <a:rPr lang="de-CH" baseline="0" dirty="0" smtClean="0"/>
              <a:t>Ich will mich erklären: Mit dem Machtverlust des Christentums war es die Medizin, welche zumindest teilweise in die Bresche gesprungen ist. </a:t>
            </a:r>
          </a:p>
          <a:p>
            <a:r>
              <a:rPr lang="de-CH" baseline="0" dirty="0" smtClean="0"/>
              <a:t>Eine wichtige Funktion von Religion besteht nämlich darin, den Menschen die Angst vor dem Tod erträglich zu machen. In der Regel tun dies Religionen, in dem sie glaubhaft zu machen versuchen, dass der vom Menschen gefürchtete Tod in Tat und Wahrheit gar kein richtiger Tod sei, sondern der Anfang zum richtigen Leben in paradiesischen Zuständen im Himmelreich. </a:t>
            </a:r>
          </a:p>
          <a:p>
            <a:r>
              <a:rPr lang="de-CH" baseline="0" dirty="0" smtClean="0"/>
              <a:t>Diese Botschaft wurde der christlichen Kirche in den letzten zwei Jahrhunderten immer weniger geglaubt. Das damit verbundene Aufflackern der nackten Todesangst wurde im Anschluss daran von der Medizin aufgefangen. Sie sprang in die Bresche und begann die Botschaft zu verkünden, sie habe in der letzten Zeit so grosse Fortschritte zu verzeichnen gehabt, dass sie jetzt dabei sei, alle Krankheiten, alles Leiden und vielleicht sogar den Tod zu bezwingen. </a:t>
            </a:r>
          </a:p>
          <a:p>
            <a:r>
              <a:rPr lang="de-CH" baseline="0" dirty="0" smtClean="0"/>
              <a:t>Und so kam es, dass Soziologen in der zweiten Hälfte des 20. Jahrhunderts darauf hinzuweisen begannen, dass die Spitäler die Kirchen als die wichtigste Institution westlicher Gesellschaften abgelöst hätten. Das lässt sich übrigens auch optisch zeigen.(Klick)</a:t>
            </a:r>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15</a:t>
            </a:fld>
            <a:endParaRPr lang="de-CH"/>
          </a:p>
        </p:txBody>
      </p:sp>
    </p:spTree>
    <p:extLst>
      <p:ext uri="{BB962C8B-B14F-4D97-AF65-F5344CB8AC3E}">
        <p14:creationId xmlns:p14="http://schemas.microsoft.com/office/powerpoint/2010/main" val="2515520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bwMode="auto">
          <a:noFill/>
          <a:ln>
            <a:solidFill>
              <a:srgbClr val="000000"/>
            </a:solidFill>
            <a:miter lim="800000"/>
            <a:headEnd/>
            <a:tailEnd/>
          </a:ln>
        </p:spPr>
      </p:sp>
      <p:sp>
        <p:nvSpPr>
          <p:cNvPr id="68611"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de-CH" dirty="0" smtClean="0"/>
              <a:t>Beobachtung No 1: </a:t>
            </a:r>
          </a:p>
          <a:p>
            <a:pPr eaLnBrk="1" hangingPunct="1">
              <a:spcBef>
                <a:spcPct val="0"/>
              </a:spcBef>
            </a:pPr>
            <a:r>
              <a:rPr lang="de-CH" dirty="0" smtClean="0"/>
              <a:t>Die grössten</a:t>
            </a:r>
            <a:r>
              <a:rPr lang="de-CH" baseline="0" dirty="0" smtClean="0"/>
              <a:t> Bauten in Städten wie Bern (hier), Lausanne, Luzern oder auch Basel sind nicht mehr Kirchen, sondern </a:t>
            </a:r>
          </a:p>
          <a:p>
            <a:pPr eaLnBrk="1" hangingPunct="1">
              <a:spcBef>
                <a:spcPct val="0"/>
              </a:spcBef>
            </a:pPr>
            <a:endParaRPr lang="de-CH" baseline="0" dirty="0" smtClean="0"/>
          </a:p>
          <a:p>
            <a:pPr eaLnBrk="1" hangingPunct="1">
              <a:spcBef>
                <a:spcPct val="0"/>
              </a:spcBef>
            </a:pPr>
            <a:r>
              <a:rPr lang="de-CH" baseline="0" dirty="0" smtClean="0"/>
              <a:t>(Klick)</a:t>
            </a:r>
          </a:p>
          <a:p>
            <a:pPr eaLnBrk="1" hangingPunct="1">
              <a:spcBef>
                <a:spcPct val="0"/>
              </a:spcBef>
            </a:pPr>
            <a:endParaRPr lang="de-CH" baseline="0" dirty="0" smtClean="0"/>
          </a:p>
          <a:p>
            <a:pPr eaLnBrk="1" hangingPunct="1">
              <a:spcBef>
                <a:spcPct val="0"/>
              </a:spcBef>
            </a:pPr>
            <a:r>
              <a:rPr lang="de-CH" baseline="0" dirty="0" smtClean="0"/>
              <a:t>Spitäler. Das Geld dafür wird heute ebenso selbstverständlich gesprochen, wie dies früher für Kirchen und Kathedralen der Fall war. Alleine für die Renovierung von nicht universitären Spitäler in Luzern und St. Gallen sind Beträge von ca. 1 Mia CHF veranschlagt. </a:t>
            </a:r>
            <a:endParaRPr lang="de-CH" dirty="0" smtClean="0"/>
          </a:p>
        </p:txBody>
      </p:sp>
      <p:sp>
        <p:nvSpPr>
          <p:cNvPr id="68612"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EC8D57-0F4E-467A-A3A6-71990E4D0869}" type="slidenum">
              <a:rPr lang="de-CH"/>
              <a:pPr fontAlgn="base">
                <a:spcBef>
                  <a:spcPct val="0"/>
                </a:spcBef>
                <a:spcAft>
                  <a:spcPct val="0"/>
                </a:spcAft>
                <a:defRPr/>
              </a:pPr>
              <a:t>16</a:t>
            </a:fld>
            <a:endParaRPr lang="de-C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bwMode="auto">
          <a:noFill/>
          <a:ln>
            <a:solidFill>
              <a:srgbClr val="000000"/>
            </a:solidFill>
            <a:miter lim="800000"/>
            <a:headEnd/>
            <a:tailEnd/>
          </a:ln>
        </p:spPr>
      </p:sp>
      <p:sp>
        <p:nvSpPr>
          <p:cNvPr id="69635"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de-CH" sz="1600" dirty="0" smtClean="0">
                <a:latin typeface="Arial" charset="0"/>
                <a:cs typeface="Arial" charset="0"/>
              </a:rPr>
              <a:t>Beobachtung No 2:</a:t>
            </a:r>
          </a:p>
          <a:p>
            <a:pPr eaLnBrk="1" hangingPunct="1">
              <a:spcBef>
                <a:spcPct val="0"/>
              </a:spcBef>
            </a:pPr>
            <a:r>
              <a:rPr lang="de-CH" sz="1600" dirty="0" smtClean="0">
                <a:latin typeface="Arial" charset="0"/>
                <a:cs typeface="Arial" charset="0"/>
              </a:rPr>
              <a:t>Im Spital dürfen die Hohepriester,</a:t>
            </a:r>
            <a:r>
              <a:rPr lang="de-CH" sz="1600" baseline="0" dirty="0" smtClean="0">
                <a:latin typeface="Arial" charset="0"/>
                <a:cs typeface="Arial" charset="0"/>
              </a:rPr>
              <a:t> wie früher in Kirchen und Tempeln, d</a:t>
            </a:r>
            <a:r>
              <a:rPr lang="de-CH" sz="1600" dirty="0" smtClean="0">
                <a:latin typeface="Arial" charset="0"/>
                <a:cs typeface="Arial" charset="0"/>
              </a:rPr>
              <a:t>as Allerheiligste nur nach rituellen Waschungen und Einkleidung in spezielle Gewänder betreten. </a:t>
            </a:r>
          </a:p>
          <a:p>
            <a:pPr eaLnBrk="1" hangingPunct="1">
              <a:spcBef>
                <a:spcPct val="0"/>
              </a:spcBef>
            </a:pPr>
            <a:r>
              <a:rPr lang="de-CH" sz="1600" dirty="0" smtClean="0">
                <a:latin typeface="Arial" charset="0"/>
                <a:cs typeface="Arial" charset="0"/>
              </a:rPr>
              <a:t>(Klick)</a:t>
            </a:r>
          </a:p>
          <a:p>
            <a:pPr eaLnBrk="1" hangingPunct="1">
              <a:spcBef>
                <a:spcPct val="0"/>
              </a:spcBef>
            </a:pPr>
            <a:endParaRPr lang="de-CH" sz="1600" dirty="0" smtClean="0">
              <a:latin typeface="Arial" charset="0"/>
              <a:cs typeface="Arial" charset="0"/>
            </a:endParaRPr>
          </a:p>
          <a:p>
            <a:pPr eaLnBrk="1" hangingPunct="1">
              <a:spcBef>
                <a:spcPct val="0"/>
              </a:spcBef>
            </a:pPr>
            <a:endParaRPr lang="de-CH" sz="1600" dirty="0" smtClean="0">
              <a:latin typeface="Arial" charset="0"/>
              <a:cs typeface="Arial" charset="0"/>
            </a:endParaRPr>
          </a:p>
          <a:p>
            <a:pPr eaLnBrk="1" hangingPunct="1">
              <a:spcBef>
                <a:spcPct val="0"/>
              </a:spcBef>
            </a:pPr>
            <a:endParaRPr lang="de-CH" dirty="0" smtClean="0"/>
          </a:p>
        </p:txBody>
      </p:sp>
      <p:sp>
        <p:nvSpPr>
          <p:cNvPr id="69636"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77421C-445E-4470-90EC-1C826EC0BDFF}" type="slidenum">
              <a:rPr lang="de-CH"/>
              <a:pPr fontAlgn="base">
                <a:spcBef>
                  <a:spcPct val="0"/>
                </a:spcBef>
                <a:spcAft>
                  <a:spcPct val="0"/>
                </a:spcAft>
                <a:defRPr/>
              </a:pPr>
              <a:t>17</a:t>
            </a:fld>
            <a:endParaRPr lang="de-C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lienbildplatzhalter 1"/>
          <p:cNvSpPr>
            <a:spLocks noGrp="1" noRot="1" noChangeAspect="1" noTextEdit="1"/>
          </p:cNvSpPr>
          <p:nvPr>
            <p:ph type="sldImg"/>
          </p:nvPr>
        </p:nvSpPr>
        <p:spPr bwMode="auto">
          <a:noFill/>
          <a:ln>
            <a:solidFill>
              <a:srgbClr val="000000"/>
            </a:solidFill>
            <a:miter lim="800000"/>
            <a:headEnd/>
            <a:tailEnd/>
          </a:ln>
        </p:spPr>
      </p:sp>
      <p:sp>
        <p:nvSpPr>
          <p:cNvPr id="67587"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de-CH" sz="1200" dirty="0" smtClean="0">
                <a:latin typeface="Arial" charset="0"/>
                <a:cs typeface="Arial" charset="0"/>
              </a:rPr>
              <a:t>Beobachtung No 3:</a:t>
            </a:r>
          </a:p>
          <a:p>
            <a:pPr eaLnBrk="1" hangingPunct="1">
              <a:spcBef>
                <a:spcPct val="0"/>
              </a:spcBef>
            </a:pPr>
            <a:r>
              <a:rPr lang="de-CH" sz="1200" dirty="0" smtClean="0">
                <a:latin typeface="Arial" charset="0"/>
                <a:cs typeface="Arial" charset="0"/>
              </a:rPr>
              <a:t>Prozessionen sahen einst</a:t>
            </a:r>
            <a:r>
              <a:rPr lang="de-CH" sz="1200" baseline="0" dirty="0" smtClean="0">
                <a:latin typeface="Arial" charset="0"/>
                <a:cs typeface="Arial" charset="0"/>
              </a:rPr>
              <a:t> so aus </a:t>
            </a:r>
            <a:r>
              <a:rPr lang="de-CH" sz="1200" dirty="0" smtClean="0">
                <a:latin typeface="Arial" charset="0"/>
                <a:cs typeface="Arial" charset="0"/>
              </a:rPr>
              <a:t>und</a:t>
            </a:r>
          </a:p>
          <a:p>
            <a:pPr eaLnBrk="1" hangingPunct="1">
              <a:spcBef>
                <a:spcPct val="0"/>
              </a:spcBef>
            </a:pPr>
            <a:endParaRPr lang="de-CH" sz="1200" dirty="0" smtClean="0">
              <a:latin typeface="Arial" charset="0"/>
              <a:cs typeface="Arial" charset="0"/>
            </a:endParaRPr>
          </a:p>
          <a:p>
            <a:pPr eaLnBrk="1" hangingPunct="1">
              <a:spcBef>
                <a:spcPct val="0"/>
              </a:spcBef>
            </a:pPr>
            <a:r>
              <a:rPr lang="de-CH" sz="1200" dirty="0" smtClean="0">
                <a:latin typeface="Arial" charset="0"/>
                <a:cs typeface="Arial" charset="0"/>
              </a:rPr>
              <a:t>(Klick)</a:t>
            </a:r>
          </a:p>
          <a:p>
            <a:pPr eaLnBrk="1" hangingPunct="1">
              <a:spcBef>
                <a:spcPct val="0"/>
              </a:spcBef>
            </a:pPr>
            <a:endParaRPr lang="de-CH" sz="1200" dirty="0" smtClean="0">
              <a:latin typeface="Arial" charset="0"/>
              <a:cs typeface="Arial" charset="0"/>
            </a:endParaRPr>
          </a:p>
          <a:p>
            <a:pPr eaLnBrk="1" hangingPunct="1">
              <a:spcBef>
                <a:spcPct val="0"/>
              </a:spcBef>
            </a:pPr>
            <a:r>
              <a:rPr lang="de-CH" sz="1200" dirty="0" smtClean="0">
                <a:latin typeface="Arial" charset="0"/>
                <a:cs typeface="Arial" charset="0"/>
              </a:rPr>
              <a:t>Heute so</a:t>
            </a:r>
            <a:r>
              <a:rPr lang="de-CH" sz="1200" baseline="0" dirty="0" smtClean="0">
                <a:latin typeface="Arial" charset="0"/>
                <a:cs typeface="Arial" charset="0"/>
              </a:rPr>
              <a:t>. Das sind nur drei Beispiele, wie in Spitälern religiöse Elemente gut sichtbaren Eingang gefunden haben; es gäbe noch eine ganze Reihe weiterer. </a:t>
            </a:r>
          </a:p>
          <a:p>
            <a:pPr eaLnBrk="1" hangingPunct="1">
              <a:spcBef>
                <a:spcPct val="0"/>
              </a:spcBef>
            </a:pPr>
            <a:endParaRPr lang="de-CH" sz="1200" baseline="0" dirty="0" smtClean="0">
              <a:latin typeface="Arial" charset="0"/>
              <a:cs typeface="Arial" charset="0"/>
            </a:endParaRPr>
          </a:p>
          <a:p>
            <a:pPr eaLnBrk="1" hangingPunct="1">
              <a:spcBef>
                <a:spcPct val="0"/>
              </a:spcBef>
            </a:pPr>
            <a:endParaRPr lang="de-CH" sz="1200" baseline="0" dirty="0" smtClean="0">
              <a:latin typeface="Arial" charset="0"/>
              <a:cs typeface="Arial" charset="0"/>
            </a:endParaRPr>
          </a:p>
          <a:p>
            <a:pPr eaLnBrk="1" hangingPunct="1">
              <a:spcBef>
                <a:spcPct val="0"/>
              </a:spcBef>
            </a:pPr>
            <a:r>
              <a:rPr lang="de-CH" sz="1200" baseline="0" dirty="0" smtClean="0">
                <a:latin typeface="Arial" charset="0"/>
                <a:cs typeface="Arial" charset="0"/>
              </a:rPr>
              <a:t>(Aufgeben der eigenen Individualität durch Kleidung, Gehorsam wird gefordert, Oblaten - Tabletten, Unverständliches Reden der Würdenträger und Übersetzung durch Adlaten, Kirchensteuer – KK-Steuer, Paradies im Himmel – Gesundheit als Paradies auf Erden etc. </a:t>
            </a:r>
            <a:endParaRPr lang="de-CH" sz="1200" dirty="0" smtClean="0">
              <a:latin typeface="Arial" charset="0"/>
              <a:cs typeface="Arial" charset="0"/>
            </a:endParaRPr>
          </a:p>
        </p:txBody>
      </p:sp>
      <p:sp>
        <p:nvSpPr>
          <p:cNvPr id="6758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391826-0343-4FF8-B229-871DFC329383}" type="slidenum">
              <a:rPr lang="de-CH"/>
              <a:pPr fontAlgn="base">
                <a:spcBef>
                  <a:spcPct val="0"/>
                </a:spcBef>
                <a:spcAft>
                  <a:spcPct val="0"/>
                </a:spcAft>
                <a:defRPr/>
              </a:pPr>
              <a:t>18</a:t>
            </a:fld>
            <a:endParaRPr lang="de-CH"/>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lgn="just"/>
            <a:endParaRPr lang="de-CH" i="0" baseline="0" dirty="0" smtClean="0"/>
          </a:p>
          <a:p>
            <a:pPr algn="just"/>
            <a:r>
              <a:rPr lang="de-CH" i="0" baseline="0" dirty="0" smtClean="0"/>
              <a:t>Den starken religiösen Einschlag der westlichen Medizin zeigt sich auch darin, wie sie ihr Ziel, das Wiederherstellen von Gesundheit, definiert. Die WHO sagt: «Gesundheit</a:t>
            </a:r>
            <a:r>
              <a:rPr lang="de-CH" sz="1200" b="0" i="0" kern="1200" dirty="0" smtClean="0">
                <a:solidFill>
                  <a:schemeClr val="tx1"/>
                </a:solidFill>
                <a:effectLst/>
                <a:latin typeface="+mn-lt"/>
                <a:ea typeface="+mn-ea"/>
                <a:cs typeface="+mn-cs"/>
              </a:rPr>
              <a:t> ist ein Zustand vollkommenen körperlichen, geistigen und sozialen Wohlbefindens.» Man ist sich heute </a:t>
            </a:r>
            <a:r>
              <a:rPr lang="de-CH" sz="1200" b="0" i="0" kern="1200" dirty="0" err="1" smtClean="0">
                <a:solidFill>
                  <a:schemeClr val="tx1"/>
                </a:solidFill>
                <a:effectLst/>
                <a:latin typeface="+mn-lt"/>
                <a:ea typeface="+mn-ea"/>
                <a:cs typeface="+mn-cs"/>
              </a:rPr>
              <a:t>eigtnlich</a:t>
            </a:r>
            <a:r>
              <a:rPr lang="de-CH" sz="1200" b="0" i="0" kern="1200" dirty="0" smtClean="0">
                <a:solidFill>
                  <a:schemeClr val="tx1"/>
                </a:solidFill>
                <a:effectLst/>
                <a:latin typeface="+mn-lt"/>
                <a:ea typeface="+mn-ea"/>
                <a:cs typeface="+mn-cs"/>
              </a:rPr>
              <a:t> weitgehend darin einig, dass es absolut</a:t>
            </a:r>
            <a:r>
              <a:rPr lang="de-CH" sz="1200" b="0" i="0" kern="1200" baseline="0" dirty="0" smtClean="0">
                <a:solidFill>
                  <a:schemeClr val="tx1"/>
                </a:solidFill>
                <a:effectLst/>
                <a:latin typeface="+mn-lt"/>
                <a:ea typeface="+mn-ea"/>
                <a:cs typeface="+mn-cs"/>
              </a:rPr>
              <a:t> realistisch ist, zu meinen, so etwas wie einen Zustand vollkommenen körperlichen, geistigen und sozialen Wohlbefindens lasse sich hier auf Erden tatsächlich herstellen. </a:t>
            </a:r>
            <a:r>
              <a:rPr lang="de-CH" sz="1200" b="0" i="0" kern="1200" dirty="0" smtClean="0">
                <a:solidFill>
                  <a:schemeClr val="tx1"/>
                </a:solidFill>
                <a:effectLst/>
                <a:latin typeface="+mn-lt"/>
                <a:ea typeface="+mn-ea"/>
                <a:cs typeface="+mn-cs"/>
              </a:rPr>
              <a:t>Wird diesem</a:t>
            </a:r>
            <a:r>
              <a:rPr lang="de-CH" sz="1200" b="0" i="0" kern="1200" baseline="0" dirty="0" smtClean="0">
                <a:solidFill>
                  <a:schemeClr val="tx1"/>
                </a:solidFill>
                <a:effectLst/>
                <a:latin typeface="+mn-lt"/>
                <a:ea typeface="+mn-ea"/>
                <a:cs typeface="+mn-cs"/>
              </a:rPr>
              <a:t> Ziel trotzdem </a:t>
            </a:r>
            <a:r>
              <a:rPr lang="de-CH" sz="1200" b="0" i="0" kern="1200" dirty="0" smtClean="0">
                <a:solidFill>
                  <a:schemeClr val="tx1"/>
                </a:solidFill>
                <a:effectLst/>
                <a:latin typeface="+mn-lt"/>
                <a:ea typeface="+mn-ea"/>
                <a:cs typeface="+mn-cs"/>
              </a:rPr>
              <a:t>nachgelebt</a:t>
            </a:r>
            <a:r>
              <a:rPr lang="de-CH" sz="1200" b="0" i="0" kern="1200" baseline="0" dirty="0" smtClean="0">
                <a:solidFill>
                  <a:schemeClr val="tx1"/>
                </a:solidFill>
                <a:effectLst/>
                <a:latin typeface="+mn-lt"/>
                <a:ea typeface="+mn-ea"/>
                <a:cs typeface="+mn-cs"/>
              </a:rPr>
              <a:t> – und das ist heute weitgehend der Fall – dann handelt es sich um ein Ziel, das darin besteht, ein Paradies auf Erden zu schaffen. (Klick) </a:t>
            </a:r>
          </a:p>
          <a:p>
            <a:pPr algn="just"/>
            <a:endParaRPr lang="de-CH" sz="1200" b="0" i="0" kern="1200" baseline="0" dirty="0" smtClean="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de-CH" baseline="0" dirty="0" smtClean="0"/>
              <a:t>Mit der Übernahme von derart vielen religiösen Elementen, droht die Medizin als Institution und die darin beschäftigten Ärzte in einen weiteren Interessenkonflikt zu geraten. Die Ziele von Priestern und Ärzten sind nur sehr teilweise deckungsgleich. Die Tatsache, dass Ärzte auch heute noch hartnäckig als Halbgötter in Weiss betitelt werden, zeigt auf, dass diese Grenzverwischung zwischen dem Religiösen und dem Medizinischen auch auf der Ebene der Sprache selbstverständlich ist. Dass der Ausdruck ‘Halbgötter in Weiss’ häufig abschätzig gemeint ist, weist darauf hin, dass diese Grenzverwischung aber eine problematische ist. </a:t>
            </a:r>
          </a:p>
          <a:p>
            <a:pPr algn="just"/>
            <a:endParaRPr lang="de-CH" baseline="0" dirty="0" smtClean="0"/>
          </a:p>
        </p:txBody>
      </p:sp>
      <p:sp>
        <p:nvSpPr>
          <p:cNvPr id="4" name="Foliennummernplatzhalter 3"/>
          <p:cNvSpPr>
            <a:spLocks noGrp="1"/>
          </p:cNvSpPr>
          <p:nvPr>
            <p:ph type="sldNum" sz="quarter" idx="10"/>
          </p:nvPr>
        </p:nvSpPr>
        <p:spPr/>
        <p:txBody>
          <a:bodyPr/>
          <a:lstStyle/>
          <a:p>
            <a:fld id="{257A8869-B6DD-426F-8FF1-3CF52C51F378}" type="slidenum">
              <a:rPr lang="de-CH" smtClean="0"/>
              <a:pPr/>
              <a:t>19</a:t>
            </a:fld>
            <a:endParaRPr lang="de-CH"/>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Font typeface="Arial" pitchFamily="34" charset="0"/>
              <a:buNone/>
            </a:pPr>
            <a:r>
              <a:rPr lang="de-CH" dirty="0" smtClean="0">
                <a:latin typeface="Arial" pitchFamily="34" charset="0"/>
                <a:cs typeface="Arial" pitchFamily="34" charset="0"/>
              </a:rPr>
              <a:t>In diesem Zusammenhang gilt es </a:t>
            </a:r>
            <a:r>
              <a:rPr lang="de-CH" baseline="0" dirty="0" smtClean="0">
                <a:latin typeface="Arial" pitchFamily="34" charset="0"/>
                <a:cs typeface="Arial" pitchFamily="34" charset="0"/>
              </a:rPr>
              <a:t>zu beachten, dass Ä</a:t>
            </a:r>
            <a:r>
              <a:rPr lang="de-CH" dirty="0" smtClean="0">
                <a:latin typeface="Arial" pitchFamily="34" charset="0"/>
                <a:cs typeface="Arial" pitchFamily="34" charset="0"/>
              </a:rPr>
              <a:t>rzte nicht nur regelmässig in den Dunstkreis des Religiösen geraten, sondern </a:t>
            </a:r>
            <a:r>
              <a:rPr lang="de-CH" baseline="0" dirty="0" smtClean="0">
                <a:latin typeface="Arial" pitchFamily="34" charset="0"/>
                <a:cs typeface="Arial" pitchFamily="34" charset="0"/>
              </a:rPr>
              <a:t>seit je her und immer wieder heroisiert wurden.  </a:t>
            </a:r>
          </a:p>
          <a:p>
            <a:pPr>
              <a:buFont typeface="Arial" pitchFamily="34" charset="0"/>
              <a:buNone/>
            </a:pPr>
            <a:r>
              <a:rPr lang="de-CH" baseline="0" dirty="0" smtClean="0">
                <a:latin typeface="Arial" pitchFamily="34" charset="0"/>
                <a:cs typeface="Arial" pitchFamily="34" charset="0"/>
              </a:rPr>
              <a:t>Schon im Altertum waren die archetypischen Ärzte Heroen oder, was dasselbe ist, Halbgötter. Herkules war ein solcher Heroe oder Halbgott; Der </a:t>
            </a:r>
            <a:r>
              <a:rPr lang="de-CH" baseline="0" dirty="0" err="1" smtClean="0">
                <a:latin typeface="Arial" pitchFamily="34" charset="0"/>
                <a:cs typeface="Arial" pitchFamily="34" charset="0"/>
              </a:rPr>
              <a:t>Überarzt</a:t>
            </a:r>
            <a:r>
              <a:rPr lang="de-CH" baseline="0" dirty="0" smtClean="0">
                <a:latin typeface="Arial" pitchFamily="34" charset="0"/>
                <a:cs typeface="Arial" pitchFamily="34" charset="0"/>
              </a:rPr>
              <a:t> der Antike, Asklepios, war als Sohn des Sonnengottes Apollon und einer thrakischen Königstochter ebenfalls ein Halbgott. Und der </a:t>
            </a:r>
            <a:r>
              <a:rPr lang="de-CH" baseline="0" dirty="0" err="1" smtClean="0">
                <a:latin typeface="Arial" pitchFamily="34" charset="0"/>
                <a:cs typeface="Arial" pitchFamily="34" charset="0"/>
              </a:rPr>
              <a:t>Zentaure</a:t>
            </a:r>
            <a:r>
              <a:rPr lang="de-CH" baseline="0" dirty="0" smtClean="0">
                <a:latin typeface="Arial" pitchFamily="34" charset="0"/>
                <a:cs typeface="Arial" pitchFamily="34" charset="0"/>
              </a:rPr>
              <a:t> und Wunderarzt </a:t>
            </a:r>
            <a:r>
              <a:rPr lang="de-CH" baseline="0" dirty="0" err="1" smtClean="0">
                <a:latin typeface="Arial" pitchFamily="34" charset="0"/>
                <a:cs typeface="Arial" pitchFamily="34" charset="0"/>
              </a:rPr>
              <a:t>Chiron</a:t>
            </a:r>
            <a:r>
              <a:rPr lang="de-CH" baseline="0" dirty="0" smtClean="0">
                <a:latin typeface="Arial" pitchFamily="34" charset="0"/>
                <a:cs typeface="Arial" pitchFamily="34" charset="0"/>
              </a:rPr>
              <a:t> stammte sogar gänzlich von den Göttern (Kronos und </a:t>
            </a:r>
            <a:r>
              <a:rPr lang="de-CH" baseline="0" dirty="0" err="1" smtClean="0">
                <a:latin typeface="Arial" pitchFamily="34" charset="0"/>
                <a:cs typeface="Arial" pitchFamily="34" charset="0"/>
              </a:rPr>
              <a:t>Phylira</a:t>
            </a:r>
            <a:r>
              <a:rPr lang="de-CH" baseline="0" dirty="0" smtClean="0">
                <a:latin typeface="Arial" pitchFamily="34" charset="0"/>
                <a:cs typeface="Arial" pitchFamily="34" charset="0"/>
              </a:rPr>
              <a:t>) ab. </a:t>
            </a:r>
          </a:p>
          <a:p>
            <a:pPr>
              <a:buFont typeface="Arial" pitchFamily="34" charset="0"/>
              <a:buNone/>
            </a:pPr>
            <a:r>
              <a:rPr lang="de-CH" baseline="0" dirty="0" smtClean="0">
                <a:latin typeface="Arial" pitchFamily="34" charset="0"/>
                <a:cs typeface="Arial" pitchFamily="34" charset="0"/>
              </a:rPr>
              <a:t>Im neuen Testament wird wiederholt von Jesus als ‘Christus </a:t>
            </a:r>
            <a:r>
              <a:rPr lang="de-CH" baseline="0" dirty="0" err="1" smtClean="0">
                <a:latin typeface="Arial" pitchFamily="34" charset="0"/>
                <a:cs typeface="Arial" pitchFamily="34" charset="0"/>
              </a:rPr>
              <a:t>medicus</a:t>
            </a:r>
            <a:r>
              <a:rPr lang="de-CH" baseline="0" dirty="0" smtClean="0">
                <a:latin typeface="Arial" pitchFamily="34" charset="0"/>
                <a:cs typeface="Arial" pitchFamily="34" charset="0"/>
              </a:rPr>
              <a:t>’ berichtet. (Klick) </a:t>
            </a:r>
          </a:p>
          <a:p>
            <a:pPr>
              <a:buFont typeface="Arial" pitchFamily="34" charset="0"/>
              <a:buNone/>
            </a:pPr>
            <a:r>
              <a:rPr lang="de-CH" baseline="0" dirty="0" smtClean="0">
                <a:latin typeface="Arial" pitchFamily="34" charset="0"/>
                <a:cs typeface="Arial" pitchFamily="34" charset="0"/>
              </a:rPr>
              <a:t>Auch in der neueren Zeit gibt es äquivalente. (Klick)  Albert Schweitzer, Dr. House und dieses ist der Herzchirurg René </a:t>
            </a:r>
            <a:r>
              <a:rPr lang="de-CH" baseline="0" dirty="0" err="1" smtClean="0">
                <a:latin typeface="Arial" pitchFamily="34" charset="0"/>
                <a:cs typeface="Arial" pitchFamily="34" charset="0"/>
              </a:rPr>
              <a:t>Prêtre</a:t>
            </a:r>
            <a:r>
              <a:rPr lang="de-CH" baseline="0" dirty="0" smtClean="0">
                <a:latin typeface="Arial" pitchFamily="34" charset="0"/>
                <a:cs typeface="Arial" pitchFamily="34" charset="0"/>
              </a:rPr>
              <a:t>, der vor 2 Jahren Schweizer des Jahres wurde.(Klick)</a:t>
            </a:r>
          </a:p>
          <a:p>
            <a:pPr>
              <a:buFont typeface="Arial" pitchFamily="34" charset="0"/>
              <a:buNone/>
            </a:pPr>
            <a:endParaRPr lang="de-CH" baseline="0" dirty="0" smtClean="0">
              <a:latin typeface="Arial" pitchFamily="34" charset="0"/>
              <a:cs typeface="Arial" pitchFamily="34" charset="0"/>
            </a:endParaRPr>
          </a:p>
          <a:p>
            <a:pPr>
              <a:buFont typeface="Arial" pitchFamily="34" charset="0"/>
              <a:buNone/>
            </a:pPr>
            <a:r>
              <a:rPr lang="de-CH" baseline="0" dirty="0" smtClean="0">
                <a:latin typeface="Arial" pitchFamily="34" charset="0"/>
                <a:cs typeface="Arial" pitchFamily="34" charset="0"/>
              </a:rPr>
              <a:t>Zu allen Zeiten war es den Menschen ein Bedürfnis Heroen zu verehren. Das ist per se noch nichts Schlimmes. </a:t>
            </a:r>
          </a:p>
          <a:p>
            <a:pPr>
              <a:buFont typeface="Arial" pitchFamily="34" charset="0"/>
              <a:buNone/>
            </a:pPr>
            <a:r>
              <a:rPr lang="de-CH" baseline="0" dirty="0" smtClean="0">
                <a:latin typeface="Arial" pitchFamily="34" charset="0"/>
                <a:cs typeface="Arial" pitchFamily="34" charset="0"/>
              </a:rPr>
              <a:t>Das Problem besteht darin, dass es Ärzte und Ärztinnen durch die Identifikation mit solchen Heroenbilder unterlassen ihre Begrenztheit genügend zu kommunizieren. So lassen sie sich in eine Rolle drängen, denen sie auf die Dauer nicht gerecht werden können. Das führt zu einem enttäuschten Publikum, das sich anderen Formen der Medizin zuwendet und den schulmedizinisch ausgebildeten Ärzten nicht mehr glaubt. </a:t>
            </a:r>
          </a:p>
          <a:p>
            <a:pPr>
              <a:buFont typeface="Arial" pitchFamily="34" charset="0"/>
              <a:buNone/>
            </a:pPr>
            <a:r>
              <a:rPr lang="de-CH" baseline="0" dirty="0" smtClean="0">
                <a:latin typeface="Arial" pitchFamily="34" charset="0"/>
                <a:cs typeface="Arial" pitchFamily="34" charset="0"/>
              </a:rPr>
              <a:t>Der hier vorliegende Interessenkonflikt ist der folgende: Die bescheidenen und kleinen Ziele eines kräfte- und wissensmässig eng begrenzten Menschen auf der einen Seite und die heroischen Ziele eines Stars, der alles kann, alles weiss und wie Herkules die ganze Welt zu retten imstande ist, auf der anderen Seite. </a:t>
            </a:r>
          </a:p>
          <a:p>
            <a:pPr>
              <a:buFont typeface="Arial" pitchFamily="34" charset="0"/>
              <a:buNone/>
            </a:pPr>
            <a:r>
              <a:rPr lang="de-CH" baseline="0" dirty="0" smtClean="0">
                <a:latin typeface="Arial" pitchFamily="34" charset="0"/>
                <a:cs typeface="Arial" pitchFamily="34" charset="0"/>
              </a:rPr>
              <a:t>Heiltätige anderer Kulturen kennen in diesem Zusammenhang eine wirksame Schutzmassnahme. Um sich zu entlasten, schieben sie die Verantwortung für das Gelingen oder Misslingen ihrer therapeutischen Massnahmen einer anderen, meist göttlichen Macht zu. Sie sagen: «Die Entscheidung über Gesundheit, Krankheit und Tod liegt in letzter Instanz nicht bei mir. Ich, der Arzt, Therapeut oder Heiler bin nichts weiter als ein Werkzeug in den Händen grösserer Mächte.» Selbst der sonst so selbstbewusste Paracelsus hat sich so vor überzogenen Heilserwartungen geschützt und seine eigene Heldenhaftigkeit auf diese Art relativiert. </a:t>
            </a:r>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20</a:t>
            </a:fld>
            <a:endParaRPr lang="de-CH"/>
          </a:p>
        </p:txBody>
      </p:sp>
    </p:spTree>
    <p:extLst>
      <p:ext uri="{BB962C8B-B14F-4D97-AF65-F5344CB8AC3E}">
        <p14:creationId xmlns:p14="http://schemas.microsoft.com/office/powerpoint/2010/main" val="1814056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Lesen (Klick)</a:t>
            </a:r>
          </a:p>
        </p:txBody>
      </p:sp>
      <p:sp>
        <p:nvSpPr>
          <p:cNvPr id="4" name="Foliennummernplatzhalter 3"/>
          <p:cNvSpPr>
            <a:spLocks noGrp="1"/>
          </p:cNvSpPr>
          <p:nvPr>
            <p:ph type="sldNum" sz="quarter" idx="10"/>
          </p:nvPr>
        </p:nvSpPr>
        <p:spPr/>
        <p:txBody>
          <a:bodyPr/>
          <a:lstStyle/>
          <a:p>
            <a:fld id="{666BD244-0C9E-40C3-88DF-344165B0FDE7}" type="slidenum">
              <a:rPr lang="de-CH" smtClean="0"/>
              <a:t>21</a:t>
            </a:fld>
            <a:endParaRPr lang="de-CH"/>
          </a:p>
        </p:txBody>
      </p:sp>
    </p:spTree>
    <p:extLst>
      <p:ext uri="{BB962C8B-B14F-4D97-AF65-F5344CB8AC3E}">
        <p14:creationId xmlns:p14="http://schemas.microsoft.com/office/powerpoint/2010/main" val="511752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Wenn ich das nochmals graphisch </a:t>
            </a:r>
            <a:r>
              <a:rPr lang="de-CH" baseline="0" dirty="0" err="1" smtClean="0"/>
              <a:t>dargestelle</a:t>
            </a:r>
            <a:r>
              <a:rPr lang="de-CH" baseline="0" dirty="0" smtClean="0"/>
              <a:t>: Es ist für eine erfolgreiche Medizin der Zukunft wichtig, dass sie Mittel und Wege findet, all diese und ggf. auch noch weitere Tätigkeiten aus der Medizin auszugrenzen. (Klick) Sie wird sich so auf den Kernbereich ärztlicher Tätigkeit konzentrieren können. (Klick) </a:t>
            </a:r>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Dabei ist es selbstverständlich so, dass dies Postulate sind, die sich in der gesundheitspolitischen Landschaft nicht von einem Tag auf den anderen umsetzen lassen. Es geht aber darum, sich bewusst gegen eine zunehmende </a:t>
            </a:r>
            <a:r>
              <a:rPr lang="de-CH" baseline="0" dirty="0" err="1" smtClean="0"/>
              <a:t>Medikalisierung</a:t>
            </a:r>
            <a:r>
              <a:rPr lang="de-CH" baseline="0" dirty="0" smtClean="0"/>
              <a:t> der Gesellschaft zu wehren, so dass diese nicht weiter zu- sondern eher abnimmt. Im ersten Moment mag der Verzicht auf all diese Bereich (Zurückklicken) als ein Verzicht auf sehr viel Macht erscheinen, langfristig ist das nach meiner Meinung aber nicht der Fall. Macht – oder positiver </a:t>
            </a:r>
            <a:r>
              <a:rPr lang="de-CH" baseline="0" dirty="0" err="1" smtClean="0"/>
              <a:t>ausgedrückt:gesellschaftliche</a:t>
            </a:r>
            <a:r>
              <a:rPr lang="de-CH" baseline="0" dirty="0" smtClean="0"/>
              <a:t> Einflussmöglichkeiten – erringt die Medizin in allererster Linie dadurch, dass sie in ihren Kerntätigkeiten erfolgreich ist. Es geht auch nicht darum, dass Ärzte die Fähigkeit </a:t>
            </a:r>
            <a:r>
              <a:rPr lang="de-CH" i="1" baseline="0" dirty="0" smtClean="0"/>
              <a:t>nicht</a:t>
            </a:r>
            <a:r>
              <a:rPr lang="de-CH" baseline="0" dirty="0" smtClean="0"/>
              <a:t> besässen, all diese Tätigkeiten auszuführen. Es sollte vielmehr so sein, dass sie diese Tätigkeiten qua Ärzte nicht ausführen </a:t>
            </a:r>
            <a:r>
              <a:rPr lang="de-CH" i="1" baseline="0" dirty="0" smtClean="0"/>
              <a:t>wollen</a:t>
            </a:r>
            <a:r>
              <a:rPr lang="de-CH" baseline="0" dirty="0" smtClean="0"/>
              <a:t>. Wenn sie solches qua Versicherungsspezialisten, Sterbehelfer, qua Justizbeamte etc. tun wollen, dann ist dagegen nichts einzuwenden. </a:t>
            </a:r>
          </a:p>
          <a:p>
            <a:pPr marL="228600" indent="-228600">
              <a:buAutoNum type="arabicPeriod"/>
            </a:pPr>
            <a:endParaRPr lang="de-CH" baseline="0" dirty="0" smtClean="0"/>
          </a:p>
          <a:p>
            <a:pPr marL="228600" indent="-228600">
              <a:buAutoNum type="arabicPeriod"/>
            </a:pPr>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22</a:t>
            </a:fld>
            <a:endParaRPr lang="de-CH"/>
          </a:p>
        </p:txBody>
      </p:sp>
    </p:spTree>
    <p:extLst>
      <p:ext uri="{BB962C8B-B14F-4D97-AF65-F5344CB8AC3E}">
        <p14:creationId xmlns:p14="http://schemas.microsoft.com/office/powerpoint/2010/main" val="3185805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aseline="0" dirty="0" smtClean="0"/>
          </a:p>
          <a:p>
            <a:r>
              <a:rPr lang="de-CH" baseline="0" dirty="0" smtClean="0"/>
              <a:t>Also (a) Abgrenzen ist wichtig und  es gilt (b) die Grenzen zu reflektieren. </a:t>
            </a:r>
          </a:p>
        </p:txBody>
      </p:sp>
      <p:sp>
        <p:nvSpPr>
          <p:cNvPr id="4" name="Foliennummernplatzhalter 3"/>
          <p:cNvSpPr>
            <a:spLocks noGrp="1"/>
          </p:cNvSpPr>
          <p:nvPr>
            <p:ph type="sldNum" sz="quarter" idx="10"/>
          </p:nvPr>
        </p:nvSpPr>
        <p:spPr/>
        <p:txBody>
          <a:bodyPr/>
          <a:lstStyle/>
          <a:p>
            <a:fld id="{666BD244-0C9E-40C3-88DF-344165B0FDE7}" type="slidenum">
              <a:rPr lang="de-CH" smtClean="0"/>
              <a:t>23</a:t>
            </a:fld>
            <a:endParaRPr lang="de-CH"/>
          </a:p>
        </p:txBody>
      </p:sp>
    </p:spTree>
    <p:extLst>
      <p:ext uri="{BB962C8B-B14F-4D97-AF65-F5344CB8AC3E}">
        <p14:creationId xmlns:p14="http://schemas.microsoft.com/office/powerpoint/2010/main" val="511752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Das heisst wiederum graphisch dargestellt: Der Bereich des Religiösen hat </a:t>
            </a:r>
            <a:r>
              <a:rPr lang="de-CH" i="1" baseline="0" dirty="0" smtClean="0"/>
              <a:t>innerhalb</a:t>
            </a:r>
            <a:r>
              <a:rPr lang="de-CH" baseline="0" dirty="0" smtClean="0"/>
              <a:t> der Medizin einen Platz. Dies hat damit zu tun, dass das Religiöse insbesondere das Thema des drohenden Todes wichtiger Teil der Medizin</a:t>
            </a:r>
            <a:r>
              <a:rPr lang="de-CH" i="1" baseline="0" dirty="0" smtClean="0"/>
              <a:t> und </a:t>
            </a:r>
            <a:r>
              <a:rPr lang="de-CH" baseline="0" dirty="0" smtClean="0"/>
              <a:t>der Religion ist. Dem gilt es Rechnung zu tragen, indem man sich darüber Gedanken macht, wo und in welchem Ausmass  religiöse, sakrale und spirituelle Elemente in der Medizin einen Platz haben können und zum Wohl des einzelnen Patienten eingesetzt werden können. </a:t>
            </a:r>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Ähnliches gilt für die Tatsache, dass medizinisch tätig zu sein nicht selten zu erstaunlichen menschlichen Leistungen Anlass gibt, die zu bewundern nichts Schlechtes ist. Ebenso klar muss es sein, dass Ärzte einfache Menschen sind, die in der Rolle des Heroen von der ärztlichen Kerntätigkeit abgelenkt werden. (Klick)</a:t>
            </a:r>
          </a:p>
          <a:p>
            <a:pPr marL="0" marR="0" indent="0" algn="l" defTabSz="914400" rtl="0" eaLnBrk="1" fontAlgn="auto" latinLnBrk="0" hangingPunct="1">
              <a:lnSpc>
                <a:spcPct val="100000"/>
              </a:lnSpc>
              <a:spcBef>
                <a:spcPts val="0"/>
              </a:spcBef>
              <a:spcAft>
                <a:spcPts val="0"/>
              </a:spcAft>
              <a:buClrTx/>
              <a:buSzTx/>
              <a:buFontTx/>
              <a:buNone/>
              <a:tabLst/>
              <a:defRPr/>
            </a:pPr>
            <a:endParaRPr lang="de-CH"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In einer Medizin, die sich so ihre Grenzen genügend eng, bewusst und mit Nachdruck setzt, wird  der Arzt  davon entlastet, Jongleur verschiedener Interessen zu sein und kann sich auf das das wirklich Wichtige konzentrieren: das Wohlergehen der Patienten.</a:t>
            </a:r>
            <a:endParaRPr lang="de-CH" dirty="0" smtClean="0"/>
          </a:p>
          <a:p>
            <a:pPr marL="228600" indent="-228600">
              <a:buAutoNum type="arabicPeriod"/>
            </a:pPr>
            <a:endParaRPr lang="de-CH" baseline="0" dirty="0" smtClean="0"/>
          </a:p>
          <a:p>
            <a:pPr marL="228600" indent="-228600">
              <a:buAutoNum type="arabicPeriod"/>
            </a:pPr>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24</a:t>
            </a:fld>
            <a:endParaRPr lang="de-CH"/>
          </a:p>
        </p:txBody>
      </p:sp>
    </p:spTree>
    <p:extLst>
      <p:ext uri="{BB962C8B-B14F-4D97-AF65-F5344CB8AC3E}">
        <p14:creationId xmlns:p14="http://schemas.microsoft.com/office/powerpoint/2010/main" val="318580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So weit so schön. </a:t>
            </a:r>
          </a:p>
          <a:p>
            <a:r>
              <a:rPr lang="de-CH" baseline="0" dirty="0" smtClean="0"/>
              <a:t>Vielleicht werden Sie jetzt einwenden, dass die zweite Prämisse der soeben vorgebrachten Schlussfolgerungen fehlerhaft oder zumindest reichlich willkürlich gesetzt worden sei. (Klick) </a:t>
            </a:r>
          </a:p>
          <a:p>
            <a:r>
              <a:rPr lang="de-CH" baseline="0" dirty="0" smtClean="0"/>
              <a:t>Sie werden einwenden, dass die Medizin anderes als ich es getan habe, definiert werden müsse und dass dies alles, was ich soeben gesagt habe wieder ändern und in Frage stellen würde. Da haben sie recht. Jetzt ginge es also darum, darüber nachzudenken, was denn eine bessere Definition von Medizin wäre und Argumente für die Alternative vorzubringen. Im Anschluss daran müsste alles, was ich in der letzten halben Stunde ausgeführt habe an die neue Definition angepasst werden. So wichtig und spannend das Ganze wäre, der hier gesetzte Rahmen lässt dies nicht zu. </a:t>
            </a:r>
          </a:p>
        </p:txBody>
      </p:sp>
      <p:sp>
        <p:nvSpPr>
          <p:cNvPr id="4" name="Foliennummernplatzhalter 3"/>
          <p:cNvSpPr>
            <a:spLocks noGrp="1"/>
          </p:cNvSpPr>
          <p:nvPr>
            <p:ph type="sldNum" sz="quarter" idx="10"/>
          </p:nvPr>
        </p:nvSpPr>
        <p:spPr/>
        <p:txBody>
          <a:bodyPr/>
          <a:lstStyle/>
          <a:p>
            <a:fld id="{666BD244-0C9E-40C3-88DF-344165B0FDE7}" type="slidenum">
              <a:rPr lang="de-CH" smtClean="0"/>
              <a:t>25</a:t>
            </a:fld>
            <a:endParaRPr lang="de-CH"/>
          </a:p>
        </p:txBody>
      </p:sp>
    </p:spTree>
    <p:extLst>
      <p:ext uri="{BB962C8B-B14F-4D97-AF65-F5344CB8AC3E}">
        <p14:creationId xmlns:p14="http://schemas.microsoft.com/office/powerpoint/2010/main" val="511752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Vielleicht gibt es aber unter ihnen Kollegen oder Kolleginnen, die sich für solche Themen und Aufgabenstellungen interessieren und es – wie ich auch – für etwas Wichtiges halten. Dann existiert </a:t>
            </a:r>
            <a:r>
              <a:rPr lang="de-CH" dirty="0" smtClean="0">
                <a:latin typeface="Arial" pitchFamily="34" charset="0"/>
              </a:rPr>
              <a:t>seit neuerer Zeit eine ganze Reihe von Möglichkeiten, in</a:t>
            </a:r>
            <a:r>
              <a:rPr lang="de-CH" baseline="0" dirty="0" smtClean="0">
                <a:latin typeface="Arial" pitchFamily="34" charset="0"/>
              </a:rPr>
              <a:t> dieser Hinsicht aktiv zu werden: Lesen …</a:t>
            </a:r>
            <a:r>
              <a:rPr lang="de-CH" dirty="0" smtClean="0">
                <a:latin typeface="Arial" pitchFamily="34" charset="0"/>
              </a:rPr>
              <a:t>. </a:t>
            </a:r>
          </a:p>
        </p:txBody>
      </p:sp>
      <p:sp>
        <p:nvSpPr>
          <p:cNvPr id="21508" name="Foliennummernplatzhalter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3908BC3-7701-4AB9-8D33-551C17B425AE}" type="slidenum">
              <a:rPr lang="de-CH" smtClean="0"/>
              <a:pPr eaLnBrk="1" hangingPunct="1"/>
              <a:t>26</a:t>
            </a:fld>
            <a:endParaRPr lang="de-CH"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dirty="0" smtClean="0">
                <a:latin typeface="Arial" pitchFamily="34" charset="0"/>
              </a:rPr>
              <a:t>Und jetzt gibt es auch das </a:t>
            </a:r>
            <a:r>
              <a:rPr lang="de-CH" i="1" dirty="0" smtClean="0">
                <a:latin typeface="Arial" pitchFamily="34" charset="0"/>
              </a:rPr>
              <a:t>Forum Medizin &amp; Philosophie</a:t>
            </a:r>
            <a:r>
              <a:rPr lang="de-CH" dirty="0" smtClean="0">
                <a:latin typeface="Arial" pitchFamily="34" charset="0"/>
              </a:rPr>
              <a:t>,</a:t>
            </a:r>
            <a:r>
              <a:rPr lang="de-CH" baseline="0" dirty="0" smtClean="0">
                <a:latin typeface="Arial" pitchFamily="34" charset="0"/>
              </a:rPr>
              <a:t> wo Ärzte gemeinsam und vertieft über die Medizin nachdenken. Es soll dann in einem zweiten Schritt darum gehen, die Resultate dieser Reflexionen in die gegenwärtigen gesundheitspolitischen Diskussionen einzubringen. </a:t>
            </a:r>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latin typeface="Arial" pitchFamily="34" charset="0"/>
              </a:rPr>
              <a:t>Ich selber bin der Meinung, dass dies ein erfolgversprechender Weg sein kann, dass die Ärzte selber aktiv, tragfähige Lösungen für die gegenwärtigen </a:t>
            </a:r>
            <a:r>
              <a:rPr lang="de-CH" baseline="0" smtClean="0">
                <a:latin typeface="Arial" pitchFamily="34" charset="0"/>
              </a:rPr>
              <a:t>Probleme der Medizin </a:t>
            </a:r>
            <a:r>
              <a:rPr lang="de-CH" baseline="0" dirty="0" smtClean="0">
                <a:latin typeface="Arial" pitchFamily="34" charset="0"/>
              </a:rPr>
              <a:t>schaffen können. </a:t>
            </a:r>
            <a:endParaRPr lang="de-CH" dirty="0" smtClean="0">
              <a:latin typeface="Arial" pitchFamily="34" charset="0"/>
            </a:endParaRPr>
          </a:p>
        </p:txBody>
      </p:sp>
      <p:sp>
        <p:nvSpPr>
          <p:cNvPr id="4" name="Foliennummernplatzhalter 3"/>
          <p:cNvSpPr>
            <a:spLocks noGrp="1"/>
          </p:cNvSpPr>
          <p:nvPr>
            <p:ph type="sldNum" sz="quarter" idx="10"/>
          </p:nvPr>
        </p:nvSpPr>
        <p:spPr/>
        <p:txBody>
          <a:bodyPr/>
          <a:lstStyle/>
          <a:p>
            <a:fld id="{666BD244-0C9E-40C3-88DF-344165B0FDE7}" type="slidenum">
              <a:rPr lang="de-CH" smtClean="0"/>
              <a:t>27</a:t>
            </a:fld>
            <a:endParaRPr lang="de-CH"/>
          </a:p>
        </p:txBody>
      </p:sp>
    </p:spTree>
    <p:extLst>
      <p:ext uri="{BB962C8B-B14F-4D97-AF65-F5344CB8AC3E}">
        <p14:creationId xmlns:p14="http://schemas.microsoft.com/office/powerpoint/2010/main" val="2441695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dirty="0" smtClean="0">
                <a:latin typeface="Arial" pitchFamily="34" charset="0"/>
              </a:rPr>
              <a:t>Vielen Dank für Ihre Aufmerksamkeit</a:t>
            </a:r>
          </a:p>
          <a:p>
            <a:endParaRPr lang="de-CH" baseline="0" dirty="0" smtClean="0"/>
          </a:p>
          <a:p>
            <a:endParaRPr lang="de-CH" baseline="0" dirty="0" smtClean="0"/>
          </a:p>
          <a:p>
            <a:endParaRPr lang="de-CH" baseline="0" dirty="0" smtClean="0"/>
          </a:p>
          <a:p>
            <a:endParaRPr lang="de-CH" baseline="0" dirty="0" smtClean="0"/>
          </a:p>
          <a:p>
            <a:endParaRPr lang="de-CH" baseline="0" dirty="0" smtClean="0"/>
          </a:p>
          <a:p>
            <a:r>
              <a:rPr lang="de-CH" baseline="0" dirty="0" smtClean="0"/>
              <a:t>Nehmen wir diese Definition ernst – ich schlage vor, dass wir das jetzt mal tun – dann wird es zuerst einmal kompliziert. Es stellt sich nämlich folgende Anschlussfrage: »Sind Tätigkeiten, welche nicht in den Bereich der Medizin, so wie sie soeben definiert wurde, fallen, ärztliche Tätigkeiten oder nicht?»</a:t>
            </a:r>
          </a:p>
          <a:p>
            <a:r>
              <a:rPr lang="de-CH" baseline="0" dirty="0" smtClean="0"/>
              <a:t>Oder anders gefragt: Ist es, wenn ich Auto fahre oder zu Mittag esse eine ärztliche Tätigkeit, einfach deshalb, weil ich von Beruf Arzt bin? </a:t>
            </a:r>
          </a:p>
          <a:p>
            <a:r>
              <a:rPr lang="de-CH" baseline="0" dirty="0" smtClean="0"/>
              <a:t>Wohl eher nicht. </a:t>
            </a:r>
          </a:p>
          <a:p>
            <a:r>
              <a:rPr lang="de-CH" baseline="0" dirty="0" smtClean="0"/>
              <a:t>Wenn wir uns in dem und in der obigen Definition von Medizin einig sind, dann hat das aber gewichtige praktische Konsequenzen. Nämlich: (Klick) Und es gilt damit auch: ärztliche Handlungen sind dasselbe wie medizinische Handlungen. (Klick)</a:t>
            </a:r>
          </a:p>
          <a:p>
            <a:endParaRPr lang="de-CH" dirty="0" smtClean="0"/>
          </a:p>
          <a:p>
            <a:endParaRPr lang="de-CH" dirty="0" smtClean="0"/>
          </a:p>
          <a:p>
            <a:pPr marL="0" indent="0">
              <a:buNone/>
            </a:pPr>
            <a:r>
              <a:rPr lang="de-CH" i="1" baseline="0" dirty="0" smtClean="0">
                <a:solidFill>
                  <a:schemeClr val="accent1">
                    <a:lumMod val="75000"/>
                  </a:schemeClr>
                </a:solidFill>
              </a:rPr>
              <a:t>Definition Versicherungsmedizin: </a:t>
            </a:r>
            <a:r>
              <a:rPr lang="de-CH" sz="1200" b="1" i="1" kern="1200" dirty="0" smtClean="0">
                <a:solidFill>
                  <a:schemeClr val="accent1">
                    <a:lumMod val="75000"/>
                  </a:schemeClr>
                </a:solidFill>
                <a:effectLst/>
                <a:latin typeface="+mn-lt"/>
                <a:ea typeface="+mn-ea"/>
                <a:cs typeface="+mn-cs"/>
              </a:rPr>
              <a:t>Versicherungsmedizin</a:t>
            </a:r>
            <a:r>
              <a:rPr lang="de-CH" sz="1200" b="0" i="1" kern="1200" dirty="0" smtClean="0">
                <a:solidFill>
                  <a:schemeClr val="accent1">
                    <a:lumMod val="75000"/>
                  </a:schemeClr>
                </a:solidFill>
                <a:effectLst/>
                <a:latin typeface="+mn-lt"/>
                <a:ea typeface="+mn-ea"/>
                <a:cs typeface="+mn-cs"/>
              </a:rPr>
              <a:t> ist ein Teilgebiet der </a:t>
            </a:r>
            <a:r>
              <a:rPr lang="de-CH" sz="1200" b="0" i="1" kern="1200" dirty="0" smtClean="0">
                <a:solidFill>
                  <a:schemeClr val="accent1">
                    <a:lumMod val="75000"/>
                  </a:schemeClr>
                </a:solidFill>
                <a:effectLst/>
                <a:latin typeface="+mn-lt"/>
                <a:ea typeface="+mn-ea"/>
                <a:cs typeface="+mn-cs"/>
                <a:hlinkClick r:id="rId3" tooltip="Sozialmedizin"/>
              </a:rPr>
              <a:t>Sozialmedizin</a:t>
            </a:r>
            <a:r>
              <a:rPr lang="de-CH" sz="1200" b="0" i="1" kern="1200" baseline="30000" dirty="0" smtClean="0">
                <a:solidFill>
                  <a:schemeClr val="accent1">
                    <a:lumMod val="75000"/>
                  </a:schemeClr>
                </a:solidFill>
                <a:effectLst/>
                <a:latin typeface="+mn-lt"/>
                <a:ea typeface="+mn-ea"/>
                <a:cs typeface="+mn-cs"/>
                <a:hlinkClick r:id="rId4"/>
              </a:rPr>
              <a:t>[1]</a:t>
            </a:r>
            <a:r>
              <a:rPr lang="de-CH" sz="1200" b="0" i="1" kern="1200" dirty="0" smtClean="0">
                <a:solidFill>
                  <a:schemeClr val="accent1">
                    <a:lumMod val="75000"/>
                  </a:schemeClr>
                </a:solidFill>
                <a:effectLst/>
                <a:latin typeface="+mn-lt"/>
                <a:ea typeface="+mn-ea"/>
                <a:cs typeface="+mn-cs"/>
              </a:rPr>
              <a:t>, das sich nicht mit der </a:t>
            </a:r>
            <a:r>
              <a:rPr lang="de-CH" sz="1200" b="0" i="1" kern="1200" dirty="0" smtClean="0">
                <a:solidFill>
                  <a:schemeClr val="accent1">
                    <a:lumMod val="75000"/>
                  </a:schemeClr>
                </a:solidFill>
                <a:effectLst/>
                <a:latin typeface="+mn-lt"/>
                <a:ea typeface="+mn-ea"/>
                <a:cs typeface="+mn-cs"/>
                <a:hlinkClick r:id="rId5" tooltip="Therapie"/>
              </a:rPr>
              <a:t>Behandlung</a:t>
            </a:r>
            <a:r>
              <a:rPr lang="de-CH" sz="1200" b="0" i="1" kern="1200" dirty="0" smtClean="0">
                <a:solidFill>
                  <a:schemeClr val="accent1">
                    <a:lumMod val="75000"/>
                  </a:schemeClr>
                </a:solidFill>
                <a:effectLst/>
                <a:latin typeface="+mn-lt"/>
                <a:ea typeface="+mn-ea"/>
                <a:cs typeface="+mn-cs"/>
              </a:rPr>
              <a:t> von Krankheiten bzw. Unfallfolgen befasst, sondern mit den Beziehungen zwischen den </a:t>
            </a:r>
            <a:r>
              <a:rPr lang="de-CH" sz="1200" b="0" i="1" kern="1200" dirty="0" smtClean="0">
                <a:solidFill>
                  <a:schemeClr val="accent1">
                    <a:lumMod val="75000"/>
                  </a:schemeClr>
                </a:solidFill>
                <a:effectLst/>
                <a:latin typeface="+mn-lt"/>
                <a:ea typeface="+mn-ea"/>
                <a:cs typeface="+mn-cs"/>
                <a:hlinkClick r:id="rId6" tooltip="Versicherungsnehmer"/>
              </a:rPr>
              <a:t>Versicherungsnehmern</a:t>
            </a:r>
            <a:r>
              <a:rPr lang="de-CH" sz="1200" b="0" i="1" kern="1200" dirty="0" smtClean="0">
                <a:solidFill>
                  <a:schemeClr val="accent1">
                    <a:lumMod val="75000"/>
                  </a:schemeClr>
                </a:solidFill>
                <a:effectLst/>
                <a:latin typeface="+mn-lt"/>
                <a:ea typeface="+mn-ea"/>
                <a:cs typeface="+mn-cs"/>
              </a:rPr>
              <a:t>, den medizinischen Leistungserbringern, und den </a:t>
            </a:r>
            <a:r>
              <a:rPr lang="de-CH" sz="1200" b="0" i="1" kern="1200" dirty="0" smtClean="0">
                <a:solidFill>
                  <a:schemeClr val="accent1">
                    <a:lumMod val="75000"/>
                  </a:schemeClr>
                </a:solidFill>
                <a:effectLst/>
                <a:latin typeface="+mn-lt"/>
                <a:ea typeface="+mn-ea"/>
                <a:cs typeface="+mn-cs"/>
                <a:hlinkClick r:id="rId7" tooltip="Versicherungsunternehmen"/>
              </a:rPr>
              <a:t>Versicherungsunternehmen</a:t>
            </a:r>
            <a:r>
              <a:rPr lang="de-CH" sz="1200" b="0" i="1" kern="1200" dirty="0" smtClean="0">
                <a:solidFill>
                  <a:schemeClr val="accent1">
                    <a:lumMod val="75000"/>
                  </a:schemeClr>
                </a:solidFill>
                <a:effectLst/>
                <a:latin typeface="+mn-lt"/>
                <a:ea typeface="+mn-ea"/>
                <a:cs typeface="+mn-cs"/>
              </a:rPr>
              <a:t>. Die untersuchten Fragen sind nicht nur medizinischer, sondern auch juristischer und soziologischer Natur. Es bestehen inhaltliche Verbindungen zur </a:t>
            </a:r>
            <a:r>
              <a:rPr lang="de-CH" sz="1200" b="0" i="1" kern="1200" dirty="0" smtClean="0">
                <a:solidFill>
                  <a:schemeClr val="accent1">
                    <a:lumMod val="75000"/>
                  </a:schemeClr>
                </a:solidFill>
                <a:effectLst/>
                <a:latin typeface="+mn-lt"/>
                <a:ea typeface="+mn-ea"/>
                <a:cs typeface="+mn-cs"/>
                <a:hlinkClick r:id="rId8" tooltip="Rechtsmedizin"/>
              </a:rPr>
              <a:t>Rechts-</a:t>
            </a:r>
            <a:r>
              <a:rPr lang="de-CH" sz="1200" b="0" i="1" kern="1200" dirty="0" smtClean="0">
                <a:solidFill>
                  <a:schemeClr val="accent1">
                    <a:lumMod val="75000"/>
                  </a:schemeClr>
                </a:solidFill>
                <a:effectLst/>
                <a:latin typeface="+mn-lt"/>
                <a:ea typeface="+mn-ea"/>
                <a:cs typeface="+mn-cs"/>
              </a:rPr>
              <a:t> und </a:t>
            </a:r>
            <a:r>
              <a:rPr lang="de-CH" sz="1200" b="0" i="1" kern="1200" dirty="0" smtClean="0">
                <a:solidFill>
                  <a:schemeClr val="accent1">
                    <a:lumMod val="75000"/>
                  </a:schemeClr>
                </a:solidFill>
                <a:effectLst/>
                <a:latin typeface="+mn-lt"/>
                <a:ea typeface="+mn-ea"/>
                <a:cs typeface="+mn-cs"/>
                <a:hlinkClick r:id="rId9" tooltip="Arbeitsmedizin"/>
              </a:rPr>
              <a:t>Arbeitsmedizin</a:t>
            </a:r>
            <a:r>
              <a:rPr lang="de-CH" sz="1200" b="0" i="1" kern="1200" dirty="0" smtClean="0">
                <a:solidFill>
                  <a:schemeClr val="accent1">
                    <a:lumMod val="75000"/>
                  </a:schemeClr>
                </a:solidFill>
                <a:effectLst/>
                <a:latin typeface="+mn-lt"/>
                <a:ea typeface="+mn-ea"/>
                <a:cs typeface="+mn-cs"/>
              </a:rPr>
              <a:t>.</a:t>
            </a:r>
            <a:r>
              <a:rPr lang="de-CH" sz="1200" b="0" i="1" kern="1200" baseline="30000" dirty="0" smtClean="0">
                <a:solidFill>
                  <a:schemeClr val="accent1">
                    <a:lumMod val="75000"/>
                  </a:schemeClr>
                </a:solidFill>
                <a:effectLst/>
                <a:latin typeface="+mn-lt"/>
                <a:ea typeface="+mn-ea"/>
                <a:cs typeface="+mn-cs"/>
                <a:hlinkClick r:id="rId4"/>
              </a:rPr>
              <a:t>[2]</a:t>
            </a:r>
            <a:endParaRPr lang="de-CH" i="1" baseline="0" dirty="0" smtClean="0">
              <a:solidFill>
                <a:schemeClr val="accent1">
                  <a:lumMod val="75000"/>
                </a:schemeClr>
              </a:solidFill>
            </a:endParaRPr>
          </a:p>
          <a:p>
            <a:pPr marL="0" indent="0">
              <a:buNone/>
            </a:pPr>
            <a:endParaRPr lang="de-CH" i="1" baseline="0" dirty="0" smtClean="0">
              <a:solidFill>
                <a:schemeClr val="accent1">
                  <a:lumMod val="75000"/>
                </a:schemeClr>
              </a:solidFill>
            </a:endParaRPr>
          </a:p>
          <a:p>
            <a:pPr marL="0" indent="0">
              <a:buNone/>
            </a:pPr>
            <a:r>
              <a:rPr lang="de-CH" i="1" baseline="0" dirty="0" smtClean="0">
                <a:solidFill>
                  <a:schemeClr val="accent1">
                    <a:lumMod val="75000"/>
                  </a:schemeClr>
                </a:solidFill>
              </a:rPr>
              <a:t>Definition Rechtsmedizin: </a:t>
            </a:r>
            <a:r>
              <a:rPr lang="de-CH" sz="1200" b="0" i="1" kern="1200" dirty="0" smtClean="0">
                <a:solidFill>
                  <a:schemeClr val="accent1">
                    <a:lumMod val="75000"/>
                  </a:schemeClr>
                </a:solidFill>
                <a:effectLst/>
                <a:latin typeface="+mn-lt"/>
                <a:ea typeface="+mn-ea"/>
                <a:cs typeface="+mn-cs"/>
              </a:rPr>
              <a:t>Die </a:t>
            </a:r>
            <a:r>
              <a:rPr lang="de-CH" sz="1200" b="1" i="1" kern="1200" dirty="0" smtClean="0">
                <a:solidFill>
                  <a:schemeClr val="accent1">
                    <a:lumMod val="75000"/>
                  </a:schemeClr>
                </a:solidFill>
                <a:effectLst/>
                <a:latin typeface="+mn-lt"/>
                <a:ea typeface="+mn-ea"/>
                <a:cs typeface="+mn-cs"/>
              </a:rPr>
              <a:t>Rechtsmedizin</a:t>
            </a:r>
            <a:r>
              <a:rPr lang="de-CH" sz="1200" b="0" i="1" kern="1200" dirty="0" smtClean="0">
                <a:solidFill>
                  <a:schemeClr val="accent1">
                    <a:lumMod val="75000"/>
                  </a:schemeClr>
                </a:solidFill>
                <a:effectLst/>
                <a:latin typeface="+mn-lt"/>
                <a:ea typeface="+mn-ea"/>
                <a:cs typeface="+mn-cs"/>
              </a:rPr>
              <a:t> (auch: </a:t>
            </a:r>
            <a:r>
              <a:rPr lang="de-CH" sz="1200" b="0" i="1" kern="1200" dirty="0" smtClean="0">
                <a:solidFill>
                  <a:schemeClr val="accent1">
                    <a:lumMod val="75000"/>
                  </a:schemeClr>
                </a:solidFill>
                <a:effectLst/>
                <a:latin typeface="+mn-lt"/>
                <a:ea typeface="+mn-ea"/>
                <a:cs typeface="+mn-cs"/>
                <a:hlinkClick r:id="rId10" tooltip="Forensik"/>
              </a:rPr>
              <a:t>Forensische</a:t>
            </a:r>
            <a:r>
              <a:rPr lang="de-CH" sz="1200" b="0" i="1" kern="1200" dirty="0" smtClean="0">
                <a:solidFill>
                  <a:schemeClr val="accent1">
                    <a:lumMod val="75000"/>
                  </a:schemeClr>
                </a:solidFill>
                <a:effectLst/>
                <a:latin typeface="+mn-lt"/>
                <a:ea typeface="+mn-ea"/>
                <a:cs typeface="+mn-cs"/>
              </a:rPr>
              <a:t> Medizin, veraltet Gerichtsmedizin, Gerichtliche Medizin) umfasst die Entwicklung, Anwendung und Beurteilung medizinischer und naturwissenschaftlicher Kenntnisse für die Rechtspflege sowie die Vermittlung arztrechtlicher und ethischer Kenntnisse für die Ärzteschaft</a:t>
            </a:r>
            <a:endParaRPr lang="de-CH" i="1" baseline="0" dirty="0" smtClean="0">
              <a:solidFill>
                <a:schemeClr val="accent1">
                  <a:lumMod val="75000"/>
                </a:schemeClr>
              </a:solidFill>
            </a:endParaRPr>
          </a:p>
          <a:p>
            <a:pPr marL="228600" indent="-228600">
              <a:buAutoNum type="arabicPeriod"/>
            </a:pPr>
            <a:endParaRPr lang="de-CH" baseline="0" dirty="0" smtClean="0"/>
          </a:p>
          <a:p>
            <a:pPr marL="0" indent="0">
              <a:buNone/>
            </a:pPr>
            <a:r>
              <a:rPr lang="de-CH" sz="1200" b="0" i="0" kern="1200" dirty="0" smtClean="0">
                <a:solidFill>
                  <a:schemeClr val="tx1"/>
                </a:solidFill>
                <a:effectLst/>
                <a:latin typeface="+mn-lt"/>
                <a:ea typeface="+mn-ea"/>
                <a:cs typeface="+mn-cs"/>
              </a:rPr>
              <a:t>Definition von Institution:</a:t>
            </a:r>
            <a:r>
              <a:rPr lang="de-CH" sz="1200" b="0" i="0" kern="1200" baseline="0" dirty="0" smtClean="0">
                <a:solidFill>
                  <a:schemeClr val="tx1"/>
                </a:solidFill>
                <a:effectLst/>
                <a:latin typeface="+mn-lt"/>
                <a:ea typeface="+mn-ea"/>
                <a:cs typeface="+mn-cs"/>
              </a:rPr>
              <a:t> </a:t>
            </a:r>
            <a:r>
              <a:rPr lang="de-CH" sz="1200" b="0" i="0" kern="1200" dirty="0" smtClean="0">
                <a:solidFill>
                  <a:schemeClr val="tx1"/>
                </a:solidFill>
                <a:effectLst/>
                <a:latin typeface="+mn-lt"/>
                <a:ea typeface="+mn-ea"/>
                <a:cs typeface="+mn-cs"/>
              </a:rPr>
              <a:t>Als </a:t>
            </a:r>
            <a:r>
              <a:rPr lang="de-CH" sz="1200" b="1" i="0" kern="1200" dirty="0" smtClean="0">
                <a:solidFill>
                  <a:schemeClr val="tx1"/>
                </a:solidFill>
                <a:effectLst/>
                <a:latin typeface="+mn-lt"/>
                <a:ea typeface="+mn-ea"/>
                <a:cs typeface="+mn-cs"/>
              </a:rPr>
              <a:t>Institution</a:t>
            </a:r>
            <a:r>
              <a:rPr lang="de-CH" sz="1200" b="0" i="0" kern="1200" dirty="0" smtClean="0">
                <a:solidFill>
                  <a:schemeClr val="tx1"/>
                </a:solidFill>
                <a:effectLst/>
                <a:latin typeface="+mn-lt"/>
                <a:ea typeface="+mn-ea"/>
                <a:cs typeface="+mn-cs"/>
              </a:rPr>
              <a:t> (</a:t>
            </a:r>
            <a:r>
              <a:rPr lang="de-CH" sz="1200" b="0" i="0" kern="1200" dirty="0" smtClean="0">
                <a:solidFill>
                  <a:schemeClr val="tx1"/>
                </a:solidFill>
                <a:effectLst/>
                <a:latin typeface="+mn-lt"/>
                <a:ea typeface="+mn-ea"/>
                <a:cs typeface="+mn-cs"/>
                <a:hlinkClick r:id="rId11" tooltip="Latein"/>
              </a:rPr>
              <a:t>lat.</a:t>
            </a:r>
            <a:r>
              <a:rPr lang="de-CH" sz="1200" b="0" i="0" kern="1200" dirty="0" smtClean="0">
                <a:solidFill>
                  <a:schemeClr val="tx1"/>
                </a:solidFill>
                <a:effectLst/>
                <a:latin typeface="+mn-lt"/>
                <a:ea typeface="+mn-ea"/>
                <a:cs typeface="+mn-cs"/>
              </a:rPr>
              <a:t> </a:t>
            </a:r>
            <a:r>
              <a:rPr lang="de-CH" sz="1200" b="0" i="1" kern="1200" dirty="0" err="1" smtClean="0">
                <a:solidFill>
                  <a:schemeClr val="tx1"/>
                </a:solidFill>
                <a:effectLst/>
                <a:latin typeface="+mn-lt"/>
                <a:ea typeface="+mn-ea"/>
                <a:cs typeface="+mn-cs"/>
              </a:rPr>
              <a:t>institutio</a:t>
            </a:r>
            <a:r>
              <a:rPr lang="de-CH" sz="1200" b="0" i="0" kern="1200" dirty="0" smtClean="0">
                <a:solidFill>
                  <a:schemeClr val="tx1"/>
                </a:solidFill>
                <a:effectLst/>
                <a:latin typeface="+mn-lt"/>
                <a:ea typeface="+mn-ea"/>
                <a:cs typeface="+mn-cs"/>
              </a:rPr>
              <a:t>, „Einrichtung, Erziehung, Anleitung“) wird ein mit Handlungsrechten, Handlungspflichten oder </a:t>
            </a:r>
            <a:r>
              <a:rPr lang="de-CH" sz="1200" b="0" i="0" kern="1200" dirty="0" smtClean="0">
                <a:solidFill>
                  <a:schemeClr val="tx1"/>
                </a:solidFill>
                <a:effectLst/>
                <a:latin typeface="+mn-lt"/>
                <a:ea typeface="+mn-ea"/>
                <a:cs typeface="+mn-cs"/>
                <a:hlinkClick r:id="rId12" tooltip="Normativ"/>
              </a:rPr>
              <a:t>normativer</a:t>
            </a:r>
            <a:r>
              <a:rPr lang="de-CH" sz="1200" b="0" i="0" kern="1200" dirty="0" smtClean="0">
                <a:solidFill>
                  <a:schemeClr val="tx1"/>
                </a:solidFill>
                <a:effectLst/>
                <a:latin typeface="+mn-lt"/>
                <a:ea typeface="+mn-ea"/>
                <a:cs typeface="+mn-cs"/>
              </a:rPr>
              <a:t> Geltung ausgestattetes Regelsystem bezeichnet, das soziales Verhalten und </a:t>
            </a:r>
            <a:r>
              <a:rPr lang="de-CH" sz="1200" b="0" i="0" kern="1200" dirty="0" smtClean="0">
                <a:solidFill>
                  <a:schemeClr val="tx1"/>
                </a:solidFill>
                <a:effectLst/>
                <a:latin typeface="+mn-lt"/>
                <a:ea typeface="+mn-ea"/>
                <a:cs typeface="+mn-cs"/>
                <a:hlinkClick r:id="rId13" tooltip="Soziales Handeln"/>
              </a:rPr>
              <a:t>Handeln</a:t>
            </a:r>
            <a:r>
              <a:rPr lang="de-CH" sz="1200" b="0" i="0" kern="1200" dirty="0" smtClean="0">
                <a:solidFill>
                  <a:schemeClr val="tx1"/>
                </a:solidFill>
                <a:effectLst/>
                <a:latin typeface="+mn-lt"/>
                <a:ea typeface="+mn-ea"/>
                <a:cs typeface="+mn-cs"/>
              </a:rPr>
              <a:t> von Individuen, </a:t>
            </a:r>
            <a:r>
              <a:rPr lang="de-CH" sz="1200" b="0" i="0" kern="1200" dirty="0" smtClean="0">
                <a:solidFill>
                  <a:schemeClr val="tx1"/>
                </a:solidFill>
                <a:effectLst/>
                <a:latin typeface="+mn-lt"/>
                <a:ea typeface="+mn-ea"/>
                <a:cs typeface="+mn-cs"/>
                <a:hlinkClick r:id="rId14" tooltip="Soziale Gruppe"/>
              </a:rPr>
              <a:t>Gruppen</a:t>
            </a:r>
            <a:r>
              <a:rPr lang="de-CH" sz="1200" b="0" i="0" kern="1200" dirty="0" smtClean="0">
                <a:solidFill>
                  <a:schemeClr val="tx1"/>
                </a:solidFill>
                <a:effectLst/>
                <a:latin typeface="+mn-lt"/>
                <a:ea typeface="+mn-ea"/>
                <a:cs typeface="+mn-cs"/>
              </a:rPr>
              <a:t> und </a:t>
            </a:r>
            <a:r>
              <a:rPr lang="de-CH" sz="1200" b="0" i="0" kern="1200" dirty="0" smtClean="0">
                <a:solidFill>
                  <a:schemeClr val="tx1"/>
                </a:solidFill>
                <a:effectLst/>
                <a:latin typeface="+mn-lt"/>
                <a:ea typeface="+mn-ea"/>
                <a:cs typeface="+mn-cs"/>
                <a:hlinkClick r:id="rId15" tooltip="Gemeinschaft"/>
              </a:rPr>
              <a:t>Gemeinschaften</a:t>
            </a:r>
            <a:r>
              <a:rPr lang="de-CH" sz="1200" b="0" i="0" kern="1200" dirty="0" smtClean="0">
                <a:solidFill>
                  <a:schemeClr val="tx1"/>
                </a:solidFill>
                <a:effectLst/>
                <a:latin typeface="+mn-lt"/>
                <a:ea typeface="+mn-ea"/>
                <a:cs typeface="+mn-cs"/>
              </a:rPr>
              <a:t> in einer Weise </a:t>
            </a:r>
            <a:r>
              <a:rPr lang="de-CH" sz="1200" b="0" i="0" kern="1200" dirty="0" smtClean="0">
                <a:solidFill>
                  <a:schemeClr val="tx1"/>
                </a:solidFill>
                <a:effectLst/>
                <a:latin typeface="+mn-lt"/>
                <a:ea typeface="+mn-ea"/>
                <a:cs typeface="+mn-cs"/>
                <a:hlinkClick r:id="rId16" tooltip="Konditionierung"/>
              </a:rPr>
              <a:t>konditioniert</a:t>
            </a:r>
            <a:r>
              <a:rPr lang="de-CH" sz="1200" b="0" i="0" kern="1200" dirty="0" smtClean="0">
                <a:solidFill>
                  <a:schemeClr val="tx1"/>
                </a:solidFill>
                <a:effectLst/>
                <a:latin typeface="+mn-lt"/>
                <a:ea typeface="+mn-ea"/>
                <a:cs typeface="+mn-cs"/>
              </a:rPr>
              <a:t>, dass es für andere </a:t>
            </a:r>
            <a:r>
              <a:rPr lang="de-CH" sz="1200" b="0" i="0" kern="1200" dirty="0" smtClean="0">
                <a:solidFill>
                  <a:schemeClr val="tx1"/>
                </a:solidFill>
                <a:effectLst/>
                <a:latin typeface="+mn-lt"/>
                <a:ea typeface="+mn-ea"/>
                <a:cs typeface="+mn-cs"/>
                <a:hlinkClick r:id="rId17" tooltip="Interaktion"/>
              </a:rPr>
              <a:t>Interaktionsteilnehmer</a:t>
            </a:r>
            <a:r>
              <a:rPr lang="de-CH" sz="1200" b="0" i="0" kern="1200" dirty="0" smtClean="0">
                <a:solidFill>
                  <a:schemeClr val="tx1"/>
                </a:solidFill>
                <a:effectLst/>
                <a:latin typeface="+mn-lt"/>
                <a:ea typeface="+mn-ea"/>
                <a:cs typeface="+mn-cs"/>
              </a:rPr>
              <a:t> vorhersehbar oder zumindest </a:t>
            </a:r>
            <a:r>
              <a:rPr lang="de-CH" sz="1200" b="0" i="0" kern="1200" dirty="0" err="1" smtClean="0">
                <a:solidFill>
                  <a:schemeClr val="tx1"/>
                </a:solidFill>
                <a:effectLst/>
                <a:latin typeface="+mn-lt"/>
                <a:ea typeface="+mn-ea"/>
                <a:cs typeface="+mn-cs"/>
              </a:rPr>
              <a:t>erwartbar</a:t>
            </a:r>
            <a:r>
              <a:rPr lang="de-CH" sz="1200" b="0" i="0" kern="1200" dirty="0" smtClean="0">
                <a:solidFill>
                  <a:schemeClr val="tx1"/>
                </a:solidFill>
                <a:effectLst/>
                <a:latin typeface="+mn-lt"/>
                <a:ea typeface="+mn-ea"/>
                <a:cs typeface="+mn-cs"/>
              </a:rPr>
              <a:t> ist.</a:t>
            </a:r>
          </a:p>
          <a:p>
            <a:pPr marL="0" indent="0">
              <a:buNone/>
            </a:pPr>
            <a:r>
              <a:rPr lang="de-CH" sz="1200" b="0" i="0" kern="1200" dirty="0" smtClean="0">
                <a:solidFill>
                  <a:schemeClr val="tx1"/>
                </a:solidFill>
                <a:effectLst/>
                <a:latin typeface="+mn-lt"/>
                <a:ea typeface="+mn-ea"/>
                <a:cs typeface="+mn-cs"/>
              </a:rPr>
              <a:t>Die philosophische </a:t>
            </a:r>
            <a:r>
              <a:rPr lang="de-CH" sz="1200" b="0" i="0" kern="1200" dirty="0" smtClean="0">
                <a:solidFill>
                  <a:schemeClr val="tx1"/>
                </a:solidFill>
                <a:effectLst/>
                <a:latin typeface="+mn-lt"/>
                <a:ea typeface="+mn-ea"/>
                <a:cs typeface="+mn-cs"/>
                <a:hlinkClick r:id="rId18" tooltip="Anthropologie"/>
              </a:rPr>
              <a:t>Anthropologie</a:t>
            </a:r>
            <a:r>
              <a:rPr lang="de-CH" sz="1200" b="0" i="0" kern="1200" dirty="0" smtClean="0">
                <a:solidFill>
                  <a:schemeClr val="tx1"/>
                </a:solidFill>
                <a:effectLst/>
                <a:latin typeface="+mn-lt"/>
                <a:ea typeface="+mn-ea"/>
                <a:cs typeface="+mn-cs"/>
              </a:rPr>
              <a:t> </a:t>
            </a:r>
            <a:r>
              <a:rPr lang="de-CH" sz="1200" b="0" i="0" kern="1200" dirty="0" smtClean="0">
                <a:solidFill>
                  <a:schemeClr val="tx1"/>
                </a:solidFill>
                <a:effectLst/>
                <a:latin typeface="+mn-lt"/>
                <a:ea typeface="+mn-ea"/>
                <a:cs typeface="+mn-cs"/>
                <a:hlinkClick r:id="rId19" tooltip="Arnold Gehlen"/>
              </a:rPr>
              <a:t>Arnold Gehlens</a:t>
            </a:r>
            <a:r>
              <a:rPr lang="de-CH" sz="1200" b="0" i="0" kern="1200" dirty="0" smtClean="0">
                <a:solidFill>
                  <a:schemeClr val="tx1"/>
                </a:solidFill>
                <a:effectLst/>
                <a:latin typeface="+mn-lt"/>
                <a:ea typeface="+mn-ea"/>
                <a:cs typeface="+mn-cs"/>
              </a:rPr>
              <a:t> misst den Institutionen „eine geradezu fundamentale Bedeutung“ für das menschliche Handeln bei.</a:t>
            </a:r>
            <a:r>
              <a:rPr lang="de-CH" sz="1200" b="0" i="0" kern="1200" baseline="30000" dirty="0" smtClean="0">
                <a:solidFill>
                  <a:schemeClr val="tx1"/>
                </a:solidFill>
                <a:effectLst/>
                <a:latin typeface="+mn-lt"/>
                <a:ea typeface="+mn-ea"/>
                <a:cs typeface="+mn-cs"/>
                <a:hlinkClick r:id="rId20"/>
              </a:rPr>
              <a:t>[3]</a:t>
            </a:r>
            <a:r>
              <a:rPr lang="de-CH" sz="1200" b="0" i="0" kern="1200" dirty="0" smtClean="0">
                <a:solidFill>
                  <a:schemeClr val="tx1"/>
                </a:solidFill>
                <a:effectLst/>
                <a:latin typeface="+mn-lt"/>
                <a:ea typeface="+mn-ea"/>
                <a:cs typeface="+mn-cs"/>
              </a:rPr>
              <a:t> Sie versteht Institutionen als </a:t>
            </a:r>
            <a:r>
              <a:rPr lang="de-CH" sz="1200" b="0" i="0" kern="1200" dirty="0" smtClean="0">
                <a:solidFill>
                  <a:schemeClr val="tx1"/>
                </a:solidFill>
                <a:effectLst/>
                <a:latin typeface="+mn-lt"/>
                <a:ea typeface="+mn-ea"/>
                <a:cs typeface="+mn-cs"/>
                <a:hlinkClick r:id="rId21" tooltip="Instinkt"/>
              </a:rPr>
              <a:t>Instinktersatz</a:t>
            </a:r>
            <a:r>
              <a:rPr lang="de-CH" sz="1200" b="0" i="0" kern="1200" dirty="0" smtClean="0">
                <a:solidFill>
                  <a:schemeClr val="tx1"/>
                </a:solidFill>
                <a:effectLst/>
                <a:latin typeface="+mn-lt"/>
                <a:ea typeface="+mn-ea"/>
                <a:cs typeface="+mn-cs"/>
              </a:rPr>
              <a:t> und Kompensation für die instinktreduzierte Ausstattung des Menschen; durch sie werden die „quasiautomatischen Gewohnheiten des Denkens, Fühlens, Wertens und Handelns“ habitualisiert und damit stabilisiert.</a:t>
            </a:r>
            <a:r>
              <a:rPr lang="de-CH" sz="1200" b="0" i="0" kern="1200" baseline="30000" dirty="0" smtClean="0">
                <a:solidFill>
                  <a:schemeClr val="tx1"/>
                </a:solidFill>
                <a:effectLst/>
                <a:latin typeface="+mn-lt"/>
                <a:ea typeface="+mn-ea"/>
                <a:cs typeface="+mn-cs"/>
                <a:hlinkClick r:id="rId20"/>
              </a:rPr>
              <a:t>[4]</a:t>
            </a:r>
            <a:r>
              <a:rPr lang="de-CH" sz="1200" b="0" i="0" kern="1200" dirty="0" smtClean="0">
                <a:solidFill>
                  <a:schemeClr val="tx1"/>
                </a:solidFill>
                <a:effectLst/>
                <a:latin typeface="+mn-lt"/>
                <a:ea typeface="+mn-ea"/>
                <a:cs typeface="+mn-cs"/>
              </a:rPr>
              <a:t> Institutionen gehen nach Gehlen aus dem „Denken und Handeln“ der Menschen untereinander hervor und „verselbständigen sich ihnen zu einer Macht, die ihre eigenen Gesetze bis in ihr Herz hinein geltend macht“.</a:t>
            </a:r>
            <a:r>
              <a:rPr lang="de-CH" sz="1200" b="0" i="0" kern="1200" baseline="30000" dirty="0" smtClean="0">
                <a:solidFill>
                  <a:schemeClr val="tx1"/>
                </a:solidFill>
                <a:effectLst/>
                <a:latin typeface="+mn-lt"/>
                <a:ea typeface="+mn-ea"/>
                <a:cs typeface="+mn-cs"/>
              </a:rPr>
              <a:t>[5]</a:t>
            </a:r>
          </a:p>
          <a:p>
            <a:pPr marL="0" indent="0">
              <a:buNone/>
            </a:pPr>
            <a:endParaRPr lang="de-CH" sz="1200" b="0" i="0" kern="1200" baseline="300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CH" sz="1200" b="0" i="1" kern="1200" baseline="0" dirty="0" smtClean="0">
                <a:solidFill>
                  <a:srgbClr val="FF0000"/>
                </a:solidFill>
                <a:effectLst/>
                <a:latin typeface="+mn-lt"/>
                <a:ea typeface="+mn-ea"/>
                <a:cs typeface="+mn-cs"/>
              </a:rPr>
              <a:t>Im letzten Beispiel kommt noch ein weiteres, wichtiges Element ins Spiel: Die Namensgebung der entsprechenden Institutionen. Es geht um Benennungen wie ‘Gerichtsmedizin’ oder ‘Versicherungsmedizin’. Beide haben mit Medizin im eben besprochenen Wortsinn gar nichts zu tun. Hier wäre es im Prinzip nötig, den Namen der Institution ‘Medizin’ zu schützen und für diese Bereiche eine Namensänderung vorzunehmen. </a:t>
            </a:r>
          </a:p>
          <a:p>
            <a:endParaRPr lang="de-CH" dirty="0"/>
          </a:p>
        </p:txBody>
      </p:sp>
      <p:sp>
        <p:nvSpPr>
          <p:cNvPr id="4" name="Foliennummernplatzhalter 3"/>
          <p:cNvSpPr>
            <a:spLocks noGrp="1"/>
          </p:cNvSpPr>
          <p:nvPr>
            <p:ph type="sldNum" sz="quarter" idx="10"/>
          </p:nvPr>
        </p:nvSpPr>
        <p:spPr/>
        <p:txBody>
          <a:bodyPr/>
          <a:lstStyle/>
          <a:p>
            <a:fld id="{666BD244-0C9E-40C3-88DF-344165B0FDE7}" type="slidenum">
              <a:rPr lang="de-CH" smtClean="0"/>
              <a:t>28</a:t>
            </a:fld>
            <a:endParaRPr lang="de-CH"/>
          </a:p>
        </p:txBody>
      </p:sp>
    </p:spTree>
    <p:extLst>
      <p:ext uri="{BB962C8B-B14F-4D97-AF65-F5344CB8AC3E}">
        <p14:creationId xmlns:p14="http://schemas.microsoft.com/office/powerpoint/2010/main" val="1834794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71F0B16E-4D1E-4A33-A874-20FC89276E8E}"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72844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ECE842F3-3076-4160-AFB2-C33716669677}"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8990437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915ADBE-CCF4-41DB-BB7A-50536E4C6BF0}"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2474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D997AEFD-219F-43D1-BFF7-E516830BCDD6}" type="datetime1">
              <a:rPr lang="de-DE" smtClean="0">
                <a:solidFill>
                  <a:prstClr val="white">
                    <a:shade val="50000"/>
                  </a:prstClr>
                </a:solidFill>
              </a:rPr>
              <a:t>13.12.2012</a:t>
            </a:fld>
            <a:endParaRPr lang="de-CH">
              <a:solidFill>
                <a:prstClr val="white">
                  <a:shade val="50000"/>
                </a:prstClr>
              </a:solidFill>
            </a:endParaRPr>
          </a:p>
        </p:txBody>
      </p:sp>
      <p:sp>
        <p:nvSpPr>
          <p:cNvPr id="6" name="Fußzeilenplatzhalter 5"/>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7" name="Foliennummernplatzhalter 6"/>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396075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1A671762-9382-4562-8D5A-C56F93B965DC}" type="datetime1">
              <a:rPr lang="de-DE" smtClean="0">
                <a:solidFill>
                  <a:prstClr val="white">
                    <a:shade val="50000"/>
                  </a:prstClr>
                </a:solidFill>
              </a:rPr>
              <a:t>13.12.2012</a:t>
            </a:fld>
            <a:endParaRPr lang="de-CH">
              <a:solidFill>
                <a:prstClr val="white">
                  <a:shade val="50000"/>
                </a:prstClr>
              </a:solidFill>
            </a:endParaRPr>
          </a:p>
        </p:txBody>
      </p:sp>
      <p:sp>
        <p:nvSpPr>
          <p:cNvPr id="8" name="Fußzeilenplatzhalter 7"/>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9" name="Foliennummernplatzhalter 8"/>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959727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5F667E1D-E47D-40D9-B22A-3FA52FEAF043}" type="datetime1">
              <a:rPr lang="de-DE" smtClean="0">
                <a:solidFill>
                  <a:prstClr val="white">
                    <a:shade val="50000"/>
                  </a:prstClr>
                </a:solidFill>
              </a:rPr>
              <a:t>13.12.2012</a:t>
            </a:fld>
            <a:endParaRPr lang="de-CH">
              <a:solidFill>
                <a:prstClr val="white">
                  <a:shade val="50000"/>
                </a:prstClr>
              </a:solidFill>
            </a:endParaRPr>
          </a:p>
        </p:txBody>
      </p:sp>
      <p:sp>
        <p:nvSpPr>
          <p:cNvPr id="4" name="Fußzeilenplatzhalter 3"/>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5" name="Foliennummernplatzhalter 4"/>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864110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B5378A9-B2A7-466C-B787-6C3298710DD7}" type="datetime1">
              <a:rPr lang="de-DE" smtClean="0">
                <a:solidFill>
                  <a:prstClr val="white">
                    <a:shade val="50000"/>
                  </a:prstClr>
                </a:solidFill>
              </a:rPr>
              <a:t>13.12.2012</a:t>
            </a:fld>
            <a:endParaRPr lang="de-CH">
              <a:solidFill>
                <a:prstClr val="white">
                  <a:shade val="50000"/>
                </a:prstClr>
              </a:solidFill>
            </a:endParaRPr>
          </a:p>
        </p:txBody>
      </p:sp>
      <p:sp>
        <p:nvSpPr>
          <p:cNvPr id="3" name="Fußzeilenplatzhalter 2"/>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4" name="Foliennummernplatzhalter 3"/>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3084984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DF1A861-9A95-406A-B29F-E90AE6F5186E}" type="datetime1">
              <a:rPr lang="de-DE" smtClean="0">
                <a:solidFill>
                  <a:prstClr val="white">
                    <a:shade val="50000"/>
                  </a:prstClr>
                </a:solidFill>
              </a:rPr>
              <a:t>13.12.2012</a:t>
            </a:fld>
            <a:endParaRPr lang="de-CH">
              <a:solidFill>
                <a:prstClr val="white">
                  <a:shade val="50000"/>
                </a:prstClr>
              </a:solidFill>
            </a:endParaRPr>
          </a:p>
        </p:txBody>
      </p:sp>
      <p:sp>
        <p:nvSpPr>
          <p:cNvPr id="6" name="Fußzeilenplatzhalter 5"/>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7" name="Foliennummernplatzhalter 6"/>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413015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705C7ACA-AE10-493C-9FDA-7F02D278456B}" type="datetime1">
              <a:rPr lang="de-DE" smtClean="0">
                <a:solidFill>
                  <a:prstClr val="white">
                    <a:shade val="50000"/>
                  </a:prstClr>
                </a:solidFill>
              </a:rPr>
              <a:t>13.12.2012</a:t>
            </a:fld>
            <a:endParaRPr lang="de-CH">
              <a:solidFill>
                <a:prstClr val="white">
                  <a:shade val="50000"/>
                </a:prstClr>
              </a:solidFill>
            </a:endParaRPr>
          </a:p>
        </p:txBody>
      </p:sp>
      <p:sp>
        <p:nvSpPr>
          <p:cNvPr id="6" name="Fußzeilenplatzhalter 5"/>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7" name="Foliennummernplatzhalter 6"/>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353942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1FC25B9E-65F1-490E-AE5D-E5BD3046D343}"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3285425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F9232C3D-AE08-4C9D-9607-B4C7A4D575C1}"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56341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AAF9E-5C1C-4CA3-B45C-4B92DFF9D119}"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E098DB-D132-4652-8467-7578FB08E1E3}" type="slidenum">
              <a:rPr lang="de-CH" smtClean="0">
                <a:solidFill>
                  <a:prstClr val="white">
                    <a:shade val="50000"/>
                  </a:prstClr>
                </a:solidFill>
              </a:rPr>
              <a:pPr/>
              <a:t>‹Nr.›</a:t>
            </a:fld>
            <a:endParaRPr lang="de-CH">
              <a:solidFill>
                <a:prstClr val="white">
                  <a:shade val="50000"/>
                </a:prstClr>
              </a:solidFill>
            </a:endParaRPr>
          </a:p>
        </p:txBody>
      </p:sp>
    </p:spTree>
    <p:extLst>
      <p:ext uri="{BB962C8B-B14F-4D97-AF65-F5344CB8AC3E}">
        <p14:creationId xmlns:p14="http://schemas.microsoft.com/office/powerpoint/2010/main" val="1717899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g"/><Relationship Id="rId12"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g"/><Relationship Id="rId4" Type="http://schemas.microsoft.com/office/2007/relationships/hdphoto" Target="../media/hdphoto1.wdp"/><Relationship Id="rId9"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8.jp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3.jp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coolpic"/><Relationship Id="rId5" Type="http://schemas.openxmlformats.org/officeDocument/2006/relationships/image" Target="../media/image27.jp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7.jpeg"/><Relationship Id="rId3" Type="http://schemas.openxmlformats.org/officeDocument/2006/relationships/image" Target="../media/image2.jpeg"/><Relationship Id="rId7" Type="http://schemas.openxmlformats.org/officeDocument/2006/relationships/image" Target="../media/image11.jpg"/><Relationship Id="rId12"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3.jpeg"/><Relationship Id="rId5" Type="http://schemas.openxmlformats.org/officeDocument/2006/relationships/image" Target="../media/image31.jpeg"/><Relationship Id="rId15" Type="http://schemas.openxmlformats.org/officeDocument/2006/relationships/image" Target="../media/image10.jpg"/><Relationship Id="rId10" Type="http://schemas.openxmlformats.org/officeDocument/2006/relationships/image" Target="../media/image6.jpeg"/><Relationship Id="rId4" Type="http://schemas.microsoft.com/office/2007/relationships/hdphoto" Target="../media/hdphoto1.wdp"/><Relationship Id="rId9" Type="http://schemas.openxmlformats.org/officeDocument/2006/relationships/image" Target="../media/image9.jpeg"/><Relationship Id="rId14" Type="http://schemas.openxmlformats.org/officeDocument/2006/relationships/image" Target="../media/image7.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32.jpeg"/><Relationship Id="rId7" Type="http://schemas.microsoft.com/office/2007/relationships/hdphoto" Target="../media/hdphoto1.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33.jpeg"/><Relationship Id="rId4" Type="http://schemas.openxmlformats.org/officeDocument/2006/relationships/image" Target="../media/image28.coolpic"/><Relationship Id="rId9"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fomep.ch/"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395536" y="1052736"/>
            <a:ext cx="8229600" cy="2448272"/>
          </a:xfrm>
        </p:spPr>
        <p:txBody>
          <a:bodyPr>
            <a:normAutofit/>
          </a:bodyPr>
          <a:lstStyle/>
          <a:p>
            <a:r>
              <a:rPr lang="de-CH" dirty="0" smtClean="0">
                <a:solidFill>
                  <a:schemeClr val="accent6">
                    <a:lumMod val="40000"/>
                    <a:lumOff val="60000"/>
                  </a:schemeClr>
                </a:solidFill>
              </a:rPr>
              <a:t>Der Arzt als Jongleur </a:t>
            </a:r>
            <a:r>
              <a:rPr lang="de-CH" dirty="0">
                <a:solidFill>
                  <a:schemeClr val="accent6">
                    <a:lumMod val="40000"/>
                    <a:lumOff val="60000"/>
                  </a:schemeClr>
                </a:solidFill>
              </a:rPr>
              <a:t>verschiedener </a:t>
            </a:r>
            <a:r>
              <a:rPr lang="de-CH" dirty="0" smtClean="0">
                <a:solidFill>
                  <a:schemeClr val="accent6">
                    <a:lumMod val="40000"/>
                    <a:lumOff val="60000"/>
                  </a:schemeClr>
                </a:solidFill>
              </a:rPr>
              <a:t>Interessen</a:t>
            </a:r>
            <a:endParaRPr lang="de-CH" b="1" dirty="0">
              <a:solidFill>
                <a:schemeClr val="accent6">
                  <a:lumMod val="40000"/>
                  <a:lumOff val="60000"/>
                </a:schemeClr>
              </a:solidFill>
            </a:endParaRPr>
          </a:p>
        </p:txBody>
      </p:sp>
      <p:sp>
        <p:nvSpPr>
          <p:cNvPr id="3" name="Untertitel 2"/>
          <p:cNvSpPr>
            <a:spLocks noGrp="1"/>
          </p:cNvSpPr>
          <p:nvPr>
            <p:ph type="subTitle" idx="1"/>
          </p:nvPr>
        </p:nvSpPr>
        <p:spPr>
          <a:xfrm>
            <a:off x="539552" y="4293096"/>
            <a:ext cx="8064896" cy="1752600"/>
          </a:xfrm>
        </p:spPr>
        <p:txBody>
          <a:bodyPr>
            <a:normAutofit/>
          </a:bodyPr>
          <a:lstStyle/>
          <a:p>
            <a:pPr algn="l"/>
            <a:r>
              <a:rPr lang="de-CH" dirty="0" smtClean="0">
                <a:solidFill>
                  <a:schemeClr val="accent5">
                    <a:lumMod val="20000"/>
                    <a:lumOff val="80000"/>
                  </a:schemeClr>
                </a:solidFill>
              </a:rPr>
              <a:t>Rheinfelder Tage ‘Psychosomatik und Arbeit’</a:t>
            </a:r>
          </a:p>
          <a:p>
            <a:r>
              <a:rPr lang="de-CH" sz="2800" dirty="0" smtClean="0">
                <a:solidFill>
                  <a:schemeClr val="accent5">
                    <a:lumMod val="20000"/>
                    <a:lumOff val="80000"/>
                  </a:schemeClr>
                </a:solidFill>
                <a:latin typeface="Arial" pitchFamily="34" charset="0"/>
                <a:cs typeface="Arial" pitchFamily="34" charset="0"/>
              </a:rPr>
              <a:t>13. Dezember 2012</a:t>
            </a:r>
            <a:endParaRPr lang="de-CH" sz="2800" dirty="0">
              <a:solidFill>
                <a:schemeClr val="accent5">
                  <a:lumMod val="20000"/>
                  <a:lumOff val="80000"/>
                </a:schemeClr>
              </a:solidFill>
              <a:latin typeface="Arial" pitchFamily="34" charset="0"/>
              <a:cs typeface="Arial" pitchFamily="34" charset="0"/>
            </a:endParaRPr>
          </a:p>
        </p:txBody>
      </p:sp>
      <p:sp>
        <p:nvSpPr>
          <p:cNvPr id="6" name="Fußzeilenplatzhalter 5"/>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smtClean="0">
                <a:solidFill>
                  <a:prstClr val="white">
                    <a:shade val="50000"/>
                  </a:prstClr>
                </a:solidFill>
              </a:rPr>
              <a:t>                                     Luzern</a:t>
            </a:r>
            <a:endParaRPr lang="de-CH">
              <a:solidFill>
                <a:prstClr val="white">
                  <a:shade val="50000"/>
                </a:prstClr>
              </a:solidFill>
            </a:endParaRPr>
          </a:p>
        </p:txBody>
      </p:sp>
      <p:sp>
        <p:nvSpPr>
          <p:cNvPr id="7" name="Foliennummernplatzhalter 6"/>
          <p:cNvSpPr>
            <a:spLocks noGrp="1"/>
          </p:cNvSpPr>
          <p:nvPr>
            <p:ph type="sldNum" sz="quarter" idx="12"/>
          </p:nvPr>
        </p:nvSpPr>
        <p:spPr/>
        <p:txBody>
          <a:bodyPr/>
          <a:lstStyle/>
          <a:p>
            <a:fld id="{44E098DB-D132-4652-8467-7578FB08E1E3}" type="slidenum">
              <a:rPr lang="de-CH" smtClean="0">
                <a:solidFill>
                  <a:prstClr val="white">
                    <a:shade val="50000"/>
                  </a:prstClr>
                </a:solidFill>
              </a:rPr>
              <a:pPr/>
              <a:t>1</a:t>
            </a:fld>
            <a:endParaRPr lang="de-CH">
              <a:solidFill>
                <a:prstClr val="white">
                  <a:shade val="50000"/>
                </a:prstClr>
              </a:solidFill>
            </a:endParaRPr>
          </a:p>
        </p:txBody>
      </p:sp>
      <p:sp>
        <p:nvSpPr>
          <p:cNvPr id="2" name="Datumsplatzhalter 1"/>
          <p:cNvSpPr>
            <a:spLocks noGrp="1"/>
          </p:cNvSpPr>
          <p:nvPr>
            <p:ph type="dt" sz="half" idx="10"/>
          </p:nvPr>
        </p:nvSpPr>
        <p:spPr/>
        <p:txBody>
          <a:bodyPr/>
          <a:lstStyle/>
          <a:p>
            <a:fld id="{625F3008-CF5C-4C28-8285-8299A9B562DD}"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6630108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531813" algn="l"/>
            <a:r>
              <a:rPr lang="de-CH" dirty="0" smtClean="0">
                <a:solidFill>
                  <a:schemeClr val="accent1">
                    <a:lumMod val="60000"/>
                    <a:lumOff val="40000"/>
                  </a:schemeClr>
                </a:solidFill>
              </a:rPr>
              <a:t>Programm</a:t>
            </a:r>
            <a:endParaRPr lang="de-CH" dirty="0">
              <a:solidFill>
                <a:schemeClr val="accent1">
                  <a:lumMod val="60000"/>
                  <a:lumOff val="40000"/>
                </a:schemeClr>
              </a:solidFill>
            </a:endParaRPr>
          </a:p>
        </p:txBody>
      </p:sp>
      <p:sp>
        <p:nvSpPr>
          <p:cNvPr id="3" name="Inhaltsplatzhalter 2"/>
          <p:cNvSpPr>
            <a:spLocks noGrp="1"/>
          </p:cNvSpPr>
          <p:nvPr>
            <p:ph idx="1"/>
          </p:nvPr>
        </p:nvSpPr>
        <p:spPr>
          <a:xfrm>
            <a:off x="457200" y="1556792"/>
            <a:ext cx="8229600" cy="4752568"/>
          </a:xfrm>
        </p:spPr>
        <p:txBody>
          <a:bodyPr>
            <a:normAutofit fontScale="92500" lnSpcReduction="10000"/>
          </a:bodyPr>
          <a:lstStyle/>
          <a:p>
            <a:pPr marL="651510" indent="-514350">
              <a:buSzPct val="100000"/>
              <a:buFont typeface="+mj-lt"/>
              <a:buAutoNum type="arabicPeriod"/>
            </a:pPr>
            <a:r>
              <a:rPr lang="de-CH" dirty="0" smtClean="0">
                <a:solidFill>
                  <a:schemeClr val="accent1">
                    <a:lumMod val="60000"/>
                    <a:lumOff val="40000"/>
                  </a:schemeClr>
                </a:solidFill>
              </a:rPr>
              <a:t>Der Kern ärztlicher Tätigkeit: die </a:t>
            </a:r>
            <a:r>
              <a:rPr lang="de-CH" dirty="0">
                <a:solidFill>
                  <a:schemeClr val="accent1">
                    <a:lumMod val="60000"/>
                    <a:lumOff val="40000"/>
                  </a:schemeClr>
                </a:solidFill>
              </a:rPr>
              <a:t>Arzt-Patienten Beziehung</a:t>
            </a:r>
          </a:p>
          <a:p>
            <a:pPr marL="651510" indent="-514350">
              <a:buSzPct val="100000"/>
              <a:buFont typeface="+mj-lt"/>
              <a:buAutoNum type="arabicPeriod"/>
            </a:pPr>
            <a:r>
              <a:rPr lang="de-CH" dirty="0">
                <a:solidFill>
                  <a:schemeClr val="accent1">
                    <a:lumMod val="60000"/>
                    <a:lumOff val="40000"/>
                  </a:schemeClr>
                </a:solidFill>
              </a:rPr>
              <a:t>Das Umfeld </a:t>
            </a:r>
          </a:p>
          <a:p>
            <a:pPr marL="651510" indent="-514350">
              <a:buSzPct val="100000"/>
              <a:buFont typeface="+mj-lt"/>
              <a:buAutoNum type="arabicPeriod"/>
            </a:pPr>
            <a:r>
              <a:rPr lang="de-CH" dirty="0">
                <a:solidFill>
                  <a:schemeClr val="accent1">
                    <a:lumMod val="60000"/>
                    <a:lumOff val="40000"/>
                  </a:schemeClr>
                </a:solidFill>
              </a:rPr>
              <a:t>Die Interessenkonflikte</a:t>
            </a:r>
          </a:p>
          <a:p>
            <a:pPr marL="651510" indent="-514350">
              <a:buSzPct val="100000"/>
              <a:buFont typeface="+mj-lt"/>
              <a:buAutoNum type="arabicPeriod"/>
            </a:pPr>
            <a:r>
              <a:rPr lang="de-CH" dirty="0" smtClean="0">
                <a:solidFill>
                  <a:schemeClr val="accent1">
                    <a:lumMod val="60000"/>
                    <a:lumOff val="40000"/>
                  </a:schemeClr>
                </a:solidFill>
              </a:rPr>
              <a:t>Die Grenzen </a:t>
            </a:r>
          </a:p>
          <a:p>
            <a:pPr marL="627063" lvl="1" indent="-449263">
              <a:buSzPct val="100000"/>
              <a:buFont typeface="+mj-lt"/>
              <a:buAutoNum type="alphaLcPeriod"/>
            </a:pPr>
            <a:r>
              <a:rPr lang="de-CH" dirty="0" smtClean="0">
                <a:solidFill>
                  <a:schemeClr val="accent1">
                    <a:lumMod val="60000"/>
                    <a:lumOff val="40000"/>
                  </a:schemeClr>
                </a:solidFill>
              </a:rPr>
              <a:t>Allgemein </a:t>
            </a:r>
          </a:p>
          <a:p>
            <a:pPr marL="627063" lvl="1" indent="-449263">
              <a:buSzPct val="100000"/>
              <a:buFont typeface="+mj-lt"/>
              <a:buAutoNum type="alphaLcPeriod"/>
            </a:pPr>
            <a:r>
              <a:rPr lang="de-CH" dirty="0" smtClean="0">
                <a:solidFill>
                  <a:schemeClr val="accent1">
                    <a:lumMod val="60000"/>
                    <a:lumOff val="40000"/>
                  </a:schemeClr>
                </a:solidFill>
              </a:rPr>
              <a:t>Die Grenzen der medizinischen Zuständigkeit</a:t>
            </a:r>
          </a:p>
          <a:p>
            <a:pPr marL="627063" lvl="1" indent="-449263">
              <a:buSzPct val="100000"/>
              <a:buFont typeface="+mj-lt"/>
              <a:buAutoNum type="alphaLcPeriod"/>
            </a:pPr>
            <a:r>
              <a:rPr lang="de-CH" dirty="0" smtClean="0">
                <a:solidFill>
                  <a:schemeClr val="accent1">
                    <a:lumMod val="60000"/>
                    <a:lumOff val="40000"/>
                  </a:schemeClr>
                </a:solidFill>
              </a:rPr>
              <a:t>Die Grenzen der Medizin als Kunst und Wissenschaft</a:t>
            </a:r>
          </a:p>
          <a:p>
            <a:pPr marL="627063" lvl="1" indent="-449263">
              <a:buSzPct val="100000"/>
              <a:buFont typeface="+mj-lt"/>
              <a:buAutoNum type="alphaLcPeriod"/>
            </a:pPr>
            <a:r>
              <a:rPr lang="de-CH" dirty="0" smtClean="0">
                <a:solidFill>
                  <a:schemeClr val="accent1">
                    <a:lumMod val="60000"/>
                    <a:lumOff val="40000"/>
                  </a:schemeClr>
                </a:solidFill>
              </a:rPr>
              <a:t>Die Grenzen des Arztes</a:t>
            </a:r>
          </a:p>
          <a:p>
            <a:pPr marL="651510" indent="-514350">
              <a:buSzPct val="100000"/>
              <a:buFont typeface="+mj-lt"/>
              <a:buAutoNum type="arabicPeriod"/>
            </a:pPr>
            <a:r>
              <a:rPr lang="de-CH" dirty="0">
                <a:solidFill>
                  <a:schemeClr val="accent1">
                    <a:lumMod val="60000"/>
                    <a:lumOff val="40000"/>
                  </a:schemeClr>
                </a:solidFill>
              </a:rPr>
              <a:t>Schlussfolgerungen</a:t>
            </a:r>
          </a:p>
          <a:p>
            <a:pPr marL="651510" indent="-514350">
              <a:buSzPct val="100000"/>
              <a:buFont typeface="+mj-lt"/>
              <a:buAutoNum type="arabicPeriod"/>
            </a:pPr>
            <a:endParaRPr lang="de-CH" dirty="0" smtClean="0"/>
          </a:p>
          <a:p>
            <a:pPr marL="651510" indent="-514350">
              <a:buFont typeface="+mj-lt"/>
              <a:buAutoNum type="arabicPeriod"/>
            </a:pPr>
            <a:endParaRPr lang="de-CH" dirty="0" smtClean="0"/>
          </a:p>
          <a:p>
            <a:pPr marL="651510" indent="-514350">
              <a:buFont typeface="+mj-lt"/>
              <a:buAutoNum type="arabicPeriod"/>
            </a:pPr>
            <a:endParaRPr lang="de-CH" dirty="0" smtClean="0"/>
          </a:p>
          <a:p>
            <a:endParaRPr lang="de-CH" dirty="0"/>
          </a:p>
        </p:txBody>
      </p:sp>
      <p:sp>
        <p:nvSpPr>
          <p:cNvPr id="5" name="Fußzeilenplatzhalter 4"/>
          <p:cNvSpPr>
            <a:spLocks noGrp="1"/>
          </p:cNvSpPr>
          <p:nvPr>
            <p:ph type="ftr" sz="quarter" idx="11"/>
          </p:nvPr>
        </p:nvSpPr>
        <p:spPr>
          <a:xfrm>
            <a:off x="3124200" y="6356350"/>
            <a:ext cx="4256112" cy="365125"/>
          </a:xfrm>
        </p:spPr>
        <p:txBody>
          <a:bodyPr/>
          <a:lstStyle/>
          <a:p>
            <a:pPr algn="l"/>
            <a:r>
              <a:rPr lang="de-CH" smtClean="0">
                <a:solidFill>
                  <a:prstClr val="black">
                    <a:tint val="75000"/>
                  </a:prstClr>
                </a:solidFill>
              </a:rPr>
              <a:t>Piet van Spijk                                     Luzern</a:t>
            </a:r>
            <a:endParaRPr lang="de-CH" dirty="0">
              <a:solidFill>
                <a:prstClr val="black">
                  <a:tint val="75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black">
                    <a:tint val="75000"/>
                  </a:prstClr>
                </a:solidFill>
              </a:rPr>
              <a:pPr/>
              <a:t>2</a:t>
            </a:fld>
            <a:endParaRPr lang="de-CH">
              <a:solidFill>
                <a:prstClr val="black">
                  <a:tint val="75000"/>
                </a:prstClr>
              </a:solidFill>
            </a:endParaRPr>
          </a:p>
        </p:txBody>
      </p:sp>
      <p:sp>
        <p:nvSpPr>
          <p:cNvPr id="7" name="Datumsplatzhalter 6"/>
          <p:cNvSpPr>
            <a:spLocks noGrp="1"/>
          </p:cNvSpPr>
          <p:nvPr>
            <p:ph type="dt" sz="half" idx="10"/>
          </p:nvPr>
        </p:nvSpPr>
        <p:spPr/>
        <p:txBody>
          <a:bodyPr/>
          <a:lstStyle/>
          <a:p>
            <a:fld id="{BA294BDB-1489-41A2-8BEF-51D5D3861A49}"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391995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1. </a:t>
            </a:r>
            <a:r>
              <a:rPr lang="de-CH" sz="3600" dirty="0">
                <a:solidFill>
                  <a:schemeClr val="accent1">
                    <a:lumMod val="60000"/>
                    <a:lumOff val="40000"/>
                  </a:schemeClr>
                </a:solidFill>
                <a:latin typeface="Arial" pitchFamily="34" charset="0"/>
                <a:cs typeface="Arial" pitchFamily="34" charset="0"/>
              </a:rPr>
              <a:t>Die Arzt-Patienten Beziehung</a:t>
            </a: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3</a:t>
            </a:fld>
            <a:endParaRPr lang="de-CH">
              <a:solidFill>
                <a:prstClr val="white">
                  <a:shade val="50000"/>
                </a:prstClr>
              </a:solidFill>
            </a:endParaRPr>
          </a:p>
        </p:txBody>
      </p:sp>
      <p:pic>
        <p:nvPicPr>
          <p:cNvPr id="9" name="Inhaltsplatzhalt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71800" y="2924944"/>
            <a:ext cx="3574019" cy="2381190"/>
          </a:xfrm>
        </p:spPr>
      </p:pic>
      <p:sp>
        <p:nvSpPr>
          <p:cNvPr id="10" name="Textfeld 9"/>
          <p:cNvSpPr txBox="1"/>
          <p:nvPr/>
        </p:nvSpPr>
        <p:spPr>
          <a:xfrm>
            <a:off x="1403648" y="1700808"/>
            <a:ext cx="2952328" cy="923330"/>
          </a:xfrm>
          <a:prstGeom prst="rect">
            <a:avLst/>
          </a:prstGeom>
          <a:noFill/>
        </p:spPr>
        <p:txBody>
          <a:bodyPr wrap="square" rtlCol="0">
            <a:spAutoFit/>
          </a:bodyPr>
          <a:lstStyle/>
          <a:p>
            <a:r>
              <a:rPr lang="de-CH" dirty="0" smtClean="0">
                <a:solidFill>
                  <a:schemeClr val="bg1"/>
                </a:solidFill>
              </a:rPr>
              <a:t>Therapeutische Beziehung:</a:t>
            </a:r>
          </a:p>
          <a:p>
            <a:pPr marL="342900" indent="-342900">
              <a:buFont typeface="+mj-lt"/>
              <a:buAutoNum type="arabicPeriod"/>
            </a:pPr>
            <a:r>
              <a:rPr lang="de-CH" dirty="0" smtClean="0">
                <a:solidFill>
                  <a:schemeClr val="bg1"/>
                </a:solidFill>
              </a:rPr>
              <a:t>Patient</a:t>
            </a:r>
          </a:p>
          <a:p>
            <a:pPr marL="342900" indent="-342900">
              <a:buFont typeface="+mj-lt"/>
              <a:buAutoNum type="arabicPeriod"/>
            </a:pPr>
            <a:r>
              <a:rPr lang="de-CH" dirty="0" smtClean="0">
                <a:solidFill>
                  <a:schemeClr val="bg1"/>
                </a:solidFill>
              </a:rPr>
              <a:t>Arzt</a:t>
            </a:r>
            <a:endParaRPr lang="de-CH" dirty="0">
              <a:solidFill>
                <a:schemeClr val="bg1"/>
              </a:solidFill>
            </a:endParaRPr>
          </a:p>
        </p:txBody>
      </p:sp>
      <p:sp>
        <p:nvSpPr>
          <p:cNvPr id="11" name="Textfeld 10"/>
          <p:cNvSpPr txBox="1"/>
          <p:nvPr/>
        </p:nvSpPr>
        <p:spPr>
          <a:xfrm>
            <a:off x="4716016" y="1700808"/>
            <a:ext cx="2304256" cy="923330"/>
          </a:xfrm>
          <a:prstGeom prst="rect">
            <a:avLst/>
          </a:prstGeom>
          <a:noFill/>
        </p:spPr>
        <p:txBody>
          <a:bodyPr wrap="square" rtlCol="0">
            <a:spAutoFit/>
          </a:bodyPr>
          <a:lstStyle/>
          <a:p>
            <a:r>
              <a:rPr lang="de-CH" dirty="0" smtClean="0">
                <a:solidFill>
                  <a:schemeClr val="bg1"/>
                </a:solidFill>
              </a:rPr>
              <a:t>Familienbeziehung:</a:t>
            </a:r>
          </a:p>
          <a:p>
            <a:pPr marL="342900" indent="-342900">
              <a:buFont typeface="+mj-lt"/>
              <a:buAutoNum type="arabicPeriod"/>
            </a:pPr>
            <a:r>
              <a:rPr lang="de-CH" dirty="0" smtClean="0">
                <a:solidFill>
                  <a:schemeClr val="bg1"/>
                </a:solidFill>
              </a:rPr>
              <a:t>Kind</a:t>
            </a:r>
          </a:p>
          <a:p>
            <a:pPr marL="342900" indent="-342900">
              <a:buFont typeface="+mj-lt"/>
              <a:buAutoNum type="arabicPeriod"/>
            </a:pPr>
            <a:r>
              <a:rPr lang="de-CH" dirty="0" smtClean="0">
                <a:solidFill>
                  <a:schemeClr val="bg1"/>
                </a:solidFill>
              </a:rPr>
              <a:t>Eltern</a:t>
            </a:r>
            <a:endParaRPr lang="de-CH" dirty="0">
              <a:solidFill>
                <a:schemeClr val="bg1"/>
              </a:solidFill>
            </a:endParaRPr>
          </a:p>
        </p:txBody>
      </p:sp>
      <p:sp>
        <p:nvSpPr>
          <p:cNvPr id="3" name="Datumsplatzhalter 2"/>
          <p:cNvSpPr>
            <a:spLocks noGrp="1"/>
          </p:cNvSpPr>
          <p:nvPr>
            <p:ph type="dt" sz="half" idx="10"/>
          </p:nvPr>
        </p:nvSpPr>
        <p:spPr/>
        <p:txBody>
          <a:bodyPr/>
          <a:lstStyle/>
          <a:p>
            <a:fld id="{91B56A76-78E2-474B-928A-6F2C7031FD1F}"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413292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525736" y="1263492"/>
            <a:ext cx="7992888" cy="49685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p:cNvSpPr>
            <a:spLocks noGrp="1"/>
          </p:cNvSpPr>
          <p:nvPr>
            <p:ph type="title"/>
          </p:nvPr>
        </p:nvSpPr>
        <p:spPr>
          <a:xfrm>
            <a:off x="457200" y="274638"/>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2. Das Umfeld</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a:xfrm>
            <a:off x="3124200" y="6356350"/>
            <a:ext cx="4687652" cy="365125"/>
          </a:xfrm>
        </p:spPr>
        <p:txBody>
          <a:bodyPr/>
          <a:lstStyle/>
          <a:p>
            <a:pPr algn="l"/>
            <a:r>
              <a:rPr lang="de-CH" smtClean="0">
                <a:solidFill>
                  <a:prstClr val="white">
                    <a:shade val="50000"/>
                  </a:prstClr>
                </a:solidFill>
              </a:rPr>
              <a:t>Piet van Spijk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4</a:t>
            </a:fld>
            <a:endParaRPr lang="de-CH">
              <a:solidFill>
                <a:prstClr val="white">
                  <a:shade val="50000"/>
                </a:prstClr>
              </a:solidFill>
            </a:endParaRPr>
          </a:p>
        </p:txBody>
      </p:sp>
      <p:pic>
        <p:nvPicPr>
          <p:cNvPr id="9" name="Inhaltsplatzhalter 8"/>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131840" y="2804043"/>
            <a:ext cx="2565907" cy="1709535"/>
          </a:xfrm>
        </p:spPr>
      </p:pic>
      <p:sp>
        <p:nvSpPr>
          <p:cNvPr id="7" name="Textfeld 6"/>
          <p:cNvSpPr txBox="1"/>
          <p:nvPr/>
        </p:nvSpPr>
        <p:spPr>
          <a:xfrm>
            <a:off x="3536746" y="1471478"/>
            <a:ext cx="2281410" cy="461665"/>
          </a:xfrm>
          <a:prstGeom prst="rect">
            <a:avLst/>
          </a:prstGeom>
          <a:noFill/>
        </p:spPr>
        <p:txBody>
          <a:bodyPr wrap="square" rtlCol="0">
            <a:spAutoFit/>
          </a:bodyPr>
          <a:lstStyle/>
          <a:p>
            <a:r>
              <a:rPr lang="de-CH" sz="2400" b="1" dirty="0" smtClean="0"/>
              <a:t>Gesellschaft</a:t>
            </a:r>
            <a:endParaRPr lang="de-CH" sz="2400" b="1" dirty="0"/>
          </a:p>
        </p:txBody>
      </p:sp>
      <p:sp>
        <p:nvSpPr>
          <p:cNvPr id="8" name="Textfeld 7"/>
          <p:cNvSpPr txBox="1"/>
          <p:nvPr/>
        </p:nvSpPr>
        <p:spPr>
          <a:xfrm>
            <a:off x="2776020" y="2052283"/>
            <a:ext cx="2664296" cy="369332"/>
          </a:xfrm>
          <a:prstGeom prst="rect">
            <a:avLst/>
          </a:prstGeom>
          <a:noFill/>
        </p:spPr>
        <p:txBody>
          <a:bodyPr wrap="square" rtlCol="0">
            <a:spAutoFit/>
          </a:bodyPr>
          <a:lstStyle/>
          <a:p>
            <a:r>
              <a:rPr lang="de-CH" dirty="0" smtClean="0"/>
              <a:t>1. Arbeitsumfeld</a:t>
            </a:r>
            <a:endParaRPr lang="de-CH" dirty="0"/>
          </a:p>
        </p:txBody>
      </p:sp>
      <p:sp>
        <p:nvSpPr>
          <p:cNvPr id="11" name="Textfeld 10"/>
          <p:cNvSpPr txBox="1"/>
          <p:nvPr/>
        </p:nvSpPr>
        <p:spPr>
          <a:xfrm>
            <a:off x="4680012" y="2258533"/>
            <a:ext cx="2664296" cy="369332"/>
          </a:xfrm>
          <a:prstGeom prst="rect">
            <a:avLst/>
          </a:prstGeom>
          <a:noFill/>
        </p:spPr>
        <p:txBody>
          <a:bodyPr wrap="square" rtlCol="0">
            <a:spAutoFit/>
          </a:bodyPr>
          <a:lstStyle/>
          <a:p>
            <a:r>
              <a:rPr lang="de-CH" dirty="0"/>
              <a:t>2</a:t>
            </a:r>
            <a:r>
              <a:rPr lang="de-CH" dirty="0" smtClean="0"/>
              <a:t>. Familie u. Angehörige</a:t>
            </a:r>
            <a:endParaRPr lang="de-CH" dirty="0"/>
          </a:p>
        </p:txBody>
      </p:sp>
      <p:sp>
        <p:nvSpPr>
          <p:cNvPr id="12" name="Textfeld 11"/>
          <p:cNvSpPr txBox="1"/>
          <p:nvPr/>
        </p:nvSpPr>
        <p:spPr>
          <a:xfrm>
            <a:off x="6372200" y="3529059"/>
            <a:ext cx="2664296" cy="369332"/>
          </a:xfrm>
          <a:prstGeom prst="rect">
            <a:avLst/>
          </a:prstGeom>
          <a:noFill/>
        </p:spPr>
        <p:txBody>
          <a:bodyPr wrap="square" rtlCol="0">
            <a:spAutoFit/>
          </a:bodyPr>
          <a:lstStyle/>
          <a:p>
            <a:r>
              <a:rPr lang="de-CH" dirty="0"/>
              <a:t>4</a:t>
            </a:r>
            <a:r>
              <a:rPr lang="de-CH" dirty="0" smtClean="0"/>
              <a:t>. Polizei</a:t>
            </a:r>
            <a:endParaRPr lang="de-CH" dirty="0"/>
          </a:p>
        </p:txBody>
      </p:sp>
      <p:sp>
        <p:nvSpPr>
          <p:cNvPr id="14" name="Textfeld 13"/>
          <p:cNvSpPr txBox="1"/>
          <p:nvPr/>
        </p:nvSpPr>
        <p:spPr>
          <a:xfrm>
            <a:off x="5860562" y="3025336"/>
            <a:ext cx="2664296" cy="369332"/>
          </a:xfrm>
          <a:prstGeom prst="rect">
            <a:avLst/>
          </a:prstGeom>
          <a:noFill/>
        </p:spPr>
        <p:txBody>
          <a:bodyPr wrap="square" rtlCol="0">
            <a:spAutoFit/>
          </a:bodyPr>
          <a:lstStyle/>
          <a:p>
            <a:r>
              <a:rPr lang="de-CH" dirty="0"/>
              <a:t>3</a:t>
            </a:r>
            <a:r>
              <a:rPr lang="de-CH" dirty="0" smtClean="0"/>
              <a:t>. Justiz</a:t>
            </a:r>
            <a:endParaRPr lang="de-CH" dirty="0"/>
          </a:p>
        </p:txBody>
      </p:sp>
      <p:sp>
        <p:nvSpPr>
          <p:cNvPr id="17" name="Textfeld 16"/>
          <p:cNvSpPr txBox="1"/>
          <p:nvPr/>
        </p:nvSpPr>
        <p:spPr>
          <a:xfrm>
            <a:off x="971600" y="3727067"/>
            <a:ext cx="1605655" cy="369332"/>
          </a:xfrm>
          <a:prstGeom prst="rect">
            <a:avLst/>
          </a:prstGeom>
          <a:noFill/>
        </p:spPr>
        <p:txBody>
          <a:bodyPr wrap="square" rtlCol="0">
            <a:spAutoFit/>
          </a:bodyPr>
          <a:lstStyle/>
          <a:p>
            <a:r>
              <a:rPr lang="de-CH" dirty="0"/>
              <a:t>8</a:t>
            </a:r>
            <a:r>
              <a:rPr lang="de-CH" dirty="0" smtClean="0"/>
              <a:t>. Medien </a:t>
            </a:r>
            <a:endParaRPr lang="de-CH" dirty="0"/>
          </a:p>
        </p:txBody>
      </p:sp>
      <p:sp>
        <p:nvSpPr>
          <p:cNvPr id="18" name="Textfeld 17"/>
          <p:cNvSpPr txBox="1"/>
          <p:nvPr/>
        </p:nvSpPr>
        <p:spPr>
          <a:xfrm>
            <a:off x="6012160" y="4427956"/>
            <a:ext cx="2664296" cy="369332"/>
          </a:xfrm>
          <a:prstGeom prst="rect">
            <a:avLst/>
          </a:prstGeom>
          <a:noFill/>
        </p:spPr>
        <p:txBody>
          <a:bodyPr wrap="square" rtlCol="0">
            <a:spAutoFit/>
          </a:bodyPr>
          <a:lstStyle/>
          <a:p>
            <a:r>
              <a:rPr lang="de-CH" dirty="0"/>
              <a:t>5</a:t>
            </a:r>
            <a:r>
              <a:rPr lang="de-CH" dirty="0" smtClean="0"/>
              <a:t>. Politik</a:t>
            </a:r>
            <a:endParaRPr lang="de-CH" dirty="0"/>
          </a:p>
        </p:txBody>
      </p:sp>
      <p:sp>
        <p:nvSpPr>
          <p:cNvPr id="19" name="Textfeld 18"/>
          <p:cNvSpPr txBox="1"/>
          <p:nvPr/>
        </p:nvSpPr>
        <p:spPr>
          <a:xfrm>
            <a:off x="1479233" y="2757877"/>
            <a:ext cx="2664296" cy="369332"/>
          </a:xfrm>
          <a:prstGeom prst="rect">
            <a:avLst/>
          </a:prstGeom>
          <a:noFill/>
        </p:spPr>
        <p:txBody>
          <a:bodyPr wrap="square" rtlCol="0">
            <a:spAutoFit/>
          </a:bodyPr>
          <a:lstStyle/>
          <a:p>
            <a:r>
              <a:rPr lang="de-CH" dirty="0"/>
              <a:t>9</a:t>
            </a:r>
            <a:r>
              <a:rPr lang="de-CH" dirty="0" smtClean="0"/>
              <a:t>. Industrie</a:t>
            </a:r>
            <a:endParaRPr lang="de-CH" dirty="0"/>
          </a:p>
        </p:txBody>
      </p:sp>
      <p:sp>
        <p:nvSpPr>
          <p:cNvPr id="20" name="Textfeld 19"/>
          <p:cNvSpPr txBox="1"/>
          <p:nvPr/>
        </p:nvSpPr>
        <p:spPr>
          <a:xfrm>
            <a:off x="4171016" y="5120454"/>
            <a:ext cx="3021694" cy="369332"/>
          </a:xfrm>
          <a:prstGeom prst="rect">
            <a:avLst/>
          </a:prstGeom>
          <a:noFill/>
        </p:spPr>
        <p:txBody>
          <a:bodyPr wrap="square" rtlCol="0">
            <a:spAutoFit/>
          </a:bodyPr>
          <a:lstStyle/>
          <a:p>
            <a:r>
              <a:rPr lang="de-CH" dirty="0"/>
              <a:t>6</a:t>
            </a:r>
            <a:r>
              <a:rPr lang="de-CH" dirty="0" smtClean="0"/>
              <a:t>. Forschung u. Wissenschaft</a:t>
            </a:r>
            <a:endParaRPr lang="de-CH" dirty="0"/>
          </a:p>
        </p:txBody>
      </p:sp>
      <p:sp>
        <p:nvSpPr>
          <p:cNvPr id="22" name="Textfeld 21"/>
          <p:cNvSpPr txBox="1"/>
          <p:nvPr/>
        </p:nvSpPr>
        <p:spPr>
          <a:xfrm>
            <a:off x="1443872" y="4772536"/>
            <a:ext cx="2664296" cy="646331"/>
          </a:xfrm>
          <a:prstGeom prst="rect">
            <a:avLst/>
          </a:prstGeom>
          <a:noFill/>
        </p:spPr>
        <p:txBody>
          <a:bodyPr wrap="square" rtlCol="0">
            <a:spAutoFit/>
          </a:bodyPr>
          <a:lstStyle/>
          <a:p>
            <a:pPr marL="536575" indent="-536575"/>
            <a:r>
              <a:rPr lang="de-CH" dirty="0"/>
              <a:t>7</a:t>
            </a:r>
            <a:r>
              <a:rPr lang="de-CH" dirty="0" smtClean="0"/>
              <a:t>. Versicherer u. Sozialwerke</a:t>
            </a:r>
            <a:endParaRPr lang="de-CH" dirty="0"/>
          </a:p>
        </p:txBody>
      </p:sp>
      <p:sp>
        <p:nvSpPr>
          <p:cNvPr id="10" name="Datumsplatzhalter 9"/>
          <p:cNvSpPr>
            <a:spLocks noGrp="1"/>
          </p:cNvSpPr>
          <p:nvPr>
            <p:ph type="dt" sz="half" idx="10"/>
          </p:nvPr>
        </p:nvSpPr>
        <p:spPr/>
        <p:txBody>
          <a:bodyPr/>
          <a:lstStyle/>
          <a:p>
            <a:fld id="{1DF162EC-B09F-49BB-BB4C-240892BADDB5}"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63478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8" grpId="0"/>
      <p:bldP spid="19"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539552" y="1268760"/>
            <a:ext cx="7992888" cy="49685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9" name="Inhaltsplatzhalter 8"/>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84175" y="2512396"/>
            <a:ext cx="2565907" cy="1709535"/>
          </a:xfrm>
        </p:spPr>
      </p:pic>
      <p:sp>
        <p:nvSpPr>
          <p:cNvPr id="2" name="Titel 1"/>
          <p:cNvSpPr>
            <a:spLocks noGrp="1"/>
          </p:cNvSpPr>
          <p:nvPr>
            <p:ph type="title"/>
          </p:nvPr>
        </p:nvSpPr>
        <p:spPr>
          <a:xfrm>
            <a:off x="457200" y="274638"/>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3. Die Interessenkonflikte </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5</a:t>
            </a:fld>
            <a:endParaRPr lang="de-CH">
              <a:solidFill>
                <a:prstClr val="white">
                  <a:shade val="50000"/>
                </a:prstClr>
              </a:solidFill>
            </a:endParaRPr>
          </a:p>
        </p:txBody>
      </p:sp>
      <p:pic>
        <p:nvPicPr>
          <p:cNvPr id="27" name="Grafik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9058" y="1406566"/>
            <a:ext cx="2693876" cy="1712611"/>
          </a:xfrm>
          <a:prstGeom prst="rect">
            <a:avLst/>
          </a:prstGeom>
        </p:spPr>
      </p:pic>
      <p:sp>
        <p:nvSpPr>
          <p:cNvPr id="11" name="Datumsplatzhalter 10"/>
          <p:cNvSpPr>
            <a:spLocks noGrp="1"/>
          </p:cNvSpPr>
          <p:nvPr>
            <p:ph type="dt" sz="half" idx="10"/>
          </p:nvPr>
        </p:nvSpPr>
        <p:spPr/>
        <p:txBody>
          <a:bodyPr/>
          <a:lstStyle/>
          <a:p>
            <a:fld id="{7D0C6800-E274-4E54-A510-3D9A75B11CAC}" type="datetime1">
              <a:rPr lang="de-DE" smtClean="0">
                <a:solidFill>
                  <a:prstClr val="white">
                    <a:shade val="50000"/>
                  </a:prstClr>
                </a:solidFill>
              </a:rPr>
              <a:t>13.12.2012</a:t>
            </a:fld>
            <a:endParaRPr lang="de-CH">
              <a:solidFill>
                <a:prstClr val="white">
                  <a:shade val="50000"/>
                </a:prstClr>
              </a:solidFill>
            </a:endParaRPr>
          </a:p>
        </p:txBody>
      </p:sp>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08428" y="1850811"/>
            <a:ext cx="1854009" cy="1468375"/>
          </a:xfrm>
          <a:prstGeom prst="rect">
            <a:avLst/>
          </a:prstGeom>
        </p:spPr>
      </p:pic>
      <p:pic>
        <p:nvPicPr>
          <p:cNvPr id="28" name="Grafik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2292" y="2707118"/>
            <a:ext cx="3141002" cy="1764196"/>
          </a:xfrm>
          <a:prstGeom prst="rect">
            <a:avLst/>
          </a:prstGeom>
        </p:spPr>
      </p:pic>
      <p:pic>
        <p:nvPicPr>
          <p:cNvPr id="10" name="Grafik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96040" y="3589216"/>
            <a:ext cx="2219794" cy="1226436"/>
          </a:xfrm>
          <a:prstGeom prst="rect">
            <a:avLst/>
          </a:prstGeom>
        </p:spPr>
      </p:pic>
      <p:pic>
        <p:nvPicPr>
          <p:cNvPr id="4" name="Grafik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46910" y="4442357"/>
            <a:ext cx="2534129" cy="1354881"/>
          </a:xfrm>
          <a:prstGeom prst="rect">
            <a:avLst/>
          </a:prstGeom>
        </p:spPr>
      </p:pic>
      <p:pic>
        <p:nvPicPr>
          <p:cNvPr id="8" name="Grafik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1675" y="2707118"/>
            <a:ext cx="2521783" cy="1891337"/>
          </a:xfrm>
          <a:prstGeom prst="rect">
            <a:avLst/>
          </a:prstGeom>
        </p:spPr>
      </p:pic>
      <p:pic>
        <p:nvPicPr>
          <p:cNvPr id="13" name="Grafik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71652" y="2095050"/>
            <a:ext cx="1694663" cy="1224136"/>
          </a:xfrm>
          <a:prstGeom prst="rect">
            <a:avLst/>
          </a:prstGeom>
        </p:spPr>
      </p:pic>
      <p:pic>
        <p:nvPicPr>
          <p:cNvPr id="24" name="Grafik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51720" y="4202371"/>
            <a:ext cx="2870761" cy="1594867"/>
          </a:xfrm>
          <a:prstGeom prst="rect">
            <a:avLst/>
          </a:prstGeom>
        </p:spPr>
      </p:pic>
    </p:spTree>
    <p:extLst>
      <p:ext uri="{BB962C8B-B14F-4D97-AF65-F5344CB8AC3E}">
        <p14:creationId xmlns:p14="http://schemas.microsoft.com/office/powerpoint/2010/main" val="303932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539552" y="1268760"/>
            <a:ext cx="7992888" cy="49685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9" name="Inhaltsplatzhalter 8"/>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575631" y="2767899"/>
            <a:ext cx="2565907" cy="1709535"/>
          </a:xfrm>
        </p:spPr>
      </p:pic>
      <p:sp>
        <p:nvSpPr>
          <p:cNvPr id="2" name="Titel 1"/>
          <p:cNvSpPr>
            <a:spLocks noGrp="1"/>
          </p:cNvSpPr>
          <p:nvPr>
            <p:ph type="title"/>
          </p:nvPr>
        </p:nvSpPr>
        <p:spPr>
          <a:xfrm>
            <a:off x="421196" y="332656"/>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3. Die Interessenkonflikte II</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6</a:t>
            </a:fld>
            <a:endParaRPr lang="de-CH">
              <a:solidFill>
                <a:prstClr val="white">
                  <a:shade val="50000"/>
                </a:prstClr>
              </a:solidFill>
            </a:endParaRPr>
          </a:p>
        </p:txBody>
      </p:sp>
      <p:pic>
        <p:nvPicPr>
          <p:cNvPr id="16" name="Grafik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152" y="2743242"/>
            <a:ext cx="2610477" cy="1651174"/>
          </a:xfrm>
          <a:prstGeom prst="rect">
            <a:avLst/>
          </a:prstGeom>
        </p:spPr>
      </p:pic>
      <p:pic>
        <p:nvPicPr>
          <p:cNvPr id="8" name="Grafik 7"/>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2992331" y="2312980"/>
            <a:ext cx="1743075" cy="2619375"/>
          </a:xfrm>
          <a:prstGeom prst="rect">
            <a:avLst/>
          </a:prstGeom>
        </p:spPr>
      </p:pic>
      <p:pic>
        <p:nvPicPr>
          <p:cNvPr id="24" name="Grafik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11960" y="4336251"/>
            <a:ext cx="2870761" cy="1594867"/>
          </a:xfrm>
          <a:prstGeom prst="rect">
            <a:avLst/>
          </a:prstGeom>
        </p:spPr>
      </p:pic>
      <p:sp>
        <p:nvSpPr>
          <p:cNvPr id="21" name="Textfeld 20"/>
          <p:cNvSpPr txBox="1"/>
          <p:nvPr/>
        </p:nvSpPr>
        <p:spPr>
          <a:xfrm>
            <a:off x="2799978" y="1453426"/>
            <a:ext cx="3572222" cy="461665"/>
          </a:xfrm>
          <a:prstGeom prst="rect">
            <a:avLst/>
          </a:prstGeom>
          <a:noFill/>
        </p:spPr>
        <p:txBody>
          <a:bodyPr wrap="square" rtlCol="0">
            <a:spAutoFit/>
          </a:bodyPr>
          <a:lstStyle/>
          <a:p>
            <a:r>
              <a:rPr lang="de-CH" sz="2400" b="1" dirty="0" smtClean="0"/>
              <a:t>       Patientenwünsche</a:t>
            </a:r>
            <a:endParaRPr lang="de-CH" sz="2400" b="1" dirty="0"/>
          </a:p>
        </p:txBody>
      </p:sp>
      <p:pic>
        <p:nvPicPr>
          <p:cNvPr id="7" name="Grafik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5976" y="4187022"/>
            <a:ext cx="2592710" cy="1727079"/>
          </a:xfrm>
          <a:prstGeom prst="rect">
            <a:avLst/>
          </a:prstGeom>
        </p:spPr>
      </p:pic>
      <p:pic>
        <p:nvPicPr>
          <p:cNvPr id="15" name="Grafik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7584" y="2785307"/>
            <a:ext cx="2164747" cy="1465344"/>
          </a:xfrm>
          <a:prstGeom prst="rect">
            <a:avLst/>
          </a:prstGeom>
        </p:spPr>
      </p:pic>
      <p:sp>
        <p:nvSpPr>
          <p:cNvPr id="11" name="Datumsplatzhalter 10"/>
          <p:cNvSpPr>
            <a:spLocks noGrp="1"/>
          </p:cNvSpPr>
          <p:nvPr>
            <p:ph type="dt" sz="half" idx="10"/>
          </p:nvPr>
        </p:nvSpPr>
        <p:spPr/>
        <p:txBody>
          <a:bodyPr/>
          <a:lstStyle/>
          <a:p>
            <a:fld id="{E8E4508B-887D-49A4-A89D-CE3740FFFA34}"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44963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940881" y="2380198"/>
            <a:ext cx="7632848" cy="32090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7</a:t>
            </a:fld>
            <a:endParaRPr lang="de-CH">
              <a:solidFill>
                <a:prstClr val="white">
                  <a:shade val="50000"/>
                </a:prstClr>
              </a:solidFill>
            </a:endParaRPr>
          </a:p>
        </p:txBody>
      </p:sp>
      <p:sp>
        <p:nvSpPr>
          <p:cNvPr id="9" name="Abgerundetes Rechteck 8"/>
          <p:cNvSpPr/>
          <p:nvPr/>
        </p:nvSpPr>
        <p:spPr>
          <a:xfrm>
            <a:off x="3131840" y="3158365"/>
            <a:ext cx="4027806" cy="1751512"/>
          </a:xfrm>
          <a:prstGeom prst="roundRect">
            <a:avLst/>
          </a:prstGeom>
          <a:solidFill>
            <a:schemeClr val="tx2">
              <a:lumMod val="40000"/>
              <a:lumOff val="60000"/>
            </a:schemeClr>
          </a:solidFill>
          <a:ln>
            <a:prstDash val="lgDashDotDot"/>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Ellipse 11"/>
          <p:cNvSpPr/>
          <p:nvPr/>
        </p:nvSpPr>
        <p:spPr>
          <a:xfrm>
            <a:off x="6439566" y="3158365"/>
            <a:ext cx="1588818" cy="697495"/>
          </a:xfrm>
          <a:prstGeom prst="ellipse">
            <a:avLst/>
          </a:prstGeom>
          <a:solidFill>
            <a:schemeClr val="tx2">
              <a:lumMod val="40000"/>
              <a:lumOff val="60000"/>
            </a:schemeClr>
          </a:solidFill>
          <a:ln>
            <a:noFill/>
            <a:prstDash val="dashDot"/>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Ellipse 12"/>
          <p:cNvSpPr/>
          <p:nvPr/>
        </p:nvSpPr>
        <p:spPr>
          <a:xfrm>
            <a:off x="3315320" y="2967753"/>
            <a:ext cx="1684582" cy="661682"/>
          </a:xfrm>
          <a:prstGeom prst="ellipse">
            <a:avLst/>
          </a:prstGeom>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Ellipse 9"/>
          <p:cNvSpPr/>
          <p:nvPr/>
        </p:nvSpPr>
        <p:spPr>
          <a:xfrm>
            <a:off x="4037225" y="4378136"/>
            <a:ext cx="1440160" cy="727337"/>
          </a:xfrm>
          <a:prstGeom prst="ellipse">
            <a:avLst/>
          </a:prstGeom>
          <a:solidFill>
            <a:schemeClr val="tx2">
              <a:lumMod val="40000"/>
              <a:lumOff val="60000"/>
            </a:schemeClr>
          </a:solidFill>
          <a:ln>
            <a:noFill/>
            <a:prstDash val="dashDot"/>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Textfeld 13"/>
          <p:cNvSpPr txBox="1"/>
          <p:nvPr/>
        </p:nvSpPr>
        <p:spPr>
          <a:xfrm>
            <a:off x="5007294" y="3806299"/>
            <a:ext cx="1728192" cy="523220"/>
          </a:xfrm>
          <a:prstGeom prst="rect">
            <a:avLst/>
          </a:prstGeom>
          <a:noFill/>
        </p:spPr>
        <p:txBody>
          <a:bodyPr wrap="square" rtlCol="0">
            <a:spAutoFit/>
          </a:bodyPr>
          <a:lstStyle/>
          <a:p>
            <a:r>
              <a:rPr lang="de-CH" sz="2800" dirty="0" smtClean="0"/>
              <a:t>Medizin</a:t>
            </a:r>
            <a:endParaRPr lang="de-CH" sz="2800" dirty="0"/>
          </a:p>
        </p:txBody>
      </p:sp>
      <p:sp>
        <p:nvSpPr>
          <p:cNvPr id="15" name="Textfeld 14"/>
          <p:cNvSpPr txBox="1"/>
          <p:nvPr/>
        </p:nvSpPr>
        <p:spPr>
          <a:xfrm>
            <a:off x="1331640" y="3438399"/>
            <a:ext cx="1985505" cy="523220"/>
          </a:xfrm>
          <a:prstGeom prst="rect">
            <a:avLst/>
          </a:prstGeom>
          <a:noFill/>
        </p:spPr>
        <p:txBody>
          <a:bodyPr wrap="square" rtlCol="0">
            <a:spAutoFit/>
          </a:bodyPr>
          <a:lstStyle/>
          <a:p>
            <a:r>
              <a:rPr lang="de-CH" sz="2800" dirty="0" smtClean="0"/>
              <a:t>Gesellschaft</a:t>
            </a:r>
            <a:endParaRPr lang="de-CH" sz="2800" dirty="0"/>
          </a:p>
        </p:txBody>
      </p:sp>
      <p:sp>
        <p:nvSpPr>
          <p:cNvPr id="18" name="Titel 1"/>
          <p:cNvSpPr>
            <a:spLocks noGrp="1"/>
          </p:cNvSpPr>
          <p:nvPr>
            <p:ph type="title"/>
          </p:nvPr>
        </p:nvSpPr>
        <p:spPr>
          <a:xfrm>
            <a:off x="366531" y="548680"/>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3. Die </a:t>
            </a:r>
            <a:r>
              <a:rPr lang="de-CH" sz="3600" dirty="0">
                <a:solidFill>
                  <a:schemeClr val="accent1">
                    <a:lumMod val="60000"/>
                    <a:lumOff val="40000"/>
                  </a:schemeClr>
                </a:solidFill>
                <a:latin typeface="Arial" pitchFamily="34" charset="0"/>
                <a:cs typeface="Arial" pitchFamily="34" charset="0"/>
              </a:rPr>
              <a:t>I</a:t>
            </a:r>
            <a:r>
              <a:rPr lang="de-CH" sz="3600" dirty="0" smtClean="0">
                <a:solidFill>
                  <a:schemeClr val="accent1">
                    <a:lumMod val="60000"/>
                    <a:lumOff val="40000"/>
                  </a:schemeClr>
                </a:solidFill>
                <a:latin typeface="Arial" pitchFamily="34" charset="0"/>
                <a:cs typeface="Arial" pitchFamily="34" charset="0"/>
              </a:rPr>
              <a:t>nteressenkonflikte</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2" name="Datumsplatzhalter 1"/>
          <p:cNvSpPr>
            <a:spLocks noGrp="1"/>
          </p:cNvSpPr>
          <p:nvPr>
            <p:ph type="dt" sz="half" idx="10"/>
          </p:nvPr>
        </p:nvSpPr>
        <p:spPr/>
        <p:txBody>
          <a:bodyPr/>
          <a:lstStyle/>
          <a:p>
            <a:fld id="{34C20FC8-6FB6-46A9-BB75-D455DB7C9194}"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16908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10"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marL="450850" algn="l"/>
            <a:r>
              <a:rPr lang="de-CH" sz="3200" dirty="0" smtClean="0">
                <a:solidFill>
                  <a:schemeClr val="accent1">
                    <a:lumMod val="60000"/>
                    <a:lumOff val="40000"/>
                  </a:schemeClr>
                </a:solidFill>
                <a:latin typeface="Arial" pitchFamily="34" charset="0"/>
                <a:cs typeface="Arial" pitchFamily="34" charset="0"/>
              </a:rPr>
              <a:t>Programm</a:t>
            </a:r>
            <a:endParaRPr lang="de-CH" sz="3200" dirty="0">
              <a:solidFill>
                <a:schemeClr val="accent1">
                  <a:lumMod val="60000"/>
                  <a:lumOff val="40000"/>
                </a:schemeClr>
              </a:solidFill>
              <a:latin typeface="Arial" pitchFamily="34" charset="0"/>
              <a:cs typeface="Arial" pitchFamily="34" charset="0"/>
            </a:endParaRPr>
          </a:p>
        </p:txBody>
      </p:sp>
      <p:sp>
        <p:nvSpPr>
          <p:cNvPr id="3" name="Inhaltsplatzhalter 2"/>
          <p:cNvSpPr>
            <a:spLocks noGrp="1"/>
          </p:cNvSpPr>
          <p:nvPr>
            <p:ph idx="1"/>
          </p:nvPr>
        </p:nvSpPr>
        <p:spPr>
          <a:xfrm>
            <a:off x="457200" y="1628800"/>
            <a:ext cx="8229600" cy="4680560"/>
          </a:xfrm>
        </p:spPr>
        <p:txBody>
          <a:bodyPr>
            <a:normAutofit fontScale="92500" lnSpcReduction="10000"/>
          </a:bodyPr>
          <a:lstStyle/>
          <a:p>
            <a:pPr marL="651510" indent="-514350">
              <a:buSzPct val="100000"/>
              <a:buFont typeface="+mj-lt"/>
              <a:buAutoNum type="arabicPeriod"/>
            </a:pPr>
            <a:r>
              <a:rPr lang="de-CH" dirty="0" smtClean="0">
                <a:solidFill>
                  <a:schemeClr val="accent1">
                    <a:lumMod val="60000"/>
                    <a:lumOff val="40000"/>
                  </a:schemeClr>
                </a:solidFill>
              </a:rPr>
              <a:t>Der Kern ärztlicher Tätigkeit: die </a:t>
            </a:r>
            <a:r>
              <a:rPr lang="de-CH" dirty="0">
                <a:solidFill>
                  <a:schemeClr val="accent1">
                    <a:lumMod val="60000"/>
                    <a:lumOff val="40000"/>
                  </a:schemeClr>
                </a:solidFill>
              </a:rPr>
              <a:t>Arzt-Patienten Beziehung</a:t>
            </a:r>
          </a:p>
          <a:p>
            <a:pPr marL="651510" indent="-514350">
              <a:buSzPct val="100000"/>
              <a:buFont typeface="+mj-lt"/>
              <a:buAutoNum type="arabicPeriod"/>
            </a:pPr>
            <a:r>
              <a:rPr lang="de-CH" dirty="0">
                <a:solidFill>
                  <a:schemeClr val="accent1">
                    <a:lumMod val="60000"/>
                    <a:lumOff val="40000"/>
                  </a:schemeClr>
                </a:solidFill>
              </a:rPr>
              <a:t>Das Umfeld </a:t>
            </a:r>
          </a:p>
          <a:p>
            <a:pPr marL="651510" indent="-514350">
              <a:buSzPct val="100000"/>
              <a:buFont typeface="+mj-lt"/>
              <a:buAutoNum type="arabicPeriod"/>
            </a:pPr>
            <a:r>
              <a:rPr lang="de-CH" dirty="0">
                <a:solidFill>
                  <a:schemeClr val="accent1">
                    <a:lumMod val="60000"/>
                    <a:lumOff val="40000"/>
                  </a:schemeClr>
                </a:solidFill>
              </a:rPr>
              <a:t>Die Interessenkonflikte</a:t>
            </a:r>
          </a:p>
          <a:p>
            <a:pPr marL="651510" indent="-514350">
              <a:buSzPct val="100000"/>
              <a:buFont typeface="+mj-lt"/>
              <a:buAutoNum type="arabicPeriod"/>
            </a:pPr>
            <a:r>
              <a:rPr lang="de-CH" dirty="0" smtClean="0">
                <a:solidFill>
                  <a:schemeClr val="accent1">
                    <a:lumMod val="60000"/>
                    <a:lumOff val="40000"/>
                  </a:schemeClr>
                </a:solidFill>
              </a:rPr>
              <a:t>Die Grenzen </a:t>
            </a:r>
          </a:p>
          <a:p>
            <a:pPr marL="723900" lvl="1" indent="-368300">
              <a:buSzPct val="100000"/>
              <a:buFont typeface="+mj-lt"/>
              <a:buAutoNum type="alphaLcPeriod"/>
            </a:pPr>
            <a:r>
              <a:rPr lang="de-CH" dirty="0" smtClean="0">
                <a:solidFill>
                  <a:schemeClr val="accent1">
                    <a:lumMod val="60000"/>
                    <a:lumOff val="40000"/>
                  </a:schemeClr>
                </a:solidFill>
              </a:rPr>
              <a:t>Allgemein </a:t>
            </a:r>
          </a:p>
          <a:p>
            <a:pPr marL="723900" lvl="1" indent="-368300">
              <a:buSzPct val="100000"/>
              <a:buFont typeface="+mj-lt"/>
              <a:buAutoNum type="alphaLcPeriod"/>
            </a:pPr>
            <a:r>
              <a:rPr lang="de-CH" dirty="0" smtClean="0">
                <a:solidFill>
                  <a:schemeClr val="accent1">
                    <a:lumMod val="60000"/>
                    <a:lumOff val="40000"/>
                  </a:schemeClr>
                </a:solidFill>
              </a:rPr>
              <a:t>Grenzen der medizinischen Zuständigkeit</a:t>
            </a:r>
          </a:p>
          <a:p>
            <a:pPr marL="723900" lvl="1" indent="-368300">
              <a:buSzPct val="100000"/>
              <a:buFont typeface="+mj-lt"/>
              <a:buAutoNum type="alphaLcPeriod"/>
            </a:pPr>
            <a:r>
              <a:rPr lang="de-CH" dirty="0" smtClean="0">
                <a:solidFill>
                  <a:schemeClr val="accent1">
                    <a:lumMod val="60000"/>
                    <a:lumOff val="40000"/>
                  </a:schemeClr>
                </a:solidFill>
              </a:rPr>
              <a:t>Grenzen der Medizin als Kunst und Wissenschaft</a:t>
            </a:r>
          </a:p>
          <a:p>
            <a:pPr marL="723900" lvl="1" indent="-368300">
              <a:buSzPct val="100000"/>
              <a:buFont typeface="+mj-lt"/>
              <a:buAutoNum type="alphaLcPeriod"/>
            </a:pPr>
            <a:r>
              <a:rPr lang="de-CH" dirty="0" smtClean="0">
                <a:solidFill>
                  <a:schemeClr val="accent1">
                    <a:lumMod val="60000"/>
                    <a:lumOff val="40000"/>
                  </a:schemeClr>
                </a:solidFill>
              </a:rPr>
              <a:t>Grenzen des Arztes</a:t>
            </a:r>
          </a:p>
          <a:p>
            <a:pPr marL="651510" indent="-514350">
              <a:buSzPct val="100000"/>
              <a:buFont typeface="+mj-lt"/>
              <a:buAutoNum type="arabicPeriod"/>
            </a:pPr>
            <a:r>
              <a:rPr lang="de-CH" dirty="0">
                <a:solidFill>
                  <a:schemeClr val="accent1">
                    <a:lumMod val="60000"/>
                    <a:lumOff val="40000"/>
                  </a:schemeClr>
                </a:solidFill>
              </a:rPr>
              <a:t>Schlussfolgerungen</a:t>
            </a:r>
          </a:p>
          <a:p>
            <a:pPr marL="651510" indent="-514350">
              <a:buSzPct val="100000"/>
              <a:buFont typeface="+mj-lt"/>
              <a:buAutoNum type="arabicPeriod"/>
            </a:pPr>
            <a:endParaRPr lang="de-CH" dirty="0" smtClean="0"/>
          </a:p>
          <a:p>
            <a:pPr marL="651510" indent="-514350">
              <a:buFont typeface="+mj-lt"/>
              <a:buAutoNum type="arabicPeriod"/>
            </a:pPr>
            <a:endParaRPr lang="de-CH" dirty="0" smtClean="0"/>
          </a:p>
          <a:p>
            <a:pPr marL="651510" indent="-514350">
              <a:buFont typeface="+mj-lt"/>
              <a:buAutoNum type="arabicPeriod"/>
            </a:pPr>
            <a:endParaRPr lang="de-CH" dirty="0" smtClean="0"/>
          </a:p>
          <a:p>
            <a:endParaRPr lang="de-CH" dirty="0"/>
          </a:p>
        </p:txBody>
      </p:sp>
      <p:sp>
        <p:nvSpPr>
          <p:cNvPr id="5" name="Fußzeilenplatzhalter 4"/>
          <p:cNvSpPr>
            <a:spLocks noGrp="1"/>
          </p:cNvSpPr>
          <p:nvPr>
            <p:ph type="ftr" sz="quarter" idx="11"/>
          </p:nvPr>
        </p:nvSpPr>
        <p:spPr>
          <a:xfrm>
            <a:off x="3124200" y="6356350"/>
            <a:ext cx="4256112" cy="365125"/>
          </a:xfrm>
        </p:spPr>
        <p:txBody>
          <a:bodyPr/>
          <a:lstStyle/>
          <a:p>
            <a:pPr algn="l"/>
            <a:r>
              <a:rPr lang="de-CH" smtClean="0">
                <a:solidFill>
                  <a:prstClr val="black">
                    <a:tint val="75000"/>
                  </a:prstClr>
                </a:solidFill>
              </a:rPr>
              <a:t>Piet van Spijk                                     Luzern</a:t>
            </a:r>
            <a:endParaRPr lang="de-CH" dirty="0">
              <a:solidFill>
                <a:prstClr val="black">
                  <a:tint val="75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black">
                    <a:tint val="75000"/>
                  </a:prstClr>
                </a:solidFill>
              </a:rPr>
              <a:pPr/>
              <a:t>8</a:t>
            </a:fld>
            <a:endParaRPr lang="de-CH">
              <a:solidFill>
                <a:prstClr val="black">
                  <a:tint val="75000"/>
                </a:prstClr>
              </a:solidFill>
            </a:endParaRPr>
          </a:p>
        </p:txBody>
      </p:sp>
      <p:sp>
        <p:nvSpPr>
          <p:cNvPr id="7" name="Datumsplatzhalter 6"/>
          <p:cNvSpPr>
            <a:spLocks noGrp="1"/>
          </p:cNvSpPr>
          <p:nvPr>
            <p:ph type="dt" sz="half" idx="10"/>
          </p:nvPr>
        </p:nvSpPr>
        <p:spPr/>
        <p:txBody>
          <a:bodyPr/>
          <a:lstStyle/>
          <a:p>
            <a:fld id="{BA294BDB-1489-41A2-8BEF-51D5D3861A49}"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3192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rgbClr val="FF0000"/>
                                      </p:to>
                                    </p:animClr>
                                  </p:childTnLst>
                                </p:cTn>
                              </p:par>
                              <p:par>
                                <p:cTn id="7" presetID="3" presetClass="emph" presetSubtype="2" fill="hold" nodeType="withEffect">
                                  <p:stCondLst>
                                    <p:cond delay="0"/>
                                  </p:stCondLst>
                                  <p:childTnLst>
                                    <p:animClr clrSpc="rgb" dir="cw">
                                      <p:cBhvr override="childStyle">
                                        <p:cTn id="8" dur="2000" fill="hold"/>
                                        <p:tgtEl>
                                          <p:spTgt spid="3">
                                            <p:txEl>
                                              <p:pRg st="4" end="4"/>
                                            </p:txEl>
                                          </p:spTgt>
                                        </p:tgtEl>
                                        <p:attrNameLst>
                                          <p:attrName>style.color</p:attrName>
                                        </p:attrNameLst>
                                      </p:cBhvr>
                                      <p:to>
                                        <a:srgbClr val="FF0000"/>
                                      </p:to>
                                    </p:animClr>
                                  </p:childTnLst>
                                </p:cTn>
                              </p:par>
                              <p:par>
                                <p:cTn id="9" presetID="3" presetClass="emph" presetSubtype="2" fill="hold" nodeType="withEffect">
                                  <p:stCondLst>
                                    <p:cond delay="0"/>
                                  </p:stCondLst>
                                  <p:childTnLst>
                                    <p:animClr clrSpc="rgb" dir="cw">
                                      <p:cBhvr override="childStyle">
                                        <p:cTn id="10" dur="2000" fill="hold"/>
                                        <p:tgtEl>
                                          <p:spTgt spid="3">
                                            <p:txEl>
                                              <p:pRg st="5" end="5"/>
                                            </p:txEl>
                                          </p:spTgt>
                                        </p:tgtEl>
                                        <p:attrNameLst>
                                          <p:attrName>style.color</p:attrName>
                                        </p:attrNameLst>
                                      </p:cBhvr>
                                      <p:to>
                                        <a:srgbClr val="FF0000"/>
                                      </p:to>
                                    </p:animClr>
                                  </p:childTnLst>
                                </p:cTn>
                              </p:par>
                              <p:par>
                                <p:cTn id="11" presetID="3" presetClass="emph" presetSubtype="2" fill="hold" nodeType="withEffect">
                                  <p:stCondLst>
                                    <p:cond delay="0"/>
                                  </p:stCondLst>
                                  <p:childTnLst>
                                    <p:animClr clrSpc="rgb" dir="cw">
                                      <p:cBhvr override="childStyle">
                                        <p:cTn id="12" dur="2000" fill="hold"/>
                                        <p:tgtEl>
                                          <p:spTgt spid="3">
                                            <p:txEl>
                                              <p:pRg st="6" end="6"/>
                                            </p:txEl>
                                          </p:spTgt>
                                        </p:tgtEl>
                                        <p:attrNameLst>
                                          <p:attrName>style.color</p:attrName>
                                        </p:attrNameLst>
                                      </p:cBhvr>
                                      <p:to>
                                        <a:srgbClr val="FF0000"/>
                                      </p:to>
                                    </p:animClr>
                                  </p:childTnLst>
                                </p:cTn>
                              </p:par>
                              <p:par>
                                <p:cTn id="13" presetID="3" presetClass="emph" presetSubtype="2" fill="hold" nodeType="withEffect">
                                  <p:stCondLst>
                                    <p:cond delay="0"/>
                                  </p:stCondLst>
                                  <p:childTnLst>
                                    <p:animClr clrSpc="rgb" dir="cw">
                                      <p:cBhvr override="childStyle">
                                        <p:cTn id="14" dur="2000" fill="hold"/>
                                        <p:tgtEl>
                                          <p:spTgt spid="3">
                                            <p:txEl>
                                              <p:pRg st="7" end="7"/>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274638"/>
            <a:ext cx="8363272" cy="1143000"/>
          </a:xfrm>
        </p:spPr>
        <p:txBody>
          <a:bodyPr>
            <a:normAutofit/>
          </a:bodyPr>
          <a:lstStyle/>
          <a:p>
            <a:pPr marL="531813" algn="l"/>
            <a:r>
              <a:rPr lang="de-CH" sz="3200" dirty="0" smtClean="0">
                <a:solidFill>
                  <a:schemeClr val="accent1">
                    <a:lumMod val="60000"/>
                    <a:lumOff val="40000"/>
                  </a:schemeClr>
                </a:solidFill>
                <a:latin typeface="Arial" pitchFamily="34" charset="0"/>
                <a:cs typeface="Arial" pitchFamily="34" charset="0"/>
              </a:rPr>
              <a:t>4a. Grenzen allgemein</a:t>
            </a:r>
            <a:endParaRPr lang="de-CH" sz="3200" dirty="0">
              <a:solidFill>
                <a:schemeClr val="accent1">
                  <a:lumMod val="60000"/>
                  <a:lumOff val="40000"/>
                </a:schemeClr>
              </a:solidFill>
              <a:latin typeface="Arial" pitchFamily="34" charset="0"/>
              <a:cs typeface="Arial" pitchFamily="34" charset="0"/>
            </a:endParaRPr>
          </a:p>
        </p:txBody>
      </p:sp>
      <p:sp>
        <p:nvSpPr>
          <p:cNvPr id="3" name="Inhaltsplatzhalter 2"/>
          <p:cNvSpPr>
            <a:spLocks noGrp="1"/>
          </p:cNvSpPr>
          <p:nvPr>
            <p:ph idx="1"/>
          </p:nvPr>
        </p:nvSpPr>
        <p:spPr>
          <a:xfrm>
            <a:off x="827584" y="1844824"/>
            <a:ext cx="7859216" cy="4281339"/>
          </a:xfrm>
        </p:spPr>
        <p:txBody>
          <a:bodyPr>
            <a:normAutofit/>
          </a:bodyPr>
          <a:lstStyle/>
          <a:p>
            <a:r>
              <a:rPr lang="de-CH" sz="2800" dirty="0" smtClean="0">
                <a:solidFill>
                  <a:schemeClr val="bg1"/>
                </a:solidFill>
              </a:rPr>
              <a:t>Die </a:t>
            </a:r>
            <a:r>
              <a:rPr lang="de-CH" sz="2800" dirty="0">
                <a:solidFill>
                  <a:schemeClr val="bg1"/>
                </a:solidFill>
              </a:rPr>
              <a:t>Grenze ist eine Grundkategorie </a:t>
            </a:r>
            <a:r>
              <a:rPr lang="de-CH" sz="2800" dirty="0" smtClean="0">
                <a:solidFill>
                  <a:schemeClr val="bg1"/>
                </a:solidFill>
              </a:rPr>
              <a:t>von </a:t>
            </a:r>
            <a:r>
              <a:rPr lang="de-CH" sz="2800" dirty="0">
                <a:solidFill>
                  <a:schemeClr val="bg1"/>
                </a:solidFill>
              </a:rPr>
              <a:t>allem Seienden – «nichts ist ohne Grenze</a:t>
            </a:r>
            <a:r>
              <a:rPr lang="de-CH" sz="2800" dirty="0" smtClean="0">
                <a:solidFill>
                  <a:schemeClr val="bg1"/>
                </a:solidFill>
              </a:rPr>
              <a:t>»</a:t>
            </a:r>
          </a:p>
          <a:p>
            <a:endParaRPr lang="de-CH" sz="2800" dirty="0" smtClean="0">
              <a:solidFill>
                <a:schemeClr val="bg1"/>
              </a:solidFill>
            </a:endParaRPr>
          </a:p>
          <a:p>
            <a:r>
              <a:rPr lang="de-CH" sz="2800" dirty="0" smtClean="0">
                <a:solidFill>
                  <a:schemeClr val="bg1"/>
                </a:solidFill>
              </a:rPr>
              <a:t>Unklare Grenzen </a:t>
            </a:r>
            <a:r>
              <a:rPr lang="de-CH" sz="2800" dirty="0" smtClean="0">
                <a:solidFill>
                  <a:schemeClr val="bg1"/>
                </a:solidFill>
                <a:sym typeface="Symbol"/>
              </a:rPr>
              <a:t> schwache Institution  Notwendigkeit für die Medizin, ihre Grenzen zu klären und daran anschliessend zu verteidigen. </a:t>
            </a:r>
            <a:endParaRPr lang="de-CH" sz="2800" dirty="0">
              <a:solidFill>
                <a:schemeClr val="bg1"/>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9</a:t>
            </a:fld>
            <a:endParaRPr lang="de-CH">
              <a:solidFill>
                <a:prstClr val="white">
                  <a:shade val="50000"/>
                </a:prstClr>
              </a:solidFill>
            </a:endParaRPr>
          </a:p>
        </p:txBody>
      </p:sp>
      <p:sp>
        <p:nvSpPr>
          <p:cNvPr id="7" name="Datumsplatzhalter 6"/>
          <p:cNvSpPr>
            <a:spLocks noGrp="1"/>
          </p:cNvSpPr>
          <p:nvPr>
            <p:ph type="dt" sz="half" idx="10"/>
          </p:nvPr>
        </p:nvSpPr>
        <p:spPr/>
        <p:txBody>
          <a:bodyPr/>
          <a:lstStyle/>
          <a:p>
            <a:fld id="{A6172038-179C-4C7C-A5AA-9CD18F8F7CEE}"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64594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260648"/>
            <a:ext cx="8686800" cy="1143000"/>
          </a:xfrm>
        </p:spPr>
        <p:txBody>
          <a:bodyPr>
            <a:normAutofit/>
          </a:bodyPr>
          <a:lstStyle/>
          <a:p>
            <a:pPr marL="1160463" indent="-628650" algn="l"/>
            <a:r>
              <a:rPr lang="de-CH" sz="2800" dirty="0" smtClean="0">
                <a:solidFill>
                  <a:schemeClr val="accent1">
                    <a:lumMod val="60000"/>
                    <a:lumOff val="40000"/>
                  </a:schemeClr>
                </a:solidFill>
                <a:latin typeface="Arial" pitchFamily="34" charset="0"/>
                <a:cs typeface="Arial" pitchFamily="34" charset="0"/>
              </a:rPr>
              <a:t>4b. Die </a:t>
            </a:r>
            <a:r>
              <a:rPr lang="de-CH" sz="2800" dirty="0">
                <a:solidFill>
                  <a:schemeClr val="accent1">
                    <a:lumMod val="60000"/>
                    <a:lumOff val="40000"/>
                  </a:schemeClr>
                </a:solidFill>
                <a:latin typeface="Arial" pitchFamily="34" charset="0"/>
                <a:cs typeface="Arial" pitchFamily="34" charset="0"/>
              </a:rPr>
              <a:t>Grenzen </a:t>
            </a:r>
            <a:r>
              <a:rPr lang="de-CH" sz="2800" dirty="0" smtClean="0">
                <a:solidFill>
                  <a:schemeClr val="accent1">
                    <a:lumMod val="60000"/>
                    <a:lumOff val="40000"/>
                  </a:schemeClr>
                </a:solidFill>
                <a:latin typeface="Arial" pitchFamily="34" charset="0"/>
                <a:cs typeface="Arial" pitchFamily="34" charset="0"/>
              </a:rPr>
              <a:t>der medizinischen Zuständigkeit </a:t>
            </a:r>
            <a:endParaRPr lang="de-CH" sz="2800" dirty="0">
              <a:solidFill>
                <a:schemeClr val="accent1">
                  <a:lumMod val="60000"/>
                  <a:lumOff val="40000"/>
                </a:schemeClr>
              </a:solidFill>
            </a:endParaRPr>
          </a:p>
        </p:txBody>
      </p:sp>
      <p:sp>
        <p:nvSpPr>
          <p:cNvPr id="3" name="Inhaltsplatzhalter 2"/>
          <p:cNvSpPr>
            <a:spLocks noGrp="1"/>
          </p:cNvSpPr>
          <p:nvPr>
            <p:ph idx="1"/>
          </p:nvPr>
        </p:nvSpPr>
        <p:spPr>
          <a:xfrm>
            <a:off x="457200" y="1600200"/>
            <a:ext cx="8435280" cy="4525963"/>
          </a:xfrm>
        </p:spPr>
        <p:txBody>
          <a:bodyPr>
            <a:normAutofit/>
          </a:bodyPr>
          <a:lstStyle/>
          <a:p>
            <a:pPr marL="457200" lvl="1" indent="0">
              <a:buNone/>
            </a:pPr>
            <a:r>
              <a:rPr lang="de-CH" u="sng" dirty="0" smtClean="0">
                <a:solidFill>
                  <a:schemeClr val="bg1"/>
                </a:solidFill>
                <a:latin typeface="Arial" pitchFamily="34" charset="0"/>
                <a:cs typeface="Arial" pitchFamily="34" charset="0"/>
              </a:rPr>
              <a:t>Definition von Medizin: </a:t>
            </a:r>
            <a:r>
              <a:rPr lang="de-CH" dirty="0" smtClean="0">
                <a:solidFill>
                  <a:schemeClr val="bg1"/>
                </a:solidFill>
                <a:latin typeface="Arial" pitchFamily="34" charset="0"/>
                <a:cs typeface="Arial" pitchFamily="34" charset="0"/>
              </a:rPr>
              <a:t>«Es ist </a:t>
            </a:r>
            <a:r>
              <a:rPr lang="de-CH" dirty="0">
                <a:solidFill>
                  <a:schemeClr val="bg1"/>
                </a:solidFill>
                <a:latin typeface="Arial" pitchFamily="34" charset="0"/>
                <a:cs typeface="Arial" pitchFamily="34" charset="0"/>
              </a:rPr>
              <a:t>die Lehre von der Vorbeugung, Erkennung und Behandlung </a:t>
            </a:r>
            <a:r>
              <a:rPr lang="de-CH" dirty="0" smtClean="0">
                <a:solidFill>
                  <a:schemeClr val="bg1"/>
                </a:solidFill>
                <a:latin typeface="Arial" pitchFamily="34" charset="0"/>
                <a:cs typeface="Arial" pitchFamily="34" charset="0"/>
              </a:rPr>
              <a:t>von Krankheiten</a:t>
            </a:r>
            <a:r>
              <a:rPr lang="de-CH" dirty="0">
                <a:solidFill>
                  <a:schemeClr val="bg1"/>
                </a:solidFill>
                <a:latin typeface="Arial" pitchFamily="34" charset="0"/>
                <a:cs typeface="Arial" pitchFamily="34" charset="0"/>
              </a:rPr>
              <a:t> und </a:t>
            </a:r>
            <a:r>
              <a:rPr lang="de-CH" dirty="0" smtClean="0">
                <a:solidFill>
                  <a:schemeClr val="bg1"/>
                </a:solidFill>
                <a:latin typeface="Arial" pitchFamily="34" charset="0"/>
                <a:cs typeface="Arial" pitchFamily="34" charset="0"/>
              </a:rPr>
              <a:t>Verletzungen. </a:t>
            </a:r>
            <a:r>
              <a:rPr lang="de-CH" dirty="0">
                <a:solidFill>
                  <a:schemeClr val="bg1"/>
                </a:solidFill>
                <a:latin typeface="Arial" pitchFamily="34" charset="0"/>
                <a:cs typeface="Arial" pitchFamily="34" charset="0"/>
              </a:rPr>
              <a:t>Sie wird </a:t>
            </a:r>
            <a:r>
              <a:rPr lang="de-CH" dirty="0" smtClean="0">
                <a:solidFill>
                  <a:schemeClr val="bg1"/>
                </a:solidFill>
                <a:latin typeface="Arial" pitchFamily="34" charset="0"/>
                <a:cs typeface="Arial" pitchFamily="34" charset="0"/>
              </a:rPr>
              <a:t>von Ärzten und </a:t>
            </a:r>
            <a:r>
              <a:rPr lang="de-CH" dirty="0">
                <a:solidFill>
                  <a:schemeClr val="bg1"/>
                </a:solidFill>
                <a:latin typeface="Arial" pitchFamily="34" charset="0"/>
                <a:cs typeface="Arial" pitchFamily="34" charset="0"/>
              </a:rPr>
              <a:t>von den Angehörigen weiterer </a:t>
            </a:r>
            <a:r>
              <a:rPr lang="de-CH" dirty="0" smtClean="0">
                <a:solidFill>
                  <a:schemeClr val="bg1"/>
                </a:solidFill>
                <a:latin typeface="Arial" pitchFamily="34" charset="0"/>
                <a:cs typeface="Arial" pitchFamily="34" charset="0"/>
              </a:rPr>
              <a:t>anerkannter </a:t>
            </a:r>
            <a:r>
              <a:rPr lang="de-CH" dirty="0">
                <a:solidFill>
                  <a:schemeClr val="bg1"/>
                </a:solidFill>
                <a:latin typeface="Arial" pitchFamily="34" charset="0"/>
                <a:cs typeface="Arial" pitchFamily="34" charset="0"/>
              </a:rPr>
              <a:t>H</a:t>
            </a:r>
            <a:r>
              <a:rPr lang="de-CH" dirty="0" smtClean="0">
                <a:solidFill>
                  <a:schemeClr val="bg1"/>
                </a:solidFill>
                <a:latin typeface="Arial" pitchFamily="34" charset="0"/>
                <a:cs typeface="Arial" pitchFamily="34" charset="0"/>
              </a:rPr>
              <a:t>eilberufe ausgeübt </a:t>
            </a:r>
            <a:r>
              <a:rPr lang="de-CH" dirty="0">
                <a:solidFill>
                  <a:schemeClr val="bg1"/>
                </a:solidFill>
                <a:latin typeface="Arial" pitchFamily="34" charset="0"/>
                <a:cs typeface="Arial" pitchFamily="34" charset="0"/>
              </a:rPr>
              <a:t>mit dem Ziel, </a:t>
            </a:r>
            <a:r>
              <a:rPr lang="de-CH" dirty="0" smtClean="0">
                <a:solidFill>
                  <a:schemeClr val="bg1"/>
                </a:solidFill>
                <a:latin typeface="Arial" pitchFamily="34" charset="0"/>
                <a:cs typeface="Arial" pitchFamily="34" charset="0"/>
              </a:rPr>
              <a:t>die </a:t>
            </a:r>
            <a:r>
              <a:rPr lang="de-CH" dirty="0">
                <a:solidFill>
                  <a:schemeClr val="bg1"/>
                </a:solidFill>
                <a:latin typeface="Arial" pitchFamily="34" charset="0"/>
                <a:cs typeface="Arial" pitchFamily="34" charset="0"/>
              </a:rPr>
              <a:t>G</a:t>
            </a:r>
            <a:r>
              <a:rPr lang="de-CH" dirty="0" smtClean="0">
                <a:solidFill>
                  <a:schemeClr val="bg1"/>
                </a:solidFill>
                <a:latin typeface="Arial" pitchFamily="34" charset="0"/>
                <a:cs typeface="Arial" pitchFamily="34" charset="0"/>
              </a:rPr>
              <a:t>esundheit der Patienten wiederherzustellen </a:t>
            </a:r>
            <a:r>
              <a:rPr lang="de-CH" dirty="0">
                <a:solidFill>
                  <a:schemeClr val="bg1"/>
                </a:solidFill>
                <a:latin typeface="Arial" pitchFamily="34" charset="0"/>
                <a:cs typeface="Arial" pitchFamily="34" charset="0"/>
              </a:rPr>
              <a:t>oder zu erhalten</a:t>
            </a:r>
            <a:r>
              <a:rPr lang="de-CH" dirty="0" smtClean="0">
                <a:solidFill>
                  <a:schemeClr val="bg1"/>
                </a:solidFill>
                <a:latin typeface="Arial" pitchFamily="34" charset="0"/>
                <a:cs typeface="Arial" pitchFamily="34" charset="0"/>
              </a:rPr>
              <a:t>.» </a:t>
            </a:r>
            <a:r>
              <a:rPr lang="de-CH" sz="2000" dirty="0" smtClean="0">
                <a:solidFill>
                  <a:schemeClr val="bg1"/>
                </a:solidFill>
                <a:latin typeface="Arial" pitchFamily="34" charset="0"/>
                <a:cs typeface="Arial" pitchFamily="34" charset="0"/>
              </a:rPr>
              <a:t>(Wikipedia)</a:t>
            </a:r>
          </a:p>
          <a:p>
            <a:pPr marL="457200" lvl="1" indent="0">
              <a:buNone/>
            </a:pPr>
            <a:r>
              <a:rPr lang="de-CH" u="sng" dirty="0" smtClean="0">
                <a:solidFill>
                  <a:schemeClr val="bg1"/>
                </a:solidFill>
                <a:latin typeface="Arial" pitchFamily="34" charset="0"/>
                <a:cs typeface="Arial" pitchFamily="34" charset="0"/>
              </a:rPr>
              <a:t>Definition des Arztes</a:t>
            </a:r>
            <a:r>
              <a:rPr lang="de-CH" dirty="0" smtClean="0">
                <a:solidFill>
                  <a:schemeClr val="bg1"/>
                </a:solidFill>
                <a:latin typeface="Arial" pitchFamily="34" charset="0"/>
                <a:cs typeface="Arial" pitchFamily="34" charset="0"/>
              </a:rPr>
              <a:t>: «Person</a:t>
            </a:r>
            <a:r>
              <a:rPr lang="de-CH" dirty="0">
                <a:solidFill>
                  <a:schemeClr val="bg1"/>
                </a:solidFill>
                <a:latin typeface="Arial" pitchFamily="34" charset="0"/>
                <a:cs typeface="Arial" pitchFamily="34" charset="0"/>
              </a:rPr>
              <a:t>, welche medizinische Handlungen ausführt</a:t>
            </a:r>
            <a:r>
              <a:rPr lang="de-CH" dirty="0" smtClean="0">
                <a:solidFill>
                  <a:schemeClr val="bg1"/>
                </a:solidFill>
                <a:latin typeface="Arial" pitchFamily="34" charset="0"/>
                <a:cs typeface="Arial" pitchFamily="34" charset="0"/>
              </a:rPr>
              <a:t>.» </a:t>
            </a:r>
            <a:r>
              <a:rPr lang="de-CH" sz="2000" dirty="0" smtClean="0">
                <a:solidFill>
                  <a:schemeClr val="bg1"/>
                </a:solidFill>
                <a:latin typeface="Arial" pitchFamily="34" charset="0"/>
                <a:cs typeface="Arial" pitchFamily="34" charset="0"/>
              </a:rPr>
              <a:t>(Wikipedia</a:t>
            </a:r>
            <a:r>
              <a:rPr lang="de-CH" sz="2000" dirty="0">
                <a:solidFill>
                  <a:schemeClr val="bg1"/>
                </a:solidFill>
                <a:latin typeface="Arial" pitchFamily="34" charset="0"/>
                <a:cs typeface="Arial" pitchFamily="34" charset="0"/>
              </a:rPr>
              <a:t>) </a:t>
            </a: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10</a:t>
            </a:fld>
            <a:endParaRPr lang="de-CH">
              <a:solidFill>
                <a:prstClr val="white">
                  <a:shade val="50000"/>
                </a:prstClr>
              </a:solidFill>
            </a:endParaRPr>
          </a:p>
        </p:txBody>
      </p:sp>
      <p:sp>
        <p:nvSpPr>
          <p:cNvPr id="7" name="Datumsplatzhalter 6"/>
          <p:cNvSpPr>
            <a:spLocks noGrp="1"/>
          </p:cNvSpPr>
          <p:nvPr>
            <p:ph type="dt" sz="half" idx="10"/>
          </p:nvPr>
        </p:nvSpPr>
        <p:spPr/>
        <p:txBody>
          <a:bodyPr/>
          <a:lstStyle/>
          <a:p>
            <a:fld id="{0149D964-7D7A-4756-A5C6-3FFF4324A014}"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50681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8210" y="4914994"/>
            <a:ext cx="2219794" cy="1379739"/>
          </a:xfrm>
          <a:prstGeom prst="rect">
            <a:avLst/>
          </a:prstGeom>
        </p:spPr>
      </p:pic>
      <p:pic>
        <p:nvPicPr>
          <p:cNvPr id="23" name="Grafik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1290290"/>
            <a:ext cx="2618974" cy="1772816"/>
          </a:xfrm>
          <a:prstGeom prst="rect">
            <a:avLst/>
          </a:prstGeom>
        </p:spPr>
      </p:pic>
      <p:pic>
        <p:nvPicPr>
          <p:cNvPr id="19" name="Grafik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05" y="4587478"/>
            <a:ext cx="2561345" cy="1891337"/>
          </a:xfrm>
          <a:prstGeom prst="rect">
            <a:avLst/>
          </a:prstGeom>
        </p:spPr>
      </p:pic>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11</a:t>
            </a:fld>
            <a:endParaRPr lang="de-CH">
              <a:solidFill>
                <a:prstClr val="white">
                  <a:shade val="50000"/>
                </a:prstClr>
              </a:solidFill>
            </a:endParaRPr>
          </a:p>
        </p:txBody>
      </p:sp>
      <p:pic>
        <p:nvPicPr>
          <p:cNvPr id="47" name="Grafik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7225" y="4772142"/>
            <a:ext cx="2592710" cy="1727079"/>
          </a:xfrm>
          <a:prstGeom prst="rect">
            <a:avLst/>
          </a:prstGeom>
        </p:spPr>
      </p:pic>
      <p:pic>
        <p:nvPicPr>
          <p:cNvPr id="48" name="Grafik 4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576" y="3019633"/>
            <a:ext cx="2610477" cy="1651174"/>
          </a:xfrm>
          <a:prstGeom prst="rect">
            <a:avLst/>
          </a:prstGeom>
        </p:spPr>
      </p:pic>
      <p:sp>
        <p:nvSpPr>
          <p:cNvPr id="50" name="Rechteck 49"/>
          <p:cNvSpPr/>
          <p:nvPr/>
        </p:nvSpPr>
        <p:spPr>
          <a:xfrm>
            <a:off x="4139952" y="1397786"/>
            <a:ext cx="4883080" cy="2677656"/>
          </a:xfrm>
          <a:prstGeom prst="rect">
            <a:avLst/>
          </a:prstGeom>
          <a:solidFill>
            <a:srgbClr val="FFFF00"/>
          </a:solidFill>
        </p:spPr>
        <p:txBody>
          <a:bodyPr wrap="square">
            <a:spAutoFit/>
          </a:bodyPr>
          <a:lstStyle/>
          <a:p>
            <a:r>
              <a:rPr lang="de-CH" sz="2400" dirty="0" smtClean="0">
                <a:latin typeface="Arial" pitchFamily="34" charset="0"/>
                <a:cs typeface="Arial" pitchFamily="34" charset="0"/>
              </a:rPr>
              <a:t>Medizin: «</a:t>
            </a:r>
            <a:r>
              <a:rPr lang="de-CH" sz="2400" dirty="0">
                <a:latin typeface="Arial" pitchFamily="34" charset="0"/>
                <a:cs typeface="Arial" pitchFamily="34" charset="0"/>
              </a:rPr>
              <a:t>I</a:t>
            </a:r>
            <a:r>
              <a:rPr lang="de-CH" sz="2400" dirty="0" smtClean="0">
                <a:latin typeface="Arial" pitchFamily="34" charset="0"/>
                <a:cs typeface="Arial" pitchFamily="34" charset="0"/>
              </a:rPr>
              <a:t>st </a:t>
            </a:r>
            <a:r>
              <a:rPr lang="de-CH" sz="2400" dirty="0">
                <a:latin typeface="Arial" pitchFamily="34" charset="0"/>
                <a:cs typeface="Arial" pitchFamily="34" charset="0"/>
              </a:rPr>
              <a:t>die Lehre von der Vorbeugung, Erkennung und Behandlung von Krankheiten und Verletzungen. Sie wird </a:t>
            </a:r>
            <a:r>
              <a:rPr lang="de-CH" sz="2400" dirty="0" smtClean="0">
                <a:latin typeface="Arial" pitchFamily="34" charset="0"/>
                <a:cs typeface="Arial" pitchFamily="34" charset="0"/>
              </a:rPr>
              <a:t>ausgeübt mit </a:t>
            </a:r>
            <a:r>
              <a:rPr lang="de-CH" sz="2400" dirty="0">
                <a:latin typeface="Arial" pitchFamily="34" charset="0"/>
                <a:cs typeface="Arial" pitchFamily="34" charset="0"/>
              </a:rPr>
              <a:t>dem </a:t>
            </a:r>
            <a:r>
              <a:rPr lang="de-CH" sz="2400" dirty="0" smtClean="0">
                <a:latin typeface="Arial" pitchFamily="34" charset="0"/>
                <a:cs typeface="Arial" pitchFamily="34" charset="0"/>
              </a:rPr>
              <a:t>Ziel, </a:t>
            </a:r>
            <a:r>
              <a:rPr lang="de-CH" sz="2400" dirty="0">
                <a:latin typeface="Arial" pitchFamily="34" charset="0"/>
                <a:cs typeface="Arial" pitchFamily="34" charset="0"/>
              </a:rPr>
              <a:t>die Gesundheit der Patienten wiederherzustellen oder zu erhalten</a:t>
            </a:r>
            <a:r>
              <a:rPr lang="de-CH" sz="2400" dirty="0" smtClean="0">
                <a:latin typeface="Arial" pitchFamily="34" charset="0"/>
                <a:cs typeface="Arial" pitchFamily="34" charset="0"/>
              </a:rPr>
              <a:t>.»</a:t>
            </a:r>
            <a:endParaRPr lang="de-CH" sz="2400" dirty="0"/>
          </a:p>
        </p:txBody>
      </p:sp>
      <p:cxnSp>
        <p:nvCxnSpPr>
          <p:cNvPr id="22" name="Gerade Verbindung 21"/>
          <p:cNvCxnSpPr/>
          <p:nvPr/>
        </p:nvCxnSpPr>
        <p:spPr>
          <a:xfrm flipV="1">
            <a:off x="3644280" y="4782181"/>
            <a:ext cx="1866994" cy="16453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flipV="1">
            <a:off x="755576" y="1290290"/>
            <a:ext cx="2610478" cy="343672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p:nvCxnSpPr>
        <p:spPr>
          <a:xfrm flipV="1">
            <a:off x="691952" y="1397786"/>
            <a:ext cx="2682598" cy="32922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p:nvCxnSpPr>
        <p:spPr>
          <a:xfrm flipH="1" flipV="1">
            <a:off x="539553" y="4727017"/>
            <a:ext cx="2777368" cy="16638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p:nvCxnSpPr>
        <p:spPr>
          <a:xfrm flipH="1" flipV="1">
            <a:off x="3628210" y="4764311"/>
            <a:ext cx="2095918" cy="172813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p:nvCxnSpPr>
        <p:spPr>
          <a:xfrm flipH="1" flipV="1">
            <a:off x="5511274" y="4670807"/>
            <a:ext cx="3632726" cy="18216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p:nvCxnSpPr>
        <p:spPr>
          <a:xfrm flipV="1">
            <a:off x="604426" y="4726669"/>
            <a:ext cx="2978902" cy="170087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p:nvCxnSpPr>
        <p:spPr>
          <a:xfrm flipV="1">
            <a:off x="5724128" y="4782181"/>
            <a:ext cx="3298904" cy="169663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itel 1"/>
          <p:cNvSpPr>
            <a:spLocks noGrp="1"/>
          </p:cNvSpPr>
          <p:nvPr>
            <p:ph type="title"/>
          </p:nvPr>
        </p:nvSpPr>
        <p:spPr>
          <a:xfrm>
            <a:off x="294861" y="254786"/>
            <a:ext cx="8565832" cy="1143000"/>
          </a:xfrm>
        </p:spPr>
        <p:txBody>
          <a:bodyPr>
            <a:normAutofit/>
          </a:bodyPr>
          <a:lstStyle/>
          <a:p>
            <a:pPr marL="531813" algn="l"/>
            <a:r>
              <a:rPr lang="de-CH" sz="2800" dirty="0">
                <a:solidFill>
                  <a:schemeClr val="accent1">
                    <a:lumMod val="60000"/>
                    <a:lumOff val="40000"/>
                  </a:schemeClr>
                </a:solidFill>
                <a:latin typeface="Arial" pitchFamily="34" charset="0"/>
                <a:cs typeface="Arial" pitchFamily="34" charset="0"/>
              </a:rPr>
              <a:t>4b. Die Grenzen der medizinischen Zuständigkeit </a:t>
            </a:r>
            <a:endParaRPr lang="de-CH" sz="2800" dirty="0">
              <a:solidFill>
                <a:schemeClr val="accent1">
                  <a:lumMod val="60000"/>
                  <a:lumOff val="40000"/>
                </a:schemeClr>
              </a:solidFill>
            </a:endParaRPr>
          </a:p>
        </p:txBody>
      </p:sp>
      <p:sp>
        <p:nvSpPr>
          <p:cNvPr id="7" name="Datumsplatzhalter 6"/>
          <p:cNvSpPr>
            <a:spLocks noGrp="1"/>
          </p:cNvSpPr>
          <p:nvPr>
            <p:ph type="dt" sz="half" idx="10"/>
          </p:nvPr>
        </p:nvSpPr>
        <p:spPr/>
        <p:txBody>
          <a:bodyPr/>
          <a:lstStyle/>
          <a:p>
            <a:fld id="{10400D7E-2C34-43D8-8298-6924C6867AE0}"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07861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12</a:t>
            </a:fld>
            <a:endParaRPr lang="de-CH">
              <a:solidFill>
                <a:prstClr val="white">
                  <a:shade val="50000"/>
                </a:prstClr>
              </a:solidFill>
            </a:endParaRPr>
          </a:p>
        </p:txBody>
      </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824" y="2055400"/>
            <a:ext cx="2405844" cy="1529497"/>
          </a:xfrm>
          <a:prstGeom prst="rect">
            <a:avLst/>
          </a:prstGeom>
        </p:spPr>
      </p:pic>
      <p:pic>
        <p:nvPicPr>
          <p:cNvPr id="18" name="Grafik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4295846"/>
            <a:ext cx="2870761" cy="1594867"/>
          </a:xfrm>
          <a:prstGeom prst="rect">
            <a:avLst/>
          </a:prstGeom>
        </p:spPr>
      </p:pic>
      <p:cxnSp>
        <p:nvCxnSpPr>
          <p:cNvPr id="20" name="Gerade Verbindung 19"/>
          <p:cNvCxnSpPr/>
          <p:nvPr/>
        </p:nvCxnSpPr>
        <p:spPr>
          <a:xfrm flipV="1">
            <a:off x="397039" y="1909419"/>
            <a:ext cx="2978902" cy="170087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539552" y="1909419"/>
            <a:ext cx="2736304" cy="170087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p:nvCxnSpPr>
        <p:spPr>
          <a:xfrm flipV="1">
            <a:off x="683568" y="4242840"/>
            <a:ext cx="2978902" cy="170087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a:off x="539552" y="4295846"/>
            <a:ext cx="2978902" cy="15948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itel 1"/>
          <p:cNvSpPr>
            <a:spLocks noGrp="1"/>
          </p:cNvSpPr>
          <p:nvPr>
            <p:ph type="title"/>
          </p:nvPr>
        </p:nvSpPr>
        <p:spPr>
          <a:xfrm>
            <a:off x="264224" y="260648"/>
            <a:ext cx="8686800" cy="1143000"/>
          </a:xfrm>
        </p:spPr>
        <p:txBody>
          <a:bodyPr>
            <a:normAutofit/>
          </a:bodyPr>
          <a:lstStyle/>
          <a:p>
            <a:pPr marL="531813" algn="l"/>
            <a:r>
              <a:rPr lang="de-CH" sz="2800" dirty="0">
                <a:solidFill>
                  <a:schemeClr val="accent1">
                    <a:lumMod val="60000"/>
                    <a:lumOff val="40000"/>
                  </a:schemeClr>
                </a:solidFill>
                <a:latin typeface="Arial" pitchFamily="34" charset="0"/>
                <a:cs typeface="Arial" pitchFamily="34" charset="0"/>
              </a:rPr>
              <a:t>4b. Die Grenzen der medizinischen Zuständigkeit </a:t>
            </a:r>
            <a:endParaRPr lang="de-CH" sz="2800" dirty="0">
              <a:solidFill>
                <a:schemeClr val="accent1">
                  <a:lumMod val="60000"/>
                  <a:lumOff val="40000"/>
                </a:schemeClr>
              </a:solidFill>
            </a:endParaRPr>
          </a:p>
        </p:txBody>
      </p:sp>
      <p:sp>
        <p:nvSpPr>
          <p:cNvPr id="14" name="Rechteck 13"/>
          <p:cNvSpPr/>
          <p:nvPr/>
        </p:nvSpPr>
        <p:spPr>
          <a:xfrm>
            <a:off x="4067944" y="1618190"/>
            <a:ext cx="4883080" cy="2677656"/>
          </a:xfrm>
          <a:prstGeom prst="rect">
            <a:avLst/>
          </a:prstGeom>
          <a:solidFill>
            <a:srgbClr val="FFFF00"/>
          </a:solidFill>
        </p:spPr>
        <p:txBody>
          <a:bodyPr wrap="square">
            <a:spAutoFit/>
          </a:bodyPr>
          <a:lstStyle/>
          <a:p>
            <a:r>
              <a:rPr lang="de-CH" sz="2400" dirty="0">
                <a:latin typeface="Arial" pitchFamily="34" charset="0"/>
                <a:cs typeface="Arial" pitchFamily="34" charset="0"/>
              </a:rPr>
              <a:t>Medizin: «Ist die Lehre von der Vorbeugung, Erkennung und Behandlung von Krankheiten und Verletzungen. Sie wird ausgeübt mit dem Ziel, die Gesundheit der Patienten wiederherzustellen oder zu erhalten.»</a:t>
            </a:r>
            <a:endParaRPr lang="de-CH" sz="2400" dirty="0"/>
          </a:p>
        </p:txBody>
      </p:sp>
      <p:sp>
        <p:nvSpPr>
          <p:cNvPr id="3" name="Datumsplatzhalter 2"/>
          <p:cNvSpPr>
            <a:spLocks noGrp="1"/>
          </p:cNvSpPr>
          <p:nvPr>
            <p:ph type="dt" sz="half" idx="10"/>
          </p:nvPr>
        </p:nvSpPr>
        <p:spPr/>
        <p:txBody>
          <a:bodyPr/>
          <a:lstStyle/>
          <a:p>
            <a:fld id="{255F3B25-0B1C-4F41-845A-E858B06316CD}"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337783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741" y="3071016"/>
            <a:ext cx="2561345" cy="1891337"/>
          </a:xfrm>
          <a:prstGeom prst="rect">
            <a:avLst/>
          </a:prstGeom>
        </p:spPr>
      </p:pic>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13</a:t>
            </a:fld>
            <a:endParaRPr lang="de-CH">
              <a:solidFill>
                <a:prstClr val="white">
                  <a:shade val="50000"/>
                </a:prstClr>
              </a:solidFill>
            </a:endParaRPr>
          </a:p>
        </p:txBody>
      </p:sp>
      <p:pic>
        <p:nvPicPr>
          <p:cNvPr id="48" name="Grafik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 y="1436187"/>
            <a:ext cx="2610477" cy="1651174"/>
          </a:xfrm>
          <a:prstGeom prst="rect">
            <a:avLst/>
          </a:prstGeom>
        </p:spPr>
      </p:pic>
      <p:sp>
        <p:nvSpPr>
          <p:cNvPr id="3" name="Textfeld 2"/>
          <p:cNvSpPr txBox="1"/>
          <p:nvPr/>
        </p:nvSpPr>
        <p:spPr>
          <a:xfrm>
            <a:off x="4211960" y="1556792"/>
            <a:ext cx="4104456" cy="954107"/>
          </a:xfrm>
          <a:prstGeom prst="rect">
            <a:avLst/>
          </a:prstGeom>
          <a:noFill/>
        </p:spPr>
        <p:txBody>
          <a:bodyPr wrap="square" rtlCol="0">
            <a:spAutoFit/>
          </a:bodyPr>
          <a:lstStyle/>
          <a:p>
            <a:r>
              <a:rPr lang="de-CH" sz="2800" dirty="0" smtClean="0">
                <a:solidFill>
                  <a:schemeClr val="bg1"/>
                </a:solidFill>
              </a:rPr>
              <a:t>Sterbehelfer von Institutionen wie Exit etc. </a:t>
            </a:r>
            <a:endParaRPr lang="de-CH" dirty="0"/>
          </a:p>
        </p:txBody>
      </p:sp>
      <p:sp>
        <p:nvSpPr>
          <p:cNvPr id="11" name="Textfeld 10"/>
          <p:cNvSpPr txBox="1"/>
          <p:nvPr/>
        </p:nvSpPr>
        <p:spPr>
          <a:xfrm>
            <a:off x="4211960" y="3248962"/>
            <a:ext cx="3888432" cy="954107"/>
          </a:xfrm>
          <a:prstGeom prst="rect">
            <a:avLst/>
          </a:prstGeom>
          <a:noFill/>
        </p:spPr>
        <p:txBody>
          <a:bodyPr wrap="square" rtlCol="0">
            <a:spAutoFit/>
          </a:bodyPr>
          <a:lstStyle/>
          <a:p>
            <a:r>
              <a:rPr lang="de-CH" sz="2800" dirty="0" smtClean="0">
                <a:solidFill>
                  <a:schemeClr val="bg1"/>
                </a:solidFill>
              </a:rPr>
              <a:t>Geistliche der Religionsgemeinschaften </a:t>
            </a:r>
            <a:endParaRPr lang="de-CH" dirty="0"/>
          </a:p>
        </p:txBody>
      </p:sp>
      <p:sp>
        <p:nvSpPr>
          <p:cNvPr id="12" name="Textfeld 11"/>
          <p:cNvSpPr txBox="1"/>
          <p:nvPr/>
        </p:nvSpPr>
        <p:spPr>
          <a:xfrm>
            <a:off x="4355976" y="4992635"/>
            <a:ext cx="3960440" cy="1384995"/>
          </a:xfrm>
          <a:prstGeom prst="rect">
            <a:avLst/>
          </a:prstGeom>
          <a:noFill/>
        </p:spPr>
        <p:txBody>
          <a:bodyPr wrap="square" rtlCol="0">
            <a:spAutoFit/>
          </a:bodyPr>
          <a:lstStyle/>
          <a:p>
            <a:r>
              <a:rPr lang="de-CH" sz="2800" dirty="0" smtClean="0">
                <a:solidFill>
                  <a:schemeClr val="bg1"/>
                </a:solidFill>
              </a:rPr>
              <a:t>Spezialisten der Polizei, der Behörden und der Justiz</a:t>
            </a:r>
            <a:endParaRPr lang="de-CH" dirty="0"/>
          </a:p>
        </p:txBody>
      </p:sp>
      <p:sp>
        <p:nvSpPr>
          <p:cNvPr id="13" name="Titel 1"/>
          <p:cNvSpPr>
            <a:spLocks noGrp="1"/>
          </p:cNvSpPr>
          <p:nvPr>
            <p:ph type="title"/>
          </p:nvPr>
        </p:nvSpPr>
        <p:spPr>
          <a:xfrm>
            <a:off x="457200" y="274638"/>
            <a:ext cx="8686800" cy="1143000"/>
          </a:xfrm>
        </p:spPr>
        <p:txBody>
          <a:bodyPr>
            <a:normAutofit/>
          </a:bodyPr>
          <a:lstStyle/>
          <a:p>
            <a:pPr marL="450850" algn="l"/>
            <a:r>
              <a:rPr lang="de-CH" sz="2800" dirty="0" smtClean="0">
                <a:solidFill>
                  <a:schemeClr val="accent1">
                    <a:lumMod val="60000"/>
                    <a:lumOff val="40000"/>
                  </a:schemeClr>
                </a:solidFill>
                <a:latin typeface="Arial" pitchFamily="34" charset="0"/>
                <a:cs typeface="Arial" pitchFamily="34" charset="0"/>
              </a:rPr>
              <a:t>4b. Die </a:t>
            </a:r>
            <a:r>
              <a:rPr lang="de-CH" sz="2800" dirty="0">
                <a:solidFill>
                  <a:schemeClr val="accent1">
                    <a:lumMod val="60000"/>
                    <a:lumOff val="40000"/>
                  </a:schemeClr>
                </a:solidFill>
                <a:latin typeface="Arial" pitchFamily="34" charset="0"/>
                <a:cs typeface="Arial" pitchFamily="34" charset="0"/>
              </a:rPr>
              <a:t>Grenzen </a:t>
            </a:r>
            <a:r>
              <a:rPr lang="de-CH" sz="2800" dirty="0" smtClean="0">
                <a:solidFill>
                  <a:schemeClr val="accent1">
                    <a:lumMod val="60000"/>
                    <a:lumOff val="40000"/>
                  </a:schemeClr>
                </a:solidFill>
                <a:latin typeface="Arial" pitchFamily="34" charset="0"/>
                <a:cs typeface="Arial" pitchFamily="34" charset="0"/>
              </a:rPr>
              <a:t>der medizinischen Zuständigkeit </a:t>
            </a:r>
            <a:endParaRPr lang="de-CH" sz="2800" dirty="0">
              <a:solidFill>
                <a:schemeClr val="accent1">
                  <a:lumMod val="60000"/>
                  <a:lumOff val="40000"/>
                </a:schemeClr>
              </a:solidFill>
            </a:endParaRPr>
          </a:p>
        </p:txBody>
      </p:sp>
      <p:sp>
        <p:nvSpPr>
          <p:cNvPr id="2" name="Datumsplatzhalter 1"/>
          <p:cNvSpPr>
            <a:spLocks noGrp="1"/>
          </p:cNvSpPr>
          <p:nvPr>
            <p:ph type="dt" sz="half" idx="10"/>
          </p:nvPr>
        </p:nvSpPr>
        <p:spPr/>
        <p:txBody>
          <a:bodyPr/>
          <a:lstStyle/>
          <a:p>
            <a:fld id="{22FAFF11-0F04-404A-AC75-02D9881EDD0F}" type="datetime1">
              <a:rPr lang="de-DE" smtClean="0">
                <a:solidFill>
                  <a:prstClr val="white">
                    <a:shade val="50000"/>
                  </a:prstClr>
                </a:solidFill>
              </a:rPr>
              <a:t>13.12.2012</a:t>
            </a:fld>
            <a:endParaRPr lang="de-CH">
              <a:solidFill>
                <a:prstClr val="white">
                  <a:shade val="50000"/>
                </a:prstClr>
              </a:solidFill>
            </a:endParaRPr>
          </a:p>
        </p:txBody>
      </p:sp>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741" y="4653136"/>
            <a:ext cx="2561344" cy="1561402"/>
          </a:xfrm>
          <a:prstGeom prst="rect">
            <a:avLst/>
          </a:prstGeom>
        </p:spPr>
      </p:pic>
    </p:spTree>
    <p:extLst>
      <p:ext uri="{BB962C8B-B14F-4D97-AF65-F5344CB8AC3E}">
        <p14:creationId xmlns:p14="http://schemas.microsoft.com/office/powerpoint/2010/main" val="59246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14</a:t>
            </a:fld>
            <a:endParaRPr lang="de-CH">
              <a:solidFill>
                <a:prstClr val="white">
                  <a:shade val="50000"/>
                </a:prstClr>
              </a:solidFill>
            </a:endParaRPr>
          </a:p>
        </p:txBody>
      </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591" y="2994338"/>
            <a:ext cx="2405844" cy="1529497"/>
          </a:xfrm>
          <a:prstGeom prst="rect">
            <a:avLst/>
          </a:prstGeom>
        </p:spPr>
      </p:pic>
      <p:pic>
        <p:nvPicPr>
          <p:cNvPr id="18" name="Grafik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35" y="4544016"/>
            <a:ext cx="2870761" cy="1594867"/>
          </a:xfrm>
          <a:prstGeom prst="rect">
            <a:avLst/>
          </a:prstGeom>
        </p:spPr>
      </p:pic>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608" y="1268423"/>
            <a:ext cx="2592710" cy="1727079"/>
          </a:xfrm>
          <a:prstGeom prst="rect">
            <a:avLst/>
          </a:prstGeom>
        </p:spPr>
      </p:pic>
      <p:sp>
        <p:nvSpPr>
          <p:cNvPr id="7" name="Textfeld 6"/>
          <p:cNvSpPr txBox="1"/>
          <p:nvPr/>
        </p:nvSpPr>
        <p:spPr>
          <a:xfrm>
            <a:off x="4343889" y="3302213"/>
            <a:ext cx="3888432" cy="954107"/>
          </a:xfrm>
          <a:prstGeom prst="rect">
            <a:avLst/>
          </a:prstGeom>
          <a:noFill/>
        </p:spPr>
        <p:txBody>
          <a:bodyPr wrap="square" rtlCol="0">
            <a:spAutoFit/>
          </a:bodyPr>
          <a:lstStyle/>
          <a:p>
            <a:r>
              <a:rPr lang="de-CH" sz="2800" i="1" dirty="0" smtClean="0">
                <a:solidFill>
                  <a:schemeClr val="bg1"/>
                </a:solidFill>
              </a:rPr>
              <a:t>Unabhängige</a:t>
            </a:r>
            <a:r>
              <a:rPr lang="de-CH" sz="2800" dirty="0" smtClean="0">
                <a:solidFill>
                  <a:schemeClr val="bg1"/>
                </a:solidFill>
              </a:rPr>
              <a:t> (Schlichtungs-)Stelle </a:t>
            </a:r>
            <a:endParaRPr lang="de-CH" sz="2800" dirty="0">
              <a:solidFill>
                <a:schemeClr val="bg1"/>
              </a:solidFill>
            </a:endParaRPr>
          </a:p>
        </p:txBody>
      </p:sp>
      <p:sp>
        <p:nvSpPr>
          <p:cNvPr id="8" name="Textfeld 7"/>
          <p:cNvSpPr txBox="1"/>
          <p:nvPr/>
        </p:nvSpPr>
        <p:spPr>
          <a:xfrm>
            <a:off x="7308304" y="1634897"/>
            <a:ext cx="1296144" cy="707886"/>
          </a:xfrm>
          <a:prstGeom prst="rect">
            <a:avLst/>
          </a:prstGeom>
          <a:noFill/>
        </p:spPr>
        <p:txBody>
          <a:bodyPr wrap="square" rtlCol="0">
            <a:spAutoFit/>
          </a:bodyPr>
          <a:lstStyle/>
          <a:p>
            <a:r>
              <a:rPr lang="de-CH" sz="4000" dirty="0" smtClean="0">
                <a:solidFill>
                  <a:schemeClr val="bg1"/>
                </a:solidFill>
              </a:rPr>
              <a:t>?</a:t>
            </a:r>
            <a:endParaRPr lang="de-CH" sz="4000" dirty="0">
              <a:solidFill>
                <a:schemeClr val="bg1"/>
              </a:solidFill>
            </a:endParaRPr>
          </a:p>
        </p:txBody>
      </p:sp>
      <p:sp>
        <p:nvSpPr>
          <p:cNvPr id="14" name="Titel 1"/>
          <p:cNvSpPr>
            <a:spLocks noGrp="1"/>
          </p:cNvSpPr>
          <p:nvPr>
            <p:ph type="title"/>
          </p:nvPr>
        </p:nvSpPr>
        <p:spPr>
          <a:xfrm>
            <a:off x="457200" y="274638"/>
            <a:ext cx="8686800" cy="1143000"/>
          </a:xfrm>
        </p:spPr>
        <p:txBody>
          <a:bodyPr>
            <a:normAutofit/>
          </a:bodyPr>
          <a:lstStyle/>
          <a:p>
            <a:pPr marL="531813" algn="l"/>
            <a:r>
              <a:rPr lang="de-CH" sz="2800" dirty="0">
                <a:solidFill>
                  <a:schemeClr val="accent1">
                    <a:lumMod val="60000"/>
                    <a:lumOff val="40000"/>
                  </a:schemeClr>
                </a:solidFill>
                <a:latin typeface="Arial" pitchFamily="34" charset="0"/>
                <a:cs typeface="Arial" pitchFamily="34" charset="0"/>
              </a:rPr>
              <a:t>4b. Die Grenzen der medizinischen Zuständigkeit </a:t>
            </a:r>
            <a:endParaRPr lang="de-CH" sz="2800" dirty="0">
              <a:solidFill>
                <a:schemeClr val="accent1">
                  <a:lumMod val="60000"/>
                  <a:lumOff val="40000"/>
                </a:schemeClr>
              </a:solidFill>
            </a:endParaRPr>
          </a:p>
        </p:txBody>
      </p:sp>
      <p:pic>
        <p:nvPicPr>
          <p:cNvPr id="2" name="Grafik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6318" y="1268422"/>
            <a:ext cx="2651787" cy="1727079"/>
          </a:xfrm>
          <a:prstGeom prst="rect">
            <a:avLst/>
          </a:prstGeom>
        </p:spPr>
      </p:pic>
      <p:sp>
        <p:nvSpPr>
          <p:cNvPr id="15" name="Textfeld 14"/>
          <p:cNvSpPr txBox="1"/>
          <p:nvPr/>
        </p:nvSpPr>
        <p:spPr>
          <a:xfrm>
            <a:off x="4377418" y="4864394"/>
            <a:ext cx="3888432" cy="954107"/>
          </a:xfrm>
          <a:prstGeom prst="rect">
            <a:avLst/>
          </a:prstGeom>
          <a:noFill/>
        </p:spPr>
        <p:txBody>
          <a:bodyPr wrap="square" rtlCol="0">
            <a:spAutoFit/>
          </a:bodyPr>
          <a:lstStyle/>
          <a:p>
            <a:r>
              <a:rPr lang="de-CH" sz="2800" dirty="0" smtClean="0">
                <a:solidFill>
                  <a:schemeClr val="bg1"/>
                </a:solidFill>
              </a:rPr>
              <a:t>Neues System finanzieller Absicherung? </a:t>
            </a:r>
            <a:endParaRPr lang="de-CH" sz="2800" dirty="0">
              <a:solidFill>
                <a:schemeClr val="bg1"/>
              </a:solidFill>
            </a:endParaRPr>
          </a:p>
        </p:txBody>
      </p:sp>
      <p:sp>
        <p:nvSpPr>
          <p:cNvPr id="10" name="Datumsplatzhalter 9"/>
          <p:cNvSpPr>
            <a:spLocks noGrp="1"/>
          </p:cNvSpPr>
          <p:nvPr>
            <p:ph type="dt" sz="half" idx="10"/>
          </p:nvPr>
        </p:nvSpPr>
        <p:spPr/>
        <p:txBody>
          <a:bodyPr/>
          <a:lstStyle/>
          <a:p>
            <a:fld id="{28826254-DF0C-4D9E-B64D-0DC9670E7AD1}"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05322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940881" y="2386804"/>
            <a:ext cx="7632848" cy="30650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15</a:t>
            </a:fld>
            <a:endParaRPr lang="de-CH">
              <a:solidFill>
                <a:prstClr val="white">
                  <a:shade val="50000"/>
                </a:prstClr>
              </a:solidFill>
            </a:endParaRPr>
          </a:p>
        </p:txBody>
      </p:sp>
      <p:sp>
        <p:nvSpPr>
          <p:cNvPr id="9" name="Abgerundetes Rechteck 8"/>
          <p:cNvSpPr/>
          <p:nvPr/>
        </p:nvSpPr>
        <p:spPr>
          <a:xfrm>
            <a:off x="3131840" y="3158365"/>
            <a:ext cx="4027806" cy="1751512"/>
          </a:xfrm>
          <a:prstGeom prst="roundRect">
            <a:avLst/>
          </a:prstGeom>
          <a:solidFill>
            <a:schemeClr val="tx2">
              <a:lumMod val="40000"/>
              <a:lumOff val="60000"/>
            </a:schemeClr>
          </a:solidFill>
          <a:ln>
            <a:prstDash val="lgDashDotDot"/>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Ellipse 11"/>
          <p:cNvSpPr/>
          <p:nvPr/>
        </p:nvSpPr>
        <p:spPr>
          <a:xfrm>
            <a:off x="6439566" y="2967753"/>
            <a:ext cx="1732834" cy="1066368"/>
          </a:xfrm>
          <a:prstGeom prst="ellipse">
            <a:avLst/>
          </a:prstGeom>
          <a:solidFill>
            <a:srgbClr val="96C0DC"/>
          </a:solidFill>
          <a:ln>
            <a:noFill/>
            <a:prstDash val="dashDot"/>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Ellipse 12"/>
          <p:cNvSpPr/>
          <p:nvPr/>
        </p:nvSpPr>
        <p:spPr>
          <a:xfrm>
            <a:off x="3315320" y="2967753"/>
            <a:ext cx="1684582" cy="661682"/>
          </a:xfrm>
          <a:prstGeom prst="ellipse">
            <a:avLst/>
          </a:prstGeom>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Ellipse 9"/>
          <p:cNvSpPr/>
          <p:nvPr/>
        </p:nvSpPr>
        <p:spPr>
          <a:xfrm>
            <a:off x="3851920" y="4378136"/>
            <a:ext cx="1872207" cy="810374"/>
          </a:xfrm>
          <a:prstGeom prst="ellipse">
            <a:avLst/>
          </a:prstGeom>
          <a:solidFill>
            <a:schemeClr val="tx2">
              <a:lumMod val="40000"/>
              <a:lumOff val="60000"/>
            </a:schemeClr>
          </a:solidFill>
          <a:ln>
            <a:noFill/>
            <a:prstDash val="dashDot"/>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Textfeld 13"/>
          <p:cNvSpPr txBox="1"/>
          <p:nvPr/>
        </p:nvSpPr>
        <p:spPr>
          <a:xfrm>
            <a:off x="5007294" y="3806299"/>
            <a:ext cx="1728192" cy="523220"/>
          </a:xfrm>
          <a:prstGeom prst="rect">
            <a:avLst/>
          </a:prstGeom>
          <a:noFill/>
        </p:spPr>
        <p:txBody>
          <a:bodyPr wrap="square" rtlCol="0">
            <a:spAutoFit/>
          </a:bodyPr>
          <a:lstStyle/>
          <a:p>
            <a:r>
              <a:rPr lang="de-CH" sz="2800" dirty="0" smtClean="0"/>
              <a:t>Medizin</a:t>
            </a:r>
            <a:endParaRPr lang="de-CH" sz="2800" dirty="0"/>
          </a:p>
        </p:txBody>
      </p:sp>
      <p:sp>
        <p:nvSpPr>
          <p:cNvPr id="15" name="Textfeld 14"/>
          <p:cNvSpPr txBox="1"/>
          <p:nvPr/>
        </p:nvSpPr>
        <p:spPr>
          <a:xfrm>
            <a:off x="1331640" y="3438399"/>
            <a:ext cx="1985505" cy="523220"/>
          </a:xfrm>
          <a:prstGeom prst="rect">
            <a:avLst/>
          </a:prstGeom>
          <a:noFill/>
        </p:spPr>
        <p:txBody>
          <a:bodyPr wrap="square" rtlCol="0">
            <a:spAutoFit/>
          </a:bodyPr>
          <a:lstStyle/>
          <a:p>
            <a:r>
              <a:rPr lang="de-CH" sz="2800" dirty="0" smtClean="0"/>
              <a:t>Gesellschaft</a:t>
            </a:r>
            <a:endParaRPr lang="de-CH" sz="2800" dirty="0"/>
          </a:p>
        </p:txBody>
      </p:sp>
      <p:sp>
        <p:nvSpPr>
          <p:cNvPr id="16" name="Textfeld 15"/>
          <p:cNvSpPr txBox="1"/>
          <p:nvPr/>
        </p:nvSpPr>
        <p:spPr>
          <a:xfrm>
            <a:off x="6612393" y="3355275"/>
            <a:ext cx="1291502" cy="369332"/>
          </a:xfrm>
          <a:prstGeom prst="rect">
            <a:avLst/>
          </a:prstGeom>
          <a:noFill/>
        </p:spPr>
        <p:txBody>
          <a:bodyPr wrap="square" rtlCol="0">
            <a:spAutoFit/>
          </a:bodyPr>
          <a:lstStyle/>
          <a:p>
            <a:r>
              <a:rPr lang="de-CH" dirty="0" smtClean="0"/>
              <a:t>Heroentum</a:t>
            </a:r>
            <a:endParaRPr lang="de-CH" dirty="0"/>
          </a:p>
        </p:txBody>
      </p:sp>
      <p:sp>
        <p:nvSpPr>
          <p:cNvPr id="2" name="Ellipse 1"/>
          <p:cNvSpPr/>
          <p:nvPr/>
        </p:nvSpPr>
        <p:spPr>
          <a:xfrm>
            <a:off x="6185055" y="4378136"/>
            <a:ext cx="1724946" cy="661901"/>
          </a:xfrm>
          <a:prstGeom prst="ellipse">
            <a:avLst/>
          </a:prstGeom>
          <a:solidFill>
            <a:srgbClr val="589BD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Textfeld 16"/>
          <p:cNvSpPr txBox="1"/>
          <p:nvPr/>
        </p:nvSpPr>
        <p:spPr>
          <a:xfrm>
            <a:off x="6496616" y="4524420"/>
            <a:ext cx="1101824" cy="369332"/>
          </a:xfrm>
          <a:prstGeom prst="rect">
            <a:avLst/>
          </a:prstGeom>
          <a:noFill/>
          <a:effectLst>
            <a:softEdge rad="241300"/>
          </a:effectLst>
        </p:spPr>
        <p:txBody>
          <a:bodyPr wrap="square" rtlCol="0">
            <a:spAutoFit/>
          </a:bodyPr>
          <a:lstStyle/>
          <a:p>
            <a:r>
              <a:rPr lang="de-CH" dirty="0" smtClean="0"/>
              <a:t>Religion</a:t>
            </a:r>
            <a:endParaRPr lang="de-CH" dirty="0"/>
          </a:p>
        </p:txBody>
      </p:sp>
      <p:sp>
        <p:nvSpPr>
          <p:cNvPr id="19" name="Titel 16"/>
          <p:cNvSpPr>
            <a:spLocks noGrp="1"/>
          </p:cNvSpPr>
          <p:nvPr>
            <p:ph type="title"/>
          </p:nvPr>
        </p:nvSpPr>
        <p:spPr>
          <a:xfrm>
            <a:off x="251520" y="476672"/>
            <a:ext cx="8229600" cy="1143000"/>
          </a:xfrm>
        </p:spPr>
        <p:txBody>
          <a:bodyPr>
            <a:normAutofit fontScale="90000"/>
          </a:bodyPr>
          <a:lstStyle/>
          <a:p>
            <a:pPr marL="1160463" lvl="1" indent="-628650" algn="l" rtl="0">
              <a:spcBef>
                <a:spcPct val="0"/>
              </a:spcBef>
            </a:pPr>
            <a:r>
              <a:rPr lang="de-CH" sz="3100" dirty="0" smtClean="0">
                <a:solidFill>
                  <a:schemeClr val="accent1">
                    <a:lumMod val="60000"/>
                    <a:lumOff val="40000"/>
                  </a:schemeClr>
                </a:solidFill>
              </a:rPr>
              <a:t>4c. Grenzen der Medizin als Kunst und Wissenschaft</a:t>
            </a:r>
            <a:r>
              <a:rPr lang="de-CH" dirty="0" smtClean="0">
                <a:solidFill>
                  <a:schemeClr val="accent1">
                    <a:lumMod val="60000"/>
                    <a:lumOff val="40000"/>
                  </a:schemeClr>
                </a:solidFill>
              </a:rPr>
              <a:t/>
            </a:r>
            <a:br>
              <a:rPr lang="de-CH" dirty="0" smtClean="0">
                <a:solidFill>
                  <a:schemeClr val="accent1">
                    <a:lumMod val="60000"/>
                    <a:lumOff val="40000"/>
                  </a:schemeClr>
                </a:solidFill>
              </a:rPr>
            </a:br>
            <a:endParaRPr lang="de-CH" dirty="0"/>
          </a:p>
        </p:txBody>
      </p:sp>
      <p:sp>
        <p:nvSpPr>
          <p:cNvPr id="8" name="Datumsplatzhalter 7"/>
          <p:cNvSpPr>
            <a:spLocks noGrp="1"/>
          </p:cNvSpPr>
          <p:nvPr>
            <p:ph type="dt" sz="half" idx="10"/>
          </p:nvPr>
        </p:nvSpPr>
        <p:spPr/>
        <p:txBody>
          <a:bodyPr/>
          <a:lstStyle/>
          <a:p>
            <a:fld id="{0FF5AC4B-3A1D-478E-A6DB-C35634D05D2C}"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380744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P spid="2" grpId="0"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descr="abschnitt_3413_2.jpg"/>
          <p:cNvPicPr>
            <a:picLocks noGrp="1" noChangeAspect="1"/>
          </p:cNvPicPr>
          <p:nvPr>
            <p:ph idx="1"/>
          </p:nvPr>
        </p:nvPicPr>
        <p:blipFill>
          <a:blip r:embed="rId3" cstate="print"/>
          <a:stretch>
            <a:fillRect/>
          </a:stretch>
        </p:blipFill>
        <p:spPr>
          <a:xfrm>
            <a:off x="5148064" y="2204864"/>
            <a:ext cx="2880320" cy="3960440"/>
          </a:xfrm>
        </p:spPr>
      </p:pic>
      <p:sp>
        <p:nvSpPr>
          <p:cNvPr id="39940" name="Fußzeilenplatzhalter 3"/>
          <p:cNvSpPr>
            <a:spLocks noGrp="1"/>
          </p:cNvSpPr>
          <p:nvPr>
            <p:ph type="ftr"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de-CH" smtClean="0"/>
              <a:t>Piet van Spijk                                     Luzern</a:t>
            </a:r>
            <a:endParaRPr lang="de-CH"/>
          </a:p>
        </p:txBody>
      </p:sp>
      <p:sp>
        <p:nvSpPr>
          <p:cNvPr id="5" name="Foliennummernplatzhalter 4"/>
          <p:cNvSpPr>
            <a:spLocks noGrp="1"/>
          </p:cNvSpPr>
          <p:nvPr>
            <p:ph type="sldNum" sz="quarter" idx="12"/>
          </p:nvPr>
        </p:nvSpPr>
        <p:spPr/>
        <p:txBody>
          <a:bodyPr/>
          <a:lstStyle/>
          <a:p>
            <a:pPr>
              <a:defRPr/>
            </a:pPr>
            <a:fld id="{FF2A306E-B69F-434A-BF5E-ABBACA942179}" type="slidenum">
              <a:rPr lang="de-CH"/>
              <a:pPr>
                <a:defRPr/>
              </a:pPr>
              <a:t>16</a:t>
            </a:fld>
            <a:endParaRPr lang="de-CH" dirty="0"/>
          </a:p>
        </p:txBody>
      </p:sp>
      <p:pic>
        <p:nvPicPr>
          <p:cNvPr id="39943" name="Grafik 8" descr="eos_b_192.jpg"/>
          <p:cNvPicPr>
            <a:picLocks noChangeAspect="1"/>
          </p:cNvPicPr>
          <p:nvPr/>
        </p:nvPicPr>
        <p:blipFill>
          <a:blip r:embed="rId4" cstate="print"/>
          <a:srcRect/>
          <a:stretch>
            <a:fillRect/>
          </a:stretch>
        </p:blipFill>
        <p:spPr bwMode="auto">
          <a:xfrm>
            <a:off x="971600" y="2204864"/>
            <a:ext cx="3000375" cy="4032448"/>
          </a:xfrm>
          <a:prstGeom prst="rect">
            <a:avLst/>
          </a:prstGeom>
          <a:noFill/>
          <a:ln w="9525">
            <a:noFill/>
            <a:miter lim="800000"/>
            <a:headEnd/>
            <a:tailEnd/>
          </a:ln>
        </p:spPr>
      </p:pic>
      <p:sp>
        <p:nvSpPr>
          <p:cNvPr id="39944" name="Textfeld 10"/>
          <p:cNvSpPr txBox="1">
            <a:spLocks noChangeArrowheads="1"/>
          </p:cNvSpPr>
          <p:nvPr/>
        </p:nvSpPr>
        <p:spPr bwMode="auto">
          <a:xfrm>
            <a:off x="827584" y="1340768"/>
            <a:ext cx="6999734" cy="738664"/>
          </a:xfrm>
          <a:prstGeom prst="rect">
            <a:avLst/>
          </a:prstGeom>
          <a:noFill/>
          <a:ln w="9525">
            <a:noFill/>
            <a:miter lim="800000"/>
            <a:headEnd/>
            <a:tailEnd/>
          </a:ln>
        </p:spPr>
        <p:txBody>
          <a:bodyPr wrap="square">
            <a:spAutoFit/>
          </a:bodyPr>
          <a:lstStyle/>
          <a:p>
            <a:r>
              <a:rPr lang="de-CH" dirty="0"/>
              <a:t>     </a:t>
            </a:r>
          </a:p>
          <a:p>
            <a:r>
              <a:rPr lang="de-CH" sz="2400" dirty="0">
                <a:solidFill>
                  <a:schemeClr val="bg1"/>
                </a:solidFill>
              </a:rPr>
              <a:t>Die Kathedralen </a:t>
            </a:r>
            <a:endParaRPr lang="de-CH" sz="2400" dirty="0" smtClean="0">
              <a:solidFill>
                <a:schemeClr val="bg1"/>
              </a:solidFill>
            </a:endParaRPr>
          </a:p>
        </p:txBody>
      </p:sp>
      <p:sp>
        <p:nvSpPr>
          <p:cNvPr id="11" name="Titel 16"/>
          <p:cNvSpPr>
            <a:spLocks noGrp="1"/>
          </p:cNvSpPr>
          <p:nvPr>
            <p:ph type="title"/>
          </p:nvPr>
        </p:nvSpPr>
        <p:spPr>
          <a:xfrm>
            <a:off x="181819" y="460619"/>
            <a:ext cx="8435280" cy="1143000"/>
          </a:xfrm>
        </p:spPr>
        <p:txBody>
          <a:bodyPr>
            <a:normAutofit fontScale="90000"/>
          </a:bodyPr>
          <a:lstStyle/>
          <a:p>
            <a:pPr marL="1160463" lvl="1" indent="-628650" algn="l" rtl="0">
              <a:spcBef>
                <a:spcPct val="0"/>
              </a:spcBef>
            </a:pPr>
            <a:r>
              <a:rPr lang="de-CH" sz="3100" dirty="0" smtClean="0">
                <a:solidFill>
                  <a:schemeClr val="accent1">
                    <a:lumMod val="60000"/>
                    <a:lumOff val="40000"/>
                  </a:schemeClr>
                </a:solidFill>
                <a:latin typeface="Arial" pitchFamily="34" charset="0"/>
                <a:cs typeface="Arial" pitchFamily="34" charset="0"/>
              </a:rPr>
              <a:t>4c. Grenzen der Medizin als Kunst und Wissenschaft</a:t>
            </a:r>
            <a:r>
              <a:rPr lang="de-CH" dirty="0" smtClean="0">
                <a:solidFill>
                  <a:schemeClr val="accent1">
                    <a:lumMod val="60000"/>
                    <a:lumOff val="40000"/>
                  </a:schemeClr>
                </a:solidFill>
              </a:rPr>
              <a:t/>
            </a:r>
            <a:br>
              <a:rPr lang="de-CH" dirty="0" smtClean="0">
                <a:solidFill>
                  <a:schemeClr val="accent1">
                    <a:lumMod val="60000"/>
                    <a:lumOff val="40000"/>
                  </a:schemeClr>
                </a:solidFill>
              </a:rPr>
            </a:br>
            <a:endParaRPr lang="de-CH" dirty="0"/>
          </a:p>
        </p:txBody>
      </p:sp>
      <p:sp>
        <p:nvSpPr>
          <p:cNvPr id="2" name="Datumsplatzhalter 1"/>
          <p:cNvSpPr>
            <a:spLocks noGrp="1"/>
          </p:cNvSpPr>
          <p:nvPr>
            <p:ph type="dt" sz="half" idx="10"/>
          </p:nvPr>
        </p:nvSpPr>
        <p:spPr/>
        <p:txBody>
          <a:bodyPr/>
          <a:lstStyle/>
          <a:p>
            <a:fld id="{45F7F224-30A2-44EC-B4D7-7D06DA33CEA7}"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331954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descr="visit1.JPG"/>
          <p:cNvPicPr>
            <a:picLocks noGrp="1" noChangeAspect="1"/>
          </p:cNvPicPr>
          <p:nvPr>
            <p:ph idx="1"/>
          </p:nvPr>
        </p:nvPicPr>
        <p:blipFill>
          <a:blip r:embed="rId3" cstate="print"/>
          <a:stretch>
            <a:fillRect/>
          </a:stretch>
        </p:blipFill>
        <p:spPr>
          <a:xfrm>
            <a:off x="879133" y="2248119"/>
            <a:ext cx="4090708" cy="2837065"/>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40964" name="Fußzeilenplatzhalter 3"/>
          <p:cNvSpPr>
            <a:spLocks noGrp="1"/>
          </p:cNvSpPr>
          <p:nvPr>
            <p:ph type="ftr"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de-CH" smtClean="0"/>
              <a:t>Piet van Spijk                                     Luzern</a:t>
            </a:r>
            <a:endParaRPr lang="de-CH"/>
          </a:p>
        </p:txBody>
      </p:sp>
      <p:sp>
        <p:nvSpPr>
          <p:cNvPr id="5" name="Foliennummernplatzhalter 4"/>
          <p:cNvSpPr>
            <a:spLocks noGrp="1"/>
          </p:cNvSpPr>
          <p:nvPr>
            <p:ph type="sldNum" sz="quarter" idx="12"/>
          </p:nvPr>
        </p:nvSpPr>
        <p:spPr/>
        <p:txBody>
          <a:bodyPr/>
          <a:lstStyle/>
          <a:p>
            <a:pPr>
              <a:defRPr/>
            </a:pPr>
            <a:fld id="{7E65EB2E-B6A5-44E3-9A74-30B0D74CA4CD}" type="slidenum">
              <a:rPr lang="de-CH"/>
              <a:pPr>
                <a:defRPr/>
              </a:pPr>
              <a:t>17</a:t>
            </a:fld>
            <a:endParaRPr lang="de-CH" dirty="0"/>
          </a:p>
        </p:txBody>
      </p:sp>
      <p:pic>
        <p:nvPicPr>
          <p:cNvPr id="8" name="Grafik 7" descr="Herzzentrum-OP.jpg"/>
          <p:cNvPicPr>
            <a:picLocks noChangeAspect="1"/>
          </p:cNvPicPr>
          <p:nvPr/>
        </p:nvPicPr>
        <p:blipFill>
          <a:blip r:embed="rId4" cstate="print"/>
          <a:stretch>
            <a:fillRect/>
          </a:stretch>
        </p:blipFill>
        <p:spPr>
          <a:xfrm>
            <a:off x="5292080" y="2214554"/>
            <a:ext cx="3851920" cy="2821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968" name="Textfeld 8"/>
          <p:cNvSpPr txBox="1">
            <a:spLocks noChangeArrowheads="1"/>
          </p:cNvSpPr>
          <p:nvPr/>
        </p:nvSpPr>
        <p:spPr bwMode="auto">
          <a:xfrm>
            <a:off x="827584" y="1639310"/>
            <a:ext cx="7632848" cy="461665"/>
          </a:xfrm>
          <a:prstGeom prst="rect">
            <a:avLst/>
          </a:prstGeom>
          <a:noFill/>
          <a:ln w="9525">
            <a:noFill/>
            <a:miter lim="800000"/>
            <a:headEnd/>
            <a:tailEnd/>
          </a:ln>
        </p:spPr>
        <p:txBody>
          <a:bodyPr wrap="square">
            <a:spAutoFit/>
          </a:bodyPr>
          <a:lstStyle/>
          <a:p>
            <a:r>
              <a:rPr lang="de-CH" sz="2400" dirty="0">
                <a:solidFill>
                  <a:schemeClr val="bg1"/>
                </a:solidFill>
              </a:rPr>
              <a:t>Die</a:t>
            </a:r>
            <a:r>
              <a:rPr lang="de-CH" dirty="0">
                <a:solidFill>
                  <a:schemeClr val="bg1"/>
                </a:solidFill>
              </a:rPr>
              <a:t> </a:t>
            </a:r>
            <a:r>
              <a:rPr lang="de-CH" sz="2400" dirty="0" smtClean="0">
                <a:solidFill>
                  <a:schemeClr val="bg1"/>
                </a:solidFill>
              </a:rPr>
              <a:t>Hohepriester </a:t>
            </a:r>
            <a:r>
              <a:rPr lang="de-CH" sz="2400" dirty="0">
                <a:solidFill>
                  <a:schemeClr val="bg1"/>
                </a:solidFill>
              </a:rPr>
              <a:t>in </a:t>
            </a:r>
            <a:r>
              <a:rPr lang="de-CH" sz="2400" dirty="0" smtClean="0">
                <a:solidFill>
                  <a:schemeClr val="bg1"/>
                </a:solidFill>
              </a:rPr>
              <a:t>ihrem Allerheiligsten  </a:t>
            </a:r>
          </a:p>
        </p:txBody>
      </p:sp>
      <p:sp>
        <p:nvSpPr>
          <p:cNvPr id="14" name="Titel 16"/>
          <p:cNvSpPr>
            <a:spLocks noGrp="1"/>
          </p:cNvSpPr>
          <p:nvPr>
            <p:ph type="title"/>
          </p:nvPr>
        </p:nvSpPr>
        <p:spPr>
          <a:xfrm>
            <a:off x="179512" y="462423"/>
            <a:ext cx="8856984" cy="1143000"/>
          </a:xfrm>
        </p:spPr>
        <p:txBody>
          <a:bodyPr>
            <a:normAutofit fontScale="90000"/>
          </a:bodyPr>
          <a:lstStyle/>
          <a:p>
            <a:pPr marL="1160463" lvl="1" indent="-628650" algn="l" rtl="0">
              <a:spcBef>
                <a:spcPct val="0"/>
              </a:spcBef>
            </a:pPr>
            <a:r>
              <a:rPr lang="de-CH" sz="3100" dirty="0" smtClean="0">
                <a:solidFill>
                  <a:schemeClr val="accent1">
                    <a:lumMod val="60000"/>
                    <a:lumOff val="40000"/>
                  </a:schemeClr>
                </a:solidFill>
                <a:latin typeface="Arial" pitchFamily="34" charset="0"/>
                <a:cs typeface="Arial" pitchFamily="34" charset="0"/>
              </a:rPr>
              <a:t>4c. Grenzen der Medizin als Kunst und Wissenschaft</a:t>
            </a:r>
            <a:r>
              <a:rPr lang="de-CH" dirty="0" smtClean="0">
                <a:solidFill>
                  <a:schemeClr val="accent1">
                    <a:lumMod val="60000"/>
                    <a:lumOff val="40000"/>
                  </a:schemeClr>
                </a:solidFill>
                <a:latin typeface="Arial" pitchFamily="34" charset="0"/>
                <a:cs typeface="Arial" pitchFamily="34" charset="0"/>
              </a:rPr>
              <a:t/>
            </a:r>
            <a:br>
              <a:rPr lang="de-CH" dirty="0" smtClean="0">
                <a:solidFill>
                  <a:schemeClr val="accent1">
                    <a:lumMod val="60000"/>
                    <a:lumOff val="40000"/>
                  </a:schemeClr>
                </a:solidFill>
                <a:latin typeface="Arial" pitchFamily="34" charset="0"/>
                <a:cs typeface="Arial" pitchFamily="34" charset="0"/>
              </a:rPr>
            </a:br>
            <a:endParaRPr lang="de-CH" dirty="0">
              <a:latin typeface="Arial" pitchFamily="34" charset="0"/>
              <a:cs typeface="Arial" pitchFamily="34" charset="0"/>
            </a:endParaRPr>
          </a:p>
        </p:txBody>
      </p:sp>
      <p:sp>
        <p:nvSpPr>
          <p:cNvPr id="2" name="Datumsplatzhalter 1"/>
          <p:cNvSpPr>
            <a:spLocks noGrp="1"/>
          </p:cNvSpPr>
          <p:nvPr>
            <p:ph type="dt" sz="half" idx="10"/>
          </p:nvPr>
        </p:nvSpPr>
        <p:spPr/>
        <p:txBody>
          <a:bodyPr/>
          <a:lstStyle/>
          <a:p>
            <a:fld id="{CF34939B-A9D7-4C4A-8A84-A4073191D2C6}"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43606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Fußzeilenplatzhalter 3"/>
          <p:cNvSpPr>
            <a:spLocks noGrp="1"/>
          </p:cNvSpPr>
          <p:nvPr>
            <p:ph type="ftr"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de-CH" smtClean="0"/>
              <a:t>Piet van Spijk                                     Luzern</a:t>
            </a:r>
            <a:endParaRPr lang="de-CH"/>
          </a:p>
        </p:txBody>
      </p:sp>
      <p:sp>
        <p:nvSpPr>
          <p:cNvPr id="5" name="Foliennummernplatzhalter 4"/>
          <p:cNvSpPr>
            <a:spLocks noGrp="1"/>
          </p:cNvSpPr>
          <p:nvPr>
            <p:ph type="sldNum" sz="quarter" idx="12"/>
          </p:nvPr>
        </p:nvSpPr>
        <p:spPr/>
        <p:txBody>
          <a:bodyPr/>
          <a:lstStyle/>
          <a:p>
            <a:pPr>
              <a:defRPr/>
            </a:pPr>
            <a:fld id="{A38FD24A-D383-4591-AAAA-AAE0D46F9E0A}" type="slidenum">
              <a:rPr lang="de-CH"/>
              <a:pPr>
                <a:defRPr/>
              </a:pPr>
              <a:t>18</a:t>
            </a:fld>
            <a:endParaRPr lang="de-CH" dirty="0"/>
          </a:p>
        </p:txBody>
      </p:sp>
      <p:sp>
        <p:nvSpPr>
          <p:cNvPr id="9" name="Textfeld 8"/>
          <p:cNvSpPr txBox="1"/>
          <p:nvPr/>
        </p:nvSpPr>
        <p:spPr>
          <a:xfrm>
            <a:off x="827584" y="1707206"/>
            <a:ext cx="3168352" cy="461665"/>
          </a:xfrm>
          <a:prstGeom prst="rect">
            <a:avLst/>
          </a:prstGeom>
          <a:noFill/>
        </p:spPr>
        <p:txBody>
          <a:bodyPr wrap="square" rtlCol="0">
            <a:spAutoFit/>
          </a:bodyPr>
          <a:lstStyle/>
          <a:p>
            <a:r>
              <a:rPr lang="de-CH" sz="2400" dirty="0" smtClean="0"/>
              <a:t>          </a:t>
            </a:r>
            <a:r>
              <a:rPr lang="de-CH" sz="2400" dirty="0" smtClean="0">
                <a:solidFill>
                  <a:schemeClr val="bg1"/>
                </a:solidFill>
              </a:rPr>
              <a:t>Prozessionen</a:t>
            </a:r>
            <a:endParaRPr lang="de-CH" sz="2400" dirty="0">
              <a:solidFill>
                <a:schemeClr val="bg1"/>
              </a:solidFill>
            </a:endParaRPr>
          </a:p>
        </p:txBody>
      </p:sp>
      <p:sp>
        <p:nvSpPr>
          <p:cNvPr id="12" name="Titel 16"/>
          <p:cNvSpPr>
            <a:spLocks noGrp="1"/>
          </p:cNvSpPr>
          <p:nvPr>
            <p:ph type="title"/>
          </p:nvPr>
        </p:nvSpPr>
        <p:spPr>
          <a:xfrm>
            <a:off x="457200" y="564206"/>
            <a:ext cx="8194032" cy="1143000"/>
          </a:xfrm>
        </p:spPr>
        <p:txBody>
          <a:bodyPr>
            <a:normAutofit fontScale="90000"/>
          </a:bodyPr>
          <a:lstStyle/>
          <a:p>
            <a:pPr marL="1160463" lvl="1" indent="-628650" algn="l" rtl="0">
              <a:spcBef>
                <a:spcPct val="0"/>
              </a:spcBef>
            </a:pPr>
            <a:r>
              <a:rPr lang="de-CH" sz="3100" dirty="0" smtClean="0">
                <a:solidFill>
                  <a:schemeClr val="accent1">
                    <a:lumMod val="60000"/>
                    <a:lumOff val="40000"/>
                  </a:schemeClr>
                </a:solidFill>
                <a:latin typeface="Arial" pitchFamily="34" charset="0"/>
                <a:cs typeface="Arial" pitchFamily="34" charset="0"/>
              </a:rPr>
              <a:t>4c. Grenzen der Medizin als Kunst und Wissenschaft</a:t>
            </a:r>
            <a:r>
              <a:rPr lang="de-CH" dirty="0" smtClean="0">
                <a:solidFill>
                  <a:schemeClr val="accent1">
                    <a:lumMod val="60000"/>
                    <a:lumOff val="40000"/>
                  </a:schemeClr>
                </a:solidFill>
              </a:rPr>
              <a:t/>
            </a:r>
            <a:br>
              <a:rPr lang="de-CH" dirty="0" smtClean="0">
                <a:solidFill>
                  <a:schemeClr val="accent1">
                    <a:lumMod val="60000"/>
                    <a:lumOff val="40000"/>
                  </a:schemeClr>
                </a:solidFill>
              </a:rPr>
            </a:br>
            <a:endParaRPr lang="de-CH" dirty="0"/>
          </a:p>
        </p:txBody>
      </p:sp>
      <p:sp>
        <p:nvSpPr>
          <p:cNvPr id="2" name="Datumsplatzhalter 1"/>
          <p:cNvSpPr>
            <a:spLocks noGrp="1"/>
          </p:cNvSpPr>
          <p:nvPr>
            <p:ph type="dt" sz="half" idx="10"/>
          </p:nvPr>
        </p:nvSpPr>
        <p:spPr/>
        <p:txBody>
          <a:bodyPr/>
          <a:lstStyle/>
          <a:p>
            <a:fld id="{B10E1559-5B7B-4668-B698-81696D5AA724}" type="datetime1">
              <a:rPr lang="de-DE" smtClean="0">
                <a:solidFill>
                  <a:prstClr val="white">
                    <a:shade val="50000"/>
                  </a:prstClr>
                </a:solidFill>
              </a:rPr>
              <a:t>13.12.2012</a:t>
            </a:fld>
            <a:endParaRPr lang="de-CH">
              <a:solidFill>
                <a:prstClr val="white">
                  <a:shade val="50000"/>
                </a:prstClr>
              </a:solidFill>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71600" y="2471411"/>
            <a:ext cx="3500206" cy="2625155"/>
          </a:xfr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816" y="2445384"/>
            <a:ext cx="3744416" cy="2499651"/>
          </a:xfrm>
          <a:prstGeom prst="rect">
            <a:avLst/>
          </a:prstGeom>
        </p:spPr>
      </p:pic>
    </p:spTree>
    <p:extLst>
      <p:ext uri="{BB962C8B-B14F-4D97-AF65-F5344CB8AC3E}">
        <p14:creationId xmlns:p14="http://schemas.microsoft.com/office/powerpoint/2010/main" val="26899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r>
              <a:rPr lang="de-CH" smtClean="0"/>
              <a:t>Piet van Spijk                                     Luzern</a:t>
            </a:r>
            <a:endParaRPr lang="de-CH"/>
          </a:p>
        </p:txBody>
      </p:sp>
      <p:sp>
        <p:nvSpPr>
          <p:cNvPr id="6" name="Foliennummernplatzhalter 5"/>
          <p:cNvSpPr>
            <a:spLocks noGrp="1"/>
          </p:cNvSpPr>
          <p:nvPr>
            <p:ph type="sldNum" sz="quarter" idx="12"/>
          </p:nvPr>
        </p:nvSpPr>
        <p:spPr/>
        <p:txBody>
          <a:bodyPr/>
          <a:lstStyle/>
          <a:p>
            <a:fld id="{3A2CE3E0-55CE-44C9-88D3-E1FBBABF5240}" type="slidenum">
              <a:rPr lang="de-CH" smtClean="0"/>
              <a:pPr/>
              <a:t>19</a:t>
            </a:fld>
            <a:endParaRPr lang="de-CH"/>
          </a:p>
        </p:txBody>
      </p:sp>
      <p:pic>
        <p:nvPicPr>
          <p:cNvPr id="8" name="Grafik 7" descr="Paradies.jpg"/>
          <p:cNvPicPr>
            <a:picLocks noChangeAspect="1"/>
          </p:cNvPicPr>
          <p:nvPr/>
        </p:nvPicPr>
        <p:blipFill>
          <a:blip r:embed="rId3" cstate="print"/>
          <a:stretch>
            <a:fillRect/>
          </a:stretch>
        </p:blipFill>
        <p:spPr>
          <a:xfrm>
            <a:off x="1611052" y="1556792"/>
            <a:ext cx="5921896" cy="4388125"/>
          </a:xfrm>
          <a:prstGeom prst="rect">
            <a:avLst/>
          </a:prstGeom>
        </p:spPr>
      </p:pic>
      <p:sp>
        <p:nvSpPr>
          <p:cNvPr id="10" name="Titel 16"/>
          <p:cNvSpPr>
            <a:spLocks noGrp="1"/>
          </p:cNvSpPr>
          <p:nvPr>
            <p:ph type="title"/>
          </p:nvPr>
        </p:nvSpPr>
        <p:spPr>
          <a:xfrm>
            <a:off x="457200" y="413792"/>
            <a:ext cx="8686800" cy="1143000"/>
          </a:xfrm>
        </p:spPr>
        <p:txBody>
          <a:bodyPr>
            <a:normAutofit fontScale="90000"/>
          </a:bodyPr>
          <a:lstStyle/>
          <a:p>
            <a:pPr marL="1160463" lvl="1" indent="-628650" algn="l" rtl="0">
              <a:spcBef>
                <a:spcPct val="0"/>
              </a:spcBef>
            </a:pPr>
            <a:r>
              <a:rPr lang="de-CH" sz="3100" dirty="0" smtClean="0">
                <a:solidFill>
                  <a:schemeClr val="accent1">
                    <a:lumMod val="60000"/>
                    <a:lumOff val="40000"/>
                  </a:schemeClr>
                </a:solidFill>
                <a:latin typeface="Arial" pitchFamily="34" charset="0"/>
                <a:cs typeface="Arial" pitchFamily="34" charset="0"/>
              </a:rPr>
              <a:t>4c. Grenzen der Medizin als Kunst und Wissenschaft</a:t>
            </a:r>
            <a:r>
              <a:rPr lang="de-CH" dirty="0" smtClean="0">
                <a:solidFill>
                  <a:schemeClr val="accent1">
                    <a:lumMod val="60000"/>
                    <a:lumOff val="40000"/>
                  </a:schemeClr>
                </a:solidFill>
              </a:rPr>
              <a:t/>
            </a:r>
            <a:br>
              <a:rPr lang="de-CH" dirty="0" smtClean="0">
                <a:solidFill>
                  <a:schemeClr val="accent1">
                    <a:lumMod val="60000"/>
                    <a:lumOff val="40000"/>
                  </a:schemeClr>
                </a:solidFill>
              </a:rPr>
            </a:br>
            <a:endParaRPr lang="de-CH" dirty="0"/>
          </a:p>
        </p:txBody>
      </p:sp>
      <p:sp>
        <p:nvSpPr>
          <p:cNvPr id="2" name="Datumsplatzhalter 1"/>
          <p:cNvSpPr>
            <a:spLocks noGrp="1"/>
          </p:cNvSpPr>
          <p:nvPr>
            <p:ph type="dt" sz="half" idx="10"/>
          </p:nvPr>
        </p:nvSpPr>
        <p:spPr/>
        <p:txBody>
          <a:bodyPr/>
          <a:lstStyle/>
          <a:p>
            <a:fld id="{57B2E3FD-26C0-4413-BA8F-D48EE7536117}"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70929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marL="531813" algn="l">
              <a:tabLst>
                <a:tab pos="177800" algn="l"/>
              </a:tabLst>
            </a:pPr>
            <a:r>
              <a:rPr lang="de-CH" sz="3200" dirty="0" smtClean="0">
                <a:solidFill>
                  <a:schemeClr val="tx2">
                    <a:lumMod val="40000"/>
                    <a:lumOff val="60000"/>
                  </a:schemeClr>
                </a:solidFill>
                <a:latin typeface="Arial" pitchFamily="34" charset="0"/>
                <a:cs typeface="Arial" pitchFamily="34" charset="0"/>
              </a:rPr>
              <a:t>4d. Die Grenzen des Arztes</a:t>
            </a:r>
            <a:endParaRPr lang="de-CH" sz="3200" dirty="0">
              <a:solidFill>
                <a:schemeClr val="tx2">
                  <a:lumMod val="40000"/>
                  <a:lumOff val="60000"/>
                </a:schemeClr>
              </a:solidFill>
              <a:latin typeface="Arial" pitchFamily="34" charset="0"/>
              <a:cs typeface="Arial" pitchFamily="34" charset="0"/>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20</a:t>
            </a:fld>
            <a:endParaRPr lang="de-CH">
              <a:solidFill>
                <a:prstClr val="white">
                  <a:shade val="50000"/>
                </a:prstClr>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794160"/>
            <a:ext cx="2283902" cy="3338202"/>
          </a:xfrm>
          <a:prstGeom prst="rect">
            <a:avLst/>
          </a:prstGeom>
        </p:spPr>
      </p:pic>
      <p:sp>
        <p:nvSpPr>
          <p:cNvPr id="15" name="Datumsplatzhalter 14"/>
          <p:cNvSpPr>
            <a:spLocks noGrp="1"/>
          </p:cNvSpPr>
          <p:nvPr>
            <p:ph type="dt" sz="half" idx="10"/>
          </p:nvPr>
        </p:nvSpPr>
        <p:spPr/>
        <p:txBody>
          <a:bodyPr/>
          <a:lstStyle/>
          <a:p>
            <a:fld id="{6A102674-C14E-4723-9AC2-AB5403337C63}" type="datetime1">
              <a:rPr lang="de-DE" smtClean="0">
                <a:solidFill>
                  <a:prstClr val="white">
                    <a:shade val="50000"/>
                  </a:prstClr>
                </a:solidFill>
              </a:rPr>
              <a:t>13.12.2012</a:t>
            </a:fld>
            <a:endParaRPr lang="de-CH">
              <a:solidFill>
                <a:prstClr val="white">
                  <a:shade val="50000"/>
                </a:prstClr>
              </a:solidFill>
            </a:endParaRPr>
          </a:p>
        </p:txBody>
      </p:sp>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9286" y="4061228"/>
            <a:ext cx="1837492" cy="1733586"/>
          </a:xfrm>
          <a:prstGeom prst="rect">
            <a:avLst/>
          </a:prstGeom>
        </p:spPr>
      </p:pic>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6443" y="4138749"/>
            <a:ext cx="2681569" cy="1834293"/>
          </a:xfrm>
          <a:prstGeom prst="rect">
            <a:avLst/>
          </a:prstGeom>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68" y="1794160"/>
            <a:ext cx="3260624" cy="4178882"/>
          </a:xfrm>
          <a:prstGeom prst="rect">
            <a:avLst/>
          </a:prstGeom>
        </p:spPr>
      </p:pic>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07918" y="4103350"/>
            <a:ext cx="2492923" cy="1869692"/>
          </a:xfrm>
          <a:prstGeom prst="rect">
            <a:avLst/>
          </a:prstGeom>
        </p:spPr>
      </p:pic>
      <p:pic>
        <p:nvPicPr>
          <p:cNvPr id="4" name="Grafik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68644" y="1761309"/>
            <a:ext cx="4389120" cy="2377440"/>
          </a:xfrm>
          <a:prstGeom prst="rect">
            <a:avLst/>
          </a:prstGeom>
        </p:spPr>
      </p:pic>
    </p:spTree>
    <p:extLst>
      <p:ext uri="{BB962C8B-B14F-4D97-AF65-F5344CB8AC3E}">
        <p14:creationId xmlns:p14="http://schemas.microsoft.com/office/powerpoint/2010/main" val="426312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22114"/>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5. Schlussfolgerungen</a:t>
            </a:r>
            <a:r>
              <a:rPr lang="de-CH" dirty="0">
                <a:solidFill>
                  <a:schemeClr val="bg1"/>
                </a:solidFill>
              </a:rPr>
              <a:t/>
            </a:r>
            <a:br>
              <a:rPr lang="de-CH" dirty="0">
                <a:solidFill>
                  <a:schemeClr val="bg1"/>
                </a:solidFill>
              </a:rPr>
            </a:br>
            <a:endParaRPr lang="de-CH" dirty="0"/>
          </a:p>
        </p:txBody>
      </p:sp>
      <p:sp>
        <p:nvSpPr>
          <p:cNvPr id="3" name="Inhaltsplatzhalter 2"/>
          <p:cNvSpPr>
            <a:spLocks noGrp="1"/>
          </p:cNvSpPr>
          <p:nvPr>
            <p:ph idx="1"/>
          </p:nvPr>
        </p:nvSpPr>
        <p:spPr>
          <a:xfrm>
            <a:off x="457200" y="1124744"/>
            <a:ext cx="8229600" cy="5001419"/>
          </a:xfrm>
        </p:spPr>
        <p:txBody>
          <a:bodyPr>
            <a:normAutofit/>
          </a:bodyPr>
          <a:lstStyle/>
          <a:p>
            <a:pPr marL="0" indent="0">
              <a:buNone/>
            </a:pPr>
            <a:r>
              <a:rPr lang="de-CH" sz="2400" dirty="0" smtClean="0">
                <a:solidFill>
                  <a:schemeClr val="bg1"/>
                </a:solidFill>
              </a:rPr>
              <a:t>       Wenn </a:t>
            </a:r>
            <a:endParaRPr lang="de-CH" sz="2400" dirty="0">
              <a:solidFill>
                <a:schemeClr val="bg1"/>
              </a:solidFill>
            </a:endParaRPr>
          </a:p>
          <a:p>
            <a:pPr marL="971550" lvl="1" indent="-514350">
              <a:buFont typeface="+mj-lt"/>
              <a:buAutoNum type="arabicPeriod"/>
            </a:pPr>
            <a:r>
              <a:rPr lang="de-CH" sz="2400" dirty="0" smtClean="0">
                <a:solidFill>
                  <a:schemeClr val="bg1"/>
                </a:solidFill>
              </a:rPr>
              <a:t>Erfolgreiche Institutionen klare und feste Grenzen kennen und diese zu verteidigen wissen</a:t>
            </a:r>
          </a:p>
          <a:p>
            <a:pPr marL="457200" lvl="1" indent="0">
              <a:buNone/>
            </a:pPr>
            <a:r>
              <a:rPr lang="de-CH" sz="2400" dirty="0">
                <a:solidFill>
                  <a:schemeClr val="bg1"/>
                </a:solidFill>
              </a:rPr>
              <a:t>	</a:t>
            </a:r>
            <a:r>
              <a:rPr lang="de-CH" sz="2400" dirty="0" smtClean="0">
                <a:solidFill>
                  <a:schemeClr val="bg1"/>
                </a:solidFill>
              </a:rPr>
              <a:t>		und</a:t>
            </a:r>
          </a:p>
          <a:p>
            <a:pPr marL="971550" lvl="1" indent="-514350">
              <a:buFont typeface="+mj-lt"/>
              <a:buAutoNum type="arabicPeriod" startAt="2"/>
            </a:pPr>
            <a:r>
              <a:rPr lang="de-CH" sz="2400" dirty="0" smtClean="0">
                <a:solidFill>
                  <a:schemeClr val="bg1"/>
                </a:solidFill>
              </a:rPr>
              <a:t>Die Medizin die </a:t>
            </a:r>
            <a:r>
              <a:rPr lang="de-CH" sz="2400" dirty="0">
                <a:solidFill>
                  <a:schemeClr val="bg1"/>
                </a:solidFill>
              </a:rPr>
              <a:t>Lehre von der </a:t>
            </a:r>
            <a:r>
              <a:rPr lang="de-CH" sz="2400" dirty="0" smtClean="0">
                <a:solidFill>
                  <a:schemeClr val="bg1"/>
                </a:solidFill>
              </a:rPr>
              <a:t>Prävention, Diagnose und Therapie der </a:t>
            </a:r>
            <a:r>
              <a:rPr lang="de-CH" sz="2400" dirty="0">
                <a:solidFill>
                  <a:schemeClr val="bg1"/>
                </a:solidFill>
              </a:rPr>
              <a:t>Krankheiten </a:t>
            </a:r>
            <a:r>
              <a:rPr lang="de-CH" sz="2400" dirty="0" smtClean="0">
                <a:solidFill>
                  <a:schemeClr val="bg1"/>
                </a:solidFill>
              </a:rPr>
              <a:t>von Patienten ist,</a:t>
            </a:r>
            <a:endParaRPr lang="de-CH" sz="2400" dirty="0">
              <a:solidFill>
                <a:schemeClr val="bg1"/>
              </a:solidFill>
            </a:endParaRPr>
          </a:p>
          <a:p>
            <a:pPr marL="457200" lvl="1" indent="0">
              <a:buNone/>
            </a:pPr>
            <a:endParaRPr lang="de-CH" sz="2400" dirty="0">
              <a:solidFill>
                <a:schemeClr val="bg1"/>
              </a:solidFill>
            </a:endParaRPr>
          </a:p>
          <a:p>
            <a:pPr marL="457200" lvl="1" indent="0">
              <a:buNone/>
            </a:pPr>
            <a:r>
              <a:rPr lang="de-CH" sz="2400" dirty="0" smtClean="0">
                <a:solidFill>
                  <a:schemeClr val="bg1"/>
                </a:solidFill>
              </a:rPr>
              <a:t>dann gilt: Will die Medizin als Institution erfolgreich sein und bleiben, dass muss sie </a:t>
            </a:r>
          </a:p>
          <a:p>
            <a:pPr marL="914400" lvl="1" indent="-457200">
              <a:buAutoNum type="alphaLcParenBoth"/>
            </a:pPr>
            <a:r>
              <a:rPr lang="de-CH" sz="2400" dirty="0" smtClean="0">
                <a:solidFill>
                  <a:schemeClr val="bg1"/>
                </a:solidFill>
              </a:rPr>
              <a:t>Den Mut haben, Bereiche auszugrenzen, welche nicht zur Prävention, Diagnosestellung und Therapie gehören</a:t>
            </a:r>
          </a:p>
          <a:p>
            <a:pPr marL="914400" lvl="1" indent="-457200">
              <a:buFont typeface="Arial" pitchFamily="34" charset="0"/>
              <a:buAutoNum type="alphaLcParenBoth"/>
            </a:pPr>
            <a:r>
              <a:rPr lang="de-CH" sz="2400" dirty="0">
                <a:solidFill>
                  <a:schemeClr val="bg1"/>
                </a:solidFill>
              </a:rPr>
              <a:t>ebendiese Grenzen </a:t>
            </a:r>
            <a:r>
              <a:rPr lang="de-CH" sz="2400" dirty="0" smtClean="0">
                <a:solidFill>
                  <a:schemeClr val="bg1"/>
                </a:solidFill>
              </a:rPr>
              <a:t>bewusst </a:t>
            </a:r>
            <a:r>
              <a:rPr lang="de-CH" sz="2400" dirty="0">
                <a:solidFill>
                  <a:schemeClr val="bg1"/>
                </a:solidFill>
              </a:rPr>
              <a:t>reflektieren.</a:t>
            </a:r>
          </a:p>
          <a:p>
            <a:pPr marL="457200" lvl="1" indent="0">
              <a:buNone/>
            </a:pPr>
            <a:endParaRPr lang="de-CH" sz="2400" dirty="0" smtClean="0">
              <a:solidFill>
                <a:schemeClr val="bg1"/>
              </a:solidFill>
            </a:endParaRPr>
          </a:p>
        </p:txBody>
      </p:sp>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21</a:t>
            </a:fld>
            <a:endParaRPr lang="de-CH">
              <a:solidFill>
                <a:prstClr val="white">
                  <a:shade val="50000"/>
                </a:prstClr>
              </a:solidFill>
            </a:endParaRPr>
          </a:p>
        </p:txBody>
      </p:sp>
      <p:sp>
        <p:nvSpPr>
          <p:cNvPr id="7" name="Datumsplatzhalter 6"/>
          <p:cNvSpPr>
            <a:spLocks noGrp="1"/>
          </p:cNvSpPr>
          <p:nvPr>
            <p:ph type="dt" sz="half" idx="10"/>
          </p:nvPr>
        </p:nvSpPr>
        <p:spPr/>
        <p:txBody>
          <a:bodyPr/>
          <a:lstStyle/>
          <a:p>
            <a:fld id="{366168B7-2BD0-4037-8D76-EEA75221A697}"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31799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p:cNvSpPr/>
          <p:nvPr/>
        </p:nvSpPr>
        <p:spPr>
          <a:xfrm>
            <a:off x="2205777" y="2179459"/>
            <a:ext cx="4902460" cy="29539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Ellipse 2"/>
          <p:cNvSpPr/>
          <p:nvPr/>
        </p:nvSpPr>
        <p:spPr>
          <a:xfrm>
            <a:off x="539552" y="1268760"/>
            <a:ext cx="7992888" cy="4968552"/>
          </a:xfrm>
          <a:prstGeom prst="ellipse">
            <a:avLst/>
          </a:prstGeom>
          <a:solidFill>
            <a:schemeClr val="bg1"/>
          </a:solidFill>
          <a:ln>
            <a:noFill/>
          </a:ln>
          <a:effectLst>
            <a:softEdge rad="241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9" name="Inhaltsplatzhalter 8"/>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74053" y="2892549"/>
            <a:ext cx="2565907" cy="1709535"/>
          </a:xfrm>
        </p:spPr>
      </p:pic>
      <p:sp>
        <p:nvSpPr>
          <p:cNvPr id="2" name="Titel 1"/>
          <p:cNvSpPr>
            <a:spLocks noGrp="1"/>
          </p:cNvSpPr>
          <p:nvPr>
            <p:ph type="title"/>
          </p:nvPr>
        </p:nvSpPr>
        <p:spPr>
          <a:xfrm>
            <a:off x="456972" y="332656"/>
            <a:ext cx="8229600" cy="778098"/>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5. Schlussfolgerungen </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22</a:t>
            </a:fld>
            <a:endParaRPr lang="de-CH">
              <a:solidFill>
                <a:prstClr val="white">
                  <a:shade val="50000"/>
                </a:prstClr>
              </a:solidFill>
            </a:endParaRPr>
          </a:p>
        </p:txBody>
      </p:sp>
      <p:pic>
        <p:nvPicPr>
          <p:cNvPr id="25" name="Grafik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8224" y="1755389"/>
            <a:ext cx="1596008" cy="1596008"/>
          </a:xfrm>
          <a:prstGeom prst="rect">
            <a:avLst/>
          </a:prstGeom>
        </p:spPr>
      </p:pic>
      <p:pic>
        <p:nvPicPr>
          <p:cNvPr id="8" name="Grafik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5234" y="2710747"/>
            <a:ext cx="2521783" cy="1891337"/>
          </a:xfrm>
          <a:prstGeom prst="rect">
            <a:avLst/>
          </a:prstGeom>
        </p:spPr>
      </p:pic>
      <p:pic>
        <p:nvPicPr>
          <p:cNvPr id="19" name="Grafik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190" y="3939160"/>
            <a:ext cx="2610477" cy="1651174"/>
          </a:xfrm>
          <a:prstGeom prst="rect">
            <a:avLst/>
          </a:prstGeom>
        </p:spPr>
      </p:pic>
      <p:pic>
        <p:nvPicPr>
          <p:cNvPr id="21" name="Grafik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3903" y="1287440"/>
            <a:ext cx="2592710" cy="1727079"/>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9190" y="2457883"/>
            <a:ext cx="1694663" cy="1224136"/>
          </a:xfrm>
          <a:prstGeom prst="rect">
            <a:avLst/>
          </a:prstGeom>
        </p:spPr>
      </p:pic>
      <p:pic>
        <p:nvPicPr>
          <p:cNvPr id="10" name="Grafik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79612" y="1484311"/>
            <a:ext cx="2219794" cy="1226436"/>
          </a:xfrm>
          <a:prstGeom prst="rect">
            <a:avLst/>
          </a:prstGeom>
        </p:spPr>
      </p:pic>
      <p:pic>
        <p:nvPicPr>
          <p:cNvPr id="27" name="Grafik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0069" y="1743206"/>
            <a:ext cx="2693876" cy="1712611"/>
          </a:xfrm>
          <a:prstGeom prst="rect">
            <a:avLst/>
          </a:prstGeom>
        </p:spPr>
      </p:pic>
      <p:pic>
        <p:nvPicPr>
          <p:cNvPr id="28" name="Grafik 2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55196" y="3000551"/>
            <a:ext cx="3141002" cy="1764196"/>
          </a:xfrm>
          <a:prstGeom prst="rect">
            <a:avLst/>
          </a:prstGeom>
        </p:spPr>
      </p:pic>
      <p:sp>
        <p:nvSpPr>
          <p:cNvPr id="11" name="Datumsplatzhalter 10"/>
          <p:cNvSpPr>
            <a:spLocks noGrp="1"/>
          </p:cNvSpPr>
          <p:nvPr>
            <p:ph type="dt" sz="half" idx="10"/>
          </p:nvPr>
        </p:nvSpPr>
        <p:spPr/>
        <p:txBody>
          <a:bodyPr/>
          <a:lstStyle/>
          <a:p>
            <a:fld id="{D97B0F47-ECE2-41D2-8B59-9C836550C02F}" type="datetime1">
              <a:rPr lang="de-DE" smtClean="0">
                <a:solidFill>
                  <a:prstClr val="white">
                    <a:shade val="50000"/>
                  </a:prstClr>
                </a:solidFill>
              </a:rPr>
              <a:t>13.12.2012</a:t>
            </a:fld>
            <a:endParaRPr lang="de-CH">
              <a:solidFill>
                <a:prstClr val="white">
                  <a:shade val="50000"/>
                </a:prstClr>
              </a:solidFill>
            </a:endParaRPr>
          </a:p>
        </p:txBody>
      </p:sp>
      <p:pic>
        <p:nvPicPr>
          <p:cNvPr id="22" name="Grafik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06660" y="4602084"/>
            <a:ext cx="2651787" cy="1727079"/>
          </a:xfrm>
          <a:prstGeom prst="rect">
            <a:avLst/>
          </a:prstGeom>
        </p:spPr>
      </p:pic>
      <p:pic>
        <p:nvPicPr>
          <p:cNvPr id="20" name="Grafik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79612" y="4290721"/>
            <a:ext cx="2534129" cy="1354881"/>
          </a:xfrm>
          <a:prstGeom prst="rect">
            <a:avLst/>
          </a:prstGeom>
        </p:spPr>
      </p:pic>
      <p:pic>
        <p:nvPicPr>
          <p:cNvPr id="24" name="Grafik 2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86246" y="4143734"/>
            <a:ext cx="2870761" cy="1594867"/>
          </a:xfrm>
          <a:prstGeom prst="rect">
            <a:avLst/>
          </a:prstGeom>
        </p:spPr>
      </p:pic>
    </p:spTree>
    <p:extLst>
      <p:ext uri="{BB962C8B-B14F-4D97-AF65-F5344CB8AC3E}">
        <p14:creationId xmlns:p14="http://schemas.microsoft.com/office/powerpoint/2010/main" val="188579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2"/>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22114"/>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5. Schlussfolgerungen</a:t>
            </a:r>
            <a:r>
              <a:rPr lang="de-CH" dirty="0">
                <a:solidFill>
                  <a:schemeClr val="bg1"/>
                </a:solidFill>
              </a:rPr>
              <a:t/>
            </a:r>
            <a:br>
              <a:rPr lang="de-CH" dirty="0">
                <a:solidFill>
                  <a:schemeClr val="bg1"/>
                </a:solidFill>
              </a:rPr>
            </a:br>
            <a:endParaRPr lang="de-CH" dirty="0"/>
          </a:p>
        </p:txBody>
      </p:sp>
      <p:sp>
        <p:nvSpPr>
          <p:cNvPr id="3" name="Inhaltsplatzhalter 2"/>
          <p:cNvSpPr>
            <a:spLocks noGrp="1"/>
          </p:cNvSpPr>
          <p:nvPr>
            <p:ph idx="1"/>
          </p:nvPr>
        </p:nvSpPr>
        <p:spPr>
          <a:xfrm>
            <a:off x="457200" y="1124744"/>
            <a:ext cx="8229600" cy="5001419"/>
          </a:xfrm>
        </p:spPr>
        <p:txBody>
          <a:bodyPr>
            <a:normAutofit/>
          </a:bodyPr>
          <a:lstStyle/>
          <a:p>
            <a:pPr marL="0" indent="0">
              <a:buNone/>
            </a:pPr>
            <a:r>
              <a:rPr lang="de-CH" sz="2400" dirty="0" smtClean="0">
                <a:solidFill>
                  <a:schemeClr val="bg1"/>
                </a:solidFill>
              </a:rPr>
              <a:t>       Wenn </a:t>
            </a:r>
            <a:endParaRPr lang="de-CH" sz="2400" dirty="0">
              <a:solidFill>
                <a:schemeClr val="bg1"/>
              </a:solidFill>
            </a:endParaRPr>
          </a:p>
          <a:p>
            <a:pPr marL="971550" lvl="1" indent="-514350">
              <a:buFont typeface="+mj-lt"/>
              <a:buAutoNum type="arabicPeriod"/>
            </a:pPr>
            <a:r>
              <a:rPr lang="de-CH" sz="2400" dirty="0" smtClean="0">
                <a:solidFill>
                  <a:schemeClr val="bg1"/>
                </a:solidFill>
              </a:rPr>
              <a:t>Erfolgreiche Institutionen klare und feste Grenzen kennen und diese zu verteidigen wissen</a:t>
            </a:r>
          </a:p>
          <a:p>
            <a:pPr marL="457200" lvl="1" indent="0">
              <a:buNone/>
            </a:pPr>
            <a:r>
              <a:rPr lang="de-CH" sz="2400" dirty="0">
                <a:solidFill>
                  <a:schemeClr val="bg1"/>
                </a:solidFill>
              </a:rPr>
              <a:t>	</a:t>
            </a:r>
            <a:r>
              <a:rPr lang="de-CH" sz="2400" dirty="0" smtClean="0">
                <a:solidFill>
                  <a:schemeClr val="bg1"/>
                </a:solidFill>
              </a:rPr>
              <a:t>		und</a:t>
            </a:r>
          </a:p>
          <a:p>
            <a:pPr marL="971550" lvl="1" indent="-514350">
              <a:buFont typeface="+mj-lt"/>
              <a:buAutoNum type="arabicPeriod" startAt="2"/>
            </a:pPr>
            <a:r>
              <a:rPr lang="de-CH" sz="2400" dirty="0" smtClean="0">
                <a:solidFill>
                  <a:schemeClr val="bg1"/>
                </a:solidFill>
              </a:rPr>
              <a:t>Die Medizin die </a:t>
            </a:r>
            <a:r>
              <a:rPr lang="de-CH" sz="2400" dirty="0">
                <a:solidFill>
                  <a:schemeClr val="bg1"/>
                </a:solidFill>
              </a:rPr>
              <a:t>Lehre von der </a:t>
            </a:r>
            <a:r>
              <a:rPr lang="de-CH" sz="2400" dirty="0" smtClean="0">
                <a:solidFill>
                  <a:schemeClr val="bg1"/>
                </a:solidFill>
              </a:rPr>
              <a:t>Prävention, Diagnose und Therapie der </a:t>
            </a:r>
            <a:r>
              <a:rPr lang="de-CH" sz="2400" dirty="0">
                <a:solidFill>
                  <a:schemeClr val="bg1"/>
                </a:solidFill>
              </a:rPr>
              <a:t>Krankheiten </a:t>
            </a:r>
            <a:r>
              <a:rPr lang="de-CH" sz="2400" dirty="0" smtClean="0">
                <a:solidFill>
                  <a:schemeClr val="bg1"/>
                </a:solidFill>
              </a:rPr>
              <a:t>von Patienten ist,</a:t>
            </a:r>
            <a:endParaRPr lang="de-CH" sz="2400" dirty="0">
              <a:solidFill>
                <a:schemeClr val="bg1"/>
              </a:solidFill>
            </a:endParaRPr>
          </a:p>
          <a:p>
            <a:pPr marL="457200" lvl="1" indent="0">
              <a:buNone/>
            </a:pPr>
            <a:endParaRPr lang="de-CH" sz="2400" dirty="0" smtClean="0">
              <a:solidFill>
                <a:schemeClr val="bg1"/>
              </a:solidFill>
            </a:endParaRPr>
          </a:p>
          <a:p>
            <a:pPr marL="457200" lvl="1" indent="0">
              <a:buNone/>
            </a:pPr>
            <a:r>
              <a:rPr lang="de-CH" sz="2400" dirty="0">
                <a:solidFill>
                  <a:schemeClr val="bg1"/>
                </a:solidFill>
              </a:rPr>
              <a:t>d</a:t>
            </a:r>
            <a:r>
              <a:rPr lang="de-CH" sz="2400" dirty="0" smtClean="0">
                <a:solidFill>
                  <a:schemeClr val="bg1"/>
                </a:solidFill>
              </a:rPr>
              <a:t>ann gilt: Will die Medizin als Institution erfolgreich sein und bleiben, dass muss sie </a:t>
            </a:r>
          </a:p>
          <a:p>
            <a:pPr marL="914400" lvl="1" indent="-457200">
              <a:buAutoNum type="alphaLcParenBoth"/>
            </a:pPr>
            <a:r>
              <a:rPr lang="de-CH" sz="2400" dirty="0" smtClean="0">
                <a:solidFill>
                  <a:schemeClr val="bg1"/>
                </a:solidFill>
              </a:rPr>
              <a:t>Den Mut haben, Bereiche auszugrenzen, welche nicht zur Prävention, Diagnosestellung und Therapie gehören</a:t>
            </a:r>
          </a:p>
          <a:p>
            <a:pPr marL="914400" lvl="1" indent="-457200">
              <a:buFont typeface="Arial" pitchFamily="34" charset="0"/>
              <a:buAutoNum type="alphaLcParenBoth"/>
            </a:pPr>
            <a:r>
              <a:rPr lang="de-CH" sz="2400" dirty="0">
                <a:solidFill>
                  <a:schemeClr val="bg1"/>
                </a:solidFill>
              </a:rPr>
              <a:t>ebendiese Grenzen </a:t>
            </a:r>
            <a:r>
              <a:rPr lang="de-CH" sz="2400" dirty="0" smtClean="0">
                <a:solidFill>
                  <a:schemeClr val="bg1"/>
                </a:solidFill>
              </a:rPr>
              <a:t>bewusst </a:t>
            </a:r>
            <a:r>
              <a:rPr lang="de-CH" sz="2400" dirty="0">
                <a:solidFill>
                  <a:schemeClr val="bg1"/>
                </a:solidFill>
              </a:rPr>
              <a:t>reflektieren.</a:t>
            </a:r>
          </a:p>
          <a:p>
            <a:pPr marL="457200" lvl="1" indent="0">
              <a:buNone/>
            </a:pPr>
            <a:endParaRPr lang="de-CH" sz="2400" dirty="0" smtClean="0">
              <a:solidFill>
                <a:schemeClr val="bg1"/>
              </a:solidFill>
            </a:endParaRPr>
          </a:p>
        </p:txBody>
      </p:sp>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23</a:t>
            </a:fld>
            <a:endParaRPr lang="de-CH">
              <a:solidFill>
                <a:prstClr val="white">
                  <a:shade val="50000"/>
                </a:prstClr>
              </a:solidFill>
            </a:endParaRPr>
          </a:p>
        </p:txBody>
      </p:sp>
      <p:sp>
        <p:nvSpPr>
          <p:cNvPr id="7" name="Datumsplatzhalter 6"/>
          <p:cNvSpPr>
            <a:spLocks noGrp="1"/>
          </p:cNvSpPr>
          <p:nvPr>
            <p:ph type="dt" sz="half" idx="10"/>
          </p:nvPr>
        </p:nvSpPr>
        <p:spPr/>
        <p:txBody>
          <a:bodyPr/>
          <a:lstStyle/>
          <a:p>
            <a:fld id="{366168B7-2BD0-4037-8D76-EEA75221A697}"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153434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7" end="7"/>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p:cNvSpPr/>
          <p:nvPr/>
        </p:nvSpPr>
        <p:spPr>
          <a:xfrm>
            <a:off x="1845789" y="2564904"/>
            <a:ext cx="5472608" cy="2816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Ellipse 2"/>
          <p:cNvSpPr/>
          <p:nvPr/>
        </p:nvSpPr>
        <p:spPr>
          <a:xfrm>
            <a:off x="251520" y="908720"/>
            <a:ext cx="8892480" cy="5400600"/>
          </a:xfrm>
          <a:prstGeom prst="ellipse">
            <a:avLst/>
          </a:prstGeom>
          <a:solidFill>
            <a:schemeClr val="bg1">
              <a:lumMod val="85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p:cNvSpPr>
            <a:spLocks noGrp="1"/>
          </p:cNvSpPr>
          <p:nvPr>
            <p:ph type="title"/>
          </p:nvPr>
        </p:nvSpPr>
        <p:spPr>
          <a:xfrm>
            <a:off x="462217" y="332656"/>
            <a:ext cx="8229600" cy="778098"/>
          </a:xfrm>
          <a:effectLst>
            <a:softEdge rad="393700"/>
          </a:effectLst>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dirty="0" smtClean="0">
                <a:solidFill>
                  <a:schemeClr val="bg1"/>
                </a:solidFill>
              </a:rPr>
              <a:t/>
            </a:r>
            <a:br>
              <a:rPr lang="de-CH" dirty="0" smtClean="0">
                <a:solidFill>
                  <a:schemeClr val="bg1"/>
                </a:solidFill>
              </a:rPr>
            </a:br>
            <a:r>
              <a:rPr lang="de-CH" sz="3600" dirty="0" smtClean="0">
                <a:solidFill>
                  <a:schemeClr val="accent1">
                    <a:lumMod val="60000"/>
                    <a:lumOff val="40000"/>
                  </a:schemeClr>
                </a:solidFill>
                <a:latin typeface="Arial" pitchFamily="34" charset="0"/>
                <a:cs typeface="Arial" pitchFamily="34" charset="0"/>
              </a:rPr>
              <a:t>5. Schlussfolgerungen </a:t>
            </a:r>
            <a:r>
              <a:rPr lang="de-CH" dirty="0">
                <a:solidFill>
                  <a:schemeClr val="bg1"/>
                </a:solidFill>
              </a:rPr>
              <a:t/>
            </a:r>
            <a:br>
              <a:rPr lang="de-CH" dirty="0">
                <a:solidFill>
                  <a:schemeClr val="bg1"/>
                </a:solidFill>
              </a:rPr>
            </a:br>
            <a:r>
              <a:rPr lang="de-CH" dirty="0">
                <a:solidFill>
                  <a:schemeClr val="bg1"/>
                </a:solidFill>
              </a:rPr>
              <a:t/>
            </a:r>
            <a:br>
              <a:rPr lang="de-CH" dirty="0">
                <a:solidFill>
                  <a:schemeClr val="bg1"/>
                </a:solidFill>
              </a:rPr>
            </a:br>
            <a:endParaRPr lang="de-CH" dirty="0"/>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a:xfrm>
            <a:off x="6588224" y="6309320"/>
            <a:ext cx="2133600" cy="365125"/>
          </a:xfrm>
        </p:spPr>
        <p:txBody>
          <a:bodyPr/>
          <a:lstStyle/>
          <a:p>
            <a:fld id="{44E098DB-D132-4652-8467-7578FB08E1E3}" type="slidenum">
              <a:rPr lang="de-CH" smtClean="0">
                <a:solidFill>
                  <a:prstClr val="white">
                    <a:shade val="50000"/>
                  </a:prstClr>
                </a:solidFill>
              </a:rPr>
              <a:pPr/>
              <a:t>24</a:t>
            </a:fld>
            <a:endParaRPr lang="de-CH">
              <a:solidFill>
                <a:prstClr val="white">
                  <a:shade val="50000"/>
                </a:prstClr>
              </a:solidFill>
            </a:endParaRPr>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3762" y="3055703"/>
            <a:ext cx="850257" cy="1360411"/>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0090" y="4251324"/>
            <a:ext cx="913855" cy="1124744"/>
          </a:xfrm>
          <a:prstGeom prst="rect">
            <a:avLst/>
          </a:prstGeom>
        </p:spPr>
      </p:pic>
      <p:sp>
        <p:nvSpPr>
          <p:cNvPr id="7" name="Datumsplatzhalter 6"/>
          <p:cNvSpPr>
            <a:spLocks noGrp="1"/>
          </p:cNvSpPr>
          <p:nvPr>
            <p:ph type="dt" sz="half" idx="10"/>
          </p:nvPr>
        </p:nvSpPr>
        <p:spPr/>
        <p:txBody>
          <a:bodyPr/>
          <a:lstStyle/>
          <a:p>
            <a:fld id="{369235C6-5C55-4150-B7B6-B28608C8BDEA}" type="datetime1">
              <a:rPr lang="de-DE" smtClean="0">
                <a:solidFill>
                  <a:prstClr val="white">
                    <a:shade val="50000"/>
                  </a:prstClr>
                </a:solidFill>
              </a:rPr>
              <a:t>13.12.2012</a:t>
            </a:fld>
            <a:endParaRPr lang="de-CH">
              <a:solidFill>
                <a:prstClr val="white">
                  <a:shade val="50000"/>
                </a:prstClr>
              </a:solidFill>
            </a:endParaRP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3086" y="3403034"/>
            <a:ext cx="1368152" cy="1013080"/>
          </a:xfrm>
          <a:prstGeom prst="rect">
            <a:avLst/>
          </a:prstGeom>
        </p:spPr>
      </p:pic>
      <p:pic>
        <p:nvPicPr>
          <p:cNvPr id="9" name="Inhaltsplatzhalter 8"/>
          <p:cNvPicPr>
            <a:picLocks noGrp="1" noChangeAspect="1"/>
          </p:cNvPicPr>
          <p:nvPr>
            <p:ph idx="1"/>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3419872" y="2714577"/>
            <a:ext cx="2565907" cy="1709535"/>
          </a:xfrm>
        </p:spPr>
      </p:pic>
      <p:pic>
        <p:nvPicPr>
          <p:cNvPr id="16" name="Grafik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4728" y="3284984"/>
            <a:ext cx="2786063" cy="3429000"/>
          </a:xfrm>
          <a:prstGeom prst="rect">
            <a:avLst/>
          </a:prstGeom>
        </p:spPr>
      </p:pic>
      <p:pic>
        <p:nvPicPr>
          <p:cNvPr id="20" name="Grafik 19" descr="Paradies.jpg"/>
          <p:cNvPicPr>
            <a:picLocks noChangeAspect="1"/>
          </p:cNvPicPr>
          <p:nvPr/>
        </p:nvPicPr>
        <p:blipFill>
          <a:blip r:embed="rId8" cstate="print"/>
          <a:stretch>
            <a:fillRect/>
          </a:stretch>
        </p:blipFill>
        <p:spPr>
          <a:xfrm>
            <a:off x="5006774" y="1507531"/>
            <a:ext cx="4178602" cy="3096344"/>
          </a:xfrm>
          <a:prstGeom prst="rect">
            <a:avLst/>
          </a:prstGeom>
        </p:spPr>
      </p:pic>
      <p:pic>
        <p:nvPicPr>
          <p:cNvPr id="15" name="Grafik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30642" y="1381306"/>
            <a:ext cx="2689448" cy="4303117"/>
          </a:xfrm>
          <a:prstGeom prst="rect">
            <a:avLst/>
          </a:prstGeom>
        </p:spPr>
      </p:pic>
    </p:spTree>
    <p:extLst>
      <p:ext uri="{BB962C8B-B14F-4D97-AF65-F5344CB8AC3E}">
        <p14:creationId xmlns:p14="http://schemas.microsoft.com/office/powerpoint/2010/main" val="326975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22114"/>
          </a:xfrm>
        </p:spPr>
        <p:txBody>
          <a:bodyPr>
            <a:normAutofit fontScale="90000"/>
          </a:bodyPr>
          <a:lstStyle/>
          <a:p>
            <a:pPr marL="531813" algn="l"/>
            <a:r>
              <a:rPr lang="de-CH" dirty="0" smtClean="0">
                <a:solidFill>
                  <a:schemeClr val="bg1"/>
                </a:solidFill>
              </a:rPr>
              <a:t/>
            </a:r>
            <a:br>
              <a:rPr lang="de-CH" dirty="0" smtClean="0">
                <a:solidFill>
                  <a:schemeClr val="bg1"/>
                </a:solidFill>
              </a:rPr>
            </a:br>
            <a:r>
              <a:rPr lang="de-CH" sz="3600" dirty="0">
                <a:solidFill>
                  <a:schemeClr val="accent1">
                    <a:lumMod val="60000"/>
                    <a:lumOff val="40000"/>
                  </a:schemeClr>
                </a:solidFill>
                <a:latin typeface="Arial" pitchFamily="34" charset="0"/>
                <a:cs typeface="Arial" pitchFamily="34" charset="0"/>
              </a:rPr>
              <a:t>6</a:t>
            </a:r>
            <a:r>
              <a:rPr lang="de-CH" sz="3600" dirty="0" smtClean="0">
                <a:solidFill>
                  <a:schemeClr val="accent1">
                    <a:lumMod val="60000"/>
                    <a:lumOff val="40000"/>
                  </a:schemeClr>
                </a:solidFill>
                <a:latin typeface="Arial" pitchFamily="34" charset="0"/>
                <a:cs typeface="Arial" pitchFamily="34" charset="0"/>
              </a:rPr>
              <a:t>. Epilog</a:t>
            </a:r>
            <a:r>
              <a:rPr lang="de-CH" dirty="0">
                <a:solidFill>
                  <a:schemeClr val="bg1"/>
                </a:solidFill>
              </a:rPr>
              <a:t/>
            </a:r>
            <a:br>
              <a:rPr lang="de-CH" dirty="0">
                <a:solidFill>
                  <a:schemeClr val="bg1"/>
                </a:solidFill>
              </a:rPr>
            </a:br>
            <a:endParaRPr lang="de-CH" dirty="0"/>
          </a:p>
        </p:txBody>
      </p:sp>
      <p:sp>
        <p:nvSpPr>
          <p:cNvPr id="3" name="Inhaltsplatzhalter 2"/>
          <p:cNvSpPr>
            <a:spLocks noGrp="1"/>
          </p:cNvSpPr>
          <p:nvPr>
            <p:ph idx="1"/>
          </p:nvPr>
        </p:nvSpPr>
        <p:spPr>
          <a:xfrm>
            <a:off x="457200" y="1124744"/>
            <a:ext cx="8229600" cy="5001419"/>
          </a:xfrm>
        </p:spPr>
        <p:txBody>
          <a:bodyPr>
            <a:normAutofit/>
          </a:bodyPr>
          <a:lstStyle/>
          <a:p>
            <a:pPr marL="0" indent="0">
              <a:buNone/>
            </a:pPr>
            <a:r>
              <a:rPr lang="de-CH" sz="2400" dirty="0" smtClean="0">
                <a:solidFill>
                  <a:schemeClr val="bg1"/>
                </a:solidFill>
              </a:rPr>
              <a:t>       Wenn </a:t>
            </a:r>
            <a:endParaRPr lang="de-CH" sz="2400" dirty="0">
              <a:solidFill>
                <a:schemeClr val="bg1"/>
              </a:solidFill>
            </a:endParaRPr>
          </a:p>
          <a:p>
            <a:pPr marL="971550" lvl="1" indent="-514350">
              <a:buFont typeface="+mj-lt"/>
              <a:buAutoNum type="arabicPeriod"/>
            </a:pPr>
            <a:r>
              <a:rPr lang="de-CH" sz="2400" dirty="0" smtClean="0">
                <a:solidFill>
                  <a:schemeClr val="bg1"/>
                </a:solidFill>
              </a:rPr>
              <a:t>Erfolgreiche Institutionen klare und feste Grenzen kennen und diese zu verteidigen wissen</a:t>
            </a:r>
          </a:p>
          <a:p>
            <a:pPr marL="457200" lvl="1" indent="0">
              <a:buNone/>
            </a:pPr>
            <a:r>
              <a:rPr lang="de-CH" sz="2400" dirty="0">
                <a:solidFill>
                  <a:schemeClr val="bg1"/>
                </a:solidFill>
              </a:rPr>
              <a:t>	</a:t>
            </a:r>
            <a:r>
              <a:rPr lang="de-CH" sz="2400" dirty="0" smtClean="0">
                <a:solidFill>
                  <a:schemeClr val="bg1"/>
                </a:solidFill>
              </a:rPr>
              <a:t>		und</a:t>
            </a:r>
          </a:p>
          <a:p>
            <a:pPr marL="971550" lvl="1" indent="-514350">
              <a:buFont typeface="+mj-lt"/>
              <a:buAutoNum type="arabicPeriod" startAt="2"/>
            </a:pPr>
            <a:r>
              <a:rPr lang="de-CH" sz="2400" dirty="0" smtClean="0">
                <a:solidFill>
                  <a:schemeClr val="bg1"/>
                </a:solidFill>
              </a:rPr>
              <a:t>Die Medizin die </a:t>
            </a:r>
            <a:r>
              <a:rPr lang="de-CH" sz="2400" dirty="0">
                <a:solidFill>
                  <a:schemeClr val="bg1"/>
                </a:solidFill>
              </a:rPr>
              <a:t>Lehre von der </a:t>
            </a:r>
            <a:r>
              <a:rPr lang="de-CH" sz="2400" dirty="0" smtClean="0">
                <a:solidFill>
                  <a:schemeClr val="bg1"/>
                </a:solidFill>
              </a:rPr>
              <a:t>Prävention, Diagnose und Therapie der </a:t>
            </a:r>
            <a:r>
              <a:rPr lang="de-CH" sz="2400" dirty="0">
                <a:solidFill>
                  <a:schemeClr val="bg1"/>
                </a:solidFill>
              </a:rPr>
              <a:t>Krankheiten </a:t>
            </a:r>
            <a:r>
              <a:rPr lang="de-CH" sz="2400" dirty="0" smtClean="0">
                <a:solidFill>
                  <a:schemeClr val="bg1"/>
                </a:solidFill>
              </a:rPr>
              <a:t>von Patienten ist,</a:t>
            </a:r>
            <a:endParaRPr lang="de-CH" sz="2400" dirty="0">
              <a:solidFill>
                <a:schemeClr val="bg1"/>
              </a:solidFill>
            </a:endParaRPr>
          </a:p>
          <a:p>
            <a:pPr marL="457200" lvl="1" indent="0">
              <a:buNone/>
            </a:pPr>
            <a:endParaRPr lang="de-CH" sz="2400" dirty="0" smtClean="0">
              <a:solidFill>
                <a:schemeClr val="bg1"/>
              </a:solidFill>
            </a:endParaRPr>
          </a:p>
          <a:p>
            <a:pPr marL="457200" lvl="1" indent="0">
              <a:buNone/>
            </a:pPr>
            <a:r>
              <a:rPr lang="de-CH" sz="2400" dirty="0">
                <a:solidFill>
                  <a:schemeClr val="bg1"/>
                </a:solidFill>
              </a:rPr>
              <a:t>d</a:t>
            </a:r>
            <a:r>
              <a:rPr lang="de-CH" sz="2400" dirty="0" smtClean="0">
                <a:solidFill>
                  <a:schemeClr val="bg1"/>
                </a:solidFill>
              </a:rPr>
              <a:t>ann gilt: Will die Medizin als Institution erfolgreich sein und bleiben, dass muss sie </a:t>
            </a:r>
          </a:p>
          <a:p>
            <a:pPr marL="914400" lvl="1" indent="-457200">
              <a:buAutoNum type="alphaLcParenBoth"/>
            </a:pPr>
            <a:r>
              <a:rPr lang="de-CH" sz="2400" dirty="0" smtClean="0">
                <a:solidFill>
                  <a:schemeClr val="bg1"/>
                </a:solidFill>
              </a:rPr>
              <a:t>Den Mut haben, Bereiche auszugrenzen, welche nicht zur Prävention, Diagnosestellung und Therapie gehören</a:t>
            </a:r>
          </a:p>
          <a:p>
            <a:pPr marL="914400" lvl="1" indent="-457200">
              <a:buFont typeface="Arial" pitchFamily="34" charset="0"/>
              <a:buAutoNum type="alphaLcParenBoth"/>
            </a:pPr>
            <a:r>
              <a:rPr lang="de-CH" sz="2400" dirty="0">
                <a:solidFill>
                  <a:schemeClr val="bg1"/>
                </a:solidFill>
              </a:rPr>
              <a:t>ebendiese Grenzen </a:t>
            </a:r>
            <a:r>
              <a:rPr lang="de-CH" sz="2400" dirty="0" smtClean="0">
                <a:solidFill>
                  <a:schemeClr val="bg1"/>
                </a:solidFill>
              </a:rPr>
              <a:t>bewusst </a:t>
            </a:r>
            <a:r>
              <a:rPr lang="de-CH" sz="2400" dirty="0">
                <a:solidFill>
                  <a:schemeClr val="bg1"/>
                </a:solidFill>
              </a:rPr>
              <a:t>reflektieren.</a:t>
            </a:r>
          </a:p>
          <a:p>
            <a:pPr marL="457200" lvl="1" indent="0">
              <a:buNone/>
            </a:pPr>
            <a:endParaRPr lang="de-CH" sz="2400" dirty="0" smtClean="0">
              <a:solidFill>
                <a:schemeClr val="bg1"/>
              </a:solidFill>
            </a:endParaRPr>
          </a:p>
        </p:txBody>
      </p:sp>
      <p:sp>
        <p:nvSpPr>
          <p:cNvPr id="5" name="Fußzeilenplatzhalter 4"/>
          <p:cNvSpPr>
            <a:spLocks noGrp="1"/>
          </p:cNvSpPr>
          <p:nvPr>
            <p:ph type="ftr" sz="quarter" idx="11"/>
          </p:nvPr>
        </p:nvSpPr>
        <p:spPr/>
        <p:txBody>
          <a:bodyPr/>
          <a:lstStyle/>
          <a:p>
            <a:r>
              <a:rPr lang="de-CH" dirty="0" smtClean="0">
                <a:solidFill>
                  <a:prstClr val="white">
                    <a:shade val="50000"/>
                  </a:prstClr>
                </a:solidFill>
              </a:rPr>
              <a:t>Piet van </a:t>
            </a:r>
            <a:r>
              <a:rPr lang="de-CH" dirty="0" err="1" smtClean="0">
                <a:solidFill>
                  <a:prstClr val="white">
                    <a:shade val="50000"/>
                  </a:prstClr>
                </a:solidFill>
              </a:rPr>
              <a:t>Spijk</a:t>
            </a:r>
            <a:r>
              <a:rPr lang="de-CH" dirty="0" smtClean="0">
                <a:solidFill>
                  <a:prstClr val="white">
                    <a:shade val="50000"/>
                  </a:prstClr>
                </a:solidFill>
              </a:rPr>
              <a:t>                                     Luzern</a:t>
            </a:r>
            <a:endParaRPr lang="de-CH" dirty="0">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25</a:t>
            </a:fld>
            <a:endParaRPr lang="de-CH">
              <a:solidFill>
                <a:prstClr val="white">
                  <a:shade val="50000"/>
                </a:prstClr>
              </a:solidFill>
            </a:endParaRPr>
          </a:p>
        </p:txBody>
      </p:sp>
      <p:sp>
        <p:nvSpPr>
          <p:cNvPr id="7" name="Datumsplatzhalter 6"/>
          <p:cNvSpPr>
            <a:spLocks noGrp="1"/>
          </p:cNvSpPr>
          <p:nvPr>
            <p:ph type="dt" sz="half" idx="10"/>
          </p:nvPr>
        </p:nvSpPr>
        <p:spPr/>
        <p:txBody>
          <a:bodyPr/>
          <a:lstStyle/>
          <a:p>
            <a:fld id="{366168B7-2BD0-4037-8D76-EEA75221A697}" type="datetime1">
              <a:rPr lang="de-DE" smtClean="0">
                <a:solidFill>
                  <a:prstClr val="white">
                    <a:shade val="50000"/>
                  </a:prstClr>
                </a:solidFill>
              </a:rPr>
              <a:t>13.12.2012</a:t>
            </a:fld>
            <a:endParaRPr lang="de-CH">
              <a:solidFill>
                <a:prstClr val="white">
                  <a:shade val="50000"/>
                </a:prstClr>
              </a:solidFill>
            </a:endParaRPr>
          </a:p>
        </p:txBody>
      </p:sp>
    </p:spTree>
    <p:extLst>
      <p:ext uri="{BB962C8B-B14F-4D97-AF65-F5344CB8AC3E}">
        <p14:creationId xmlns:p14="http://schemas.microsoft.com/office/powerpoint/2010/main" val="24752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nodeType="clickEffect">
                                  <p:stCondLst>
                                    <p:cond delay="0"/>
                                  </p:stCondLst>
                                  <p:childTnLst>
                                    <p:animClr clrSpc="rgb" dir="cw">
                                      <p:cBhvr override="childStyle">
                                        <p:cTn id="22" dur="2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Foliennummernplatzhalter 2"/>
          <p:cNvSpPr>
            <a:spLocks noGrp="1"/>
          </p:cNvSpPr>
          <p:nvPr>
            <p:ph type="sldNum" sz="quarter" idx="11"/>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7D2D53D-1152-4387-9D80-96ECAC06EB37}" type="slidenum">
              <a:rPr lang="de-CH" smtClean="0">
                <a:solidFill>
                  <a:schemeClr val="tx2"/>
                </a:solidFill>
              </a:rPr>
              <a:pPr eaLnBrk="1" hangingPunct="1"/>
              <a:t>26</a:t>
            </a:fld>
            <a:endParaRPr lang="de-CH" smtClean="0">
              <a:solidFill>
                <a:schemeClr val="tx2"/>
              </a:solidFill>
            </a:endParaRPr>
          </a:p>
        </p:txBody>
      </p:sp>
      <p:pic>
        <p:nvPicPr>
          <p:cNvPr id="5" name="Grafik 4"/>
          <p:cNvPicPr>
            <a:picLocks noChangeAspect="1" noChangeArrowheads="1"/>
          </p:cNvPicPr>
          <p:nvPr/>
        </p:nvPicPr>
        <p:blipFill>
          <a:blip r:embed="rId3">
            <a:extLst>
              <a:ext uri="{28A0092B-C50C-407E-A947-70E740481C1C}">
                <a14:useLocalDpi xmlns:a14="http://schemas.microsoft.com/office/drawing/2010/main" val="0"/>
              </a:ext>
            </a:extLst>
          </a:blip>
          <a:srcRect l="13872" t="4713" r="14018" b="4309"/>
          <a:stretch>
            <a:fillRect/>
          </a:stretch>
        </p:blipFill>
        <p:spPr bwMode="auto">
          <a:xfrm>
            <a:off x="1665287" y="29154"/>
            <a:ext cx="5832475" cy="653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noChangeArrowheads="1"/>
          </p:cNvPicPr>
          <p:nvPr/>
        </p:nvPicPr>
        <p:blipFill>
          <a:blip r:embed="rId4">
            <a:extLst>
              <a:ext uri="{28A0092B-C50C-407E-A947-70E740481C1C}">
                <a14:useLocalDpi xmlns:a14="http://schemas.microsoft.com/office/drawing/2010/main" val="0"/>
              </a:ext>
            </a:extLst>
          </a:blip>
          <a:srcRect l="23553" t="5721" r="25168" b="3603"/>
          <a:stretch>
            <a:fillRect/>
          </a:stretch>
        </p:blipFill>
        <p:spPr bwMode="auto">
          <a:xfrm>
            <a:off x="2268538" y="452438"/>
            <a:ext cx="4625975"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a:picLocks noChangeAspect="1" noChangeArrowheads="1"/>
          </p:cNvPicPr>
          <p:nvPr/>
        </p:nvPicPr>
        <p:blipFill>
          <a:blip r:embed="rId5">
            <a:extLst>
              <a:ext uri="{28A0092B-C50C-407E-A947-70E740481C1C}">
                <a14:useLocalDpi xmlns:a14="http://schemas.microsoft.com/office/drawing/2010/main" val="0"/>
              </a:ext>
            </a:extLst>
          </a:blip>
          <a:srcRect l="3230" t="12688" r="31897" b="19514"/>
          <a:stretch>
            <a:fillRect/>
          </a:stretch>
        </p:blipFill>
        <p:spPr bwMode="auto">
          <a:xfrm>
            <a:off x="1588" y="1874838"/>
            <a:ext cx="5180012"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12"/>
          <p:cNvPicPr>
            <a:picLocks noChangeAspect="1" noChangeArrowheads="1"/>
          </p:cNvPicPr>
          <p:nvPr/>
        </p:nvPicPr>
        <p:blipFill>
          <a:blip r:embed="rId6">
            <a:extLst>
              <a:ext uri="{28A0092B-C50C-407E-A947-70E740481C1C}">
                <a14:useLocalDpi xmlns:a14="http://schemas.microsoft.com/office/drawing/2010/main" val="0"/>
              </a:ext>
            </a:extLst>
          </a:blip>
          <a:srcRect l="30087" t="12415" r="16359" b="4700"/>
          <a:stretch>
            <a:fillRect/>
          </a:stretch>
        </p:blipFill>
        <p:spPr bwMode="auto">
          <a:xfrm>
            <a:off x="5057775" y="1877966"/>
            <a:ext cx="367347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77E29AFA-43C7-4A99-8BF9-89D338B43EC0}" type="datetime1">
              <a:rPr lang="de-DE" smtClean="0">
                <a:solidFill>
                  <a:prstClr val="white">
                    <a:shade val="50000"/>
                  </a:prstClr>
                </a:solidFill>
              </a:rPr>
              <a:t>13.12.2012</a:t>
            </a:fld>
            <a:endParaRPr lang="de-CH">
              <a:solidFill>
                <a:prstClr val="white">
                  <a:shade val="50000"/>
                </a:prstClr>
              </a:solidFill>
            </a:endParaRPr>
          </a:p>
        </p:txBody>
      </p:sp>
      <p:sp>
        <p:nvSpPr>
          <p:cNvPr id="4" name="Fußzeilenplatzhalter 3"/>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Tree>
    <p:extLst>
      <p:ext uri="{BB962C8B-B14F-4D97-AF65-F5344CB8AC3E}">
        <p14:creationId xmlns:p14="http://schemas.microsoft.com/office/powerpoint/2010/main" val="22418313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44E098DB-D132-4652-8467-7578FB08E1E3}" type="slidenum">
              <a:rPr lang="de-CH" smtClean="0">
                <a:solidFill>
                  <a:prstClr val="white">
                    <a:shade val="50000"/>
                  </a:prstClr>
                </a:solidFill>
              </a:rPr>
              <a:pPr/>
              <a:t>27</a:t>
            </a:fld>
            <a:endParaRPr lang="de-CH">
              <a:solidFill>
                <a:prstClr val="white">
                  <a:shade val="50000"/>
                </a:prstClr>
              </a:solidFill>
            </a:endParaRPr>
          </a:p>
        </p:txBody>
      </p:sp>
      <p:sp>
        <p:nvSpPr>
          <p:cNvPr id="4" name="Fußzeilenplatzhalter 3"/>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5" name="Datumsplatzhalter 4"/>
          <p:cNvSpPr>
            <a:spLocks noGrp="1"/>
          </p:cNvSpPr>
          <p:nvPr>
            <p:ph type="dt" sz="half" idx="10"/>
          </p:nvPr>
        </p:nvSpPr>
        <p:spPr/>
        <p:txBody>
          <a:bodyPr/>
          <a:lstStyle/>
          <a:p>
            <a:fld id="{5D491FEF-CEF5-43B1-949F-CC8890C4D58E}" type="datetime1">
              <a:rPr lang="de-DE" smtClean="0">
                <a:solidFill>
                  <a:prstClr val="white">
                    <a:shade val="50000"/>
                  </a:prstClr>
                </a:solidFill>
              </a:rPr>
              <a:t>13.12.2012</a:t>
            </a:fld>
            <a:endParaRPr lang="de-CH">
              <a:solidFill>
                <a:prstClr val="white">
                  <a:shade val="50000"/>
                </a:prstClr>
              </a:solidFill>
            </a:endParaRPr>
          </a:p>
        </p:txBody>
      </p:sp>
      <p:sp>
        <p:nvSpPr>
          <p:cNvPr id="2" name="Textfeld 1"/>
          <p:cNvSpPr txBox="1"/>
          <p:nvPr/>
        </p:nvSpPr>
        <p:spPr>
          <a:xfrm>
            <a:off x="827584" y="1412776"/>
            <a:ext cx="6552728" cy="646331"/>
          </a:xfrm>
          <a:prstGeom prst="rect">
            <a:avLst/>
          </a:prstGeom>
          <a:noFill/>
        </p:spPr>
        <p:txBody>
          <a:bodyPr wrap="square" rtlCol="0">
            <a:spAutoFit/>
          </a:bodyPr>
          <a:lstStyle/>
          <a:p>
            <a:r>
              <a:rPr lang="de-CH" sz="3600" dirty="0" smtClean="0">
                <a:solidFill>
                  <a:schemeClr val="bg1"/>
                </a:solidFill>
              </a:rPr>
              <a:t>Forum Medizin &amp; Philosophie</a:t>
            </a:r>
            <a:endParaRPr lang="de-CH" sz="3600" dirty="0">
              <a:solidFill>
                <a:schemeClr val="bg1"/>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2454300"/>
            <a:ext cx="7128792" cy="2053092"/>
          </a:xfrm>
          <a:prstGeom prst="rect">
            <a:avLst/>
          </a:prstGeom>
        </p:spPr>
      </p:pic>
      <p:sp>
        <p:nvSpPr>
          <p:cNvPr id="9" name="Rechteck 8"/>
          <p:cNvSpPr/>
          <p:nvPr/>
        </p:nvSpPr>
        <p:spPr>
          <a:xfrm>
            <a:off x="827584" y="4797152"/>
            <a:ext cx="2700300" cy="523220"/>
          </a:xfrm>
          <a:prstGeom prst="rect">
            <a:avLst/>
          </a:prstGeom>
          <a:solidFill>
            <a:schemeClr val="bg1">
              <a:lumMod val="95000"/>
            </a:schemeClr>
          </a:solidFill>
        </p:spPr>
        <p:txBody>
          <a:bodyPr wrap="square">
            <a:spAutoFit/>
          </a:bodyPr>
          <a:lstStyle/>
          <a:p>
            <a:r>
              <a:rPr lang="de-CH" sz="2800" u="sng" dirty="0">
                <a:solidFill>
                  <a:schemeClr val="bg1"/>
                </a:solidFill>
                <a:hlinkClick r:id="rId4"/>
              </a:rPr>
              <a:t>http://fomep.ch</a:t>
            </a:r>
            <a:endParaRPr lang="de-CH" sz="2800" dirty="0">
              <a:solidFill>
                <a:schemeClr val="bg1"/>
              </a:solidFill>
            </a:endParaRPr>
          </a:p>
        </p:txBody>
      </p:sp>
    </p:spTree>
    <p:extLst>
      <p:ext uri="{BB962C8B-B14F-4D97-AF65-F5344CB8AC3E}">
        <p14:creationId xmlns:p14="http://schemas.microsoft.com/office/powerpoint/2010/main" val="14039157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r>
              <a:rPr lang="de-CH" dirty="0" smtClean="0">
                <a:solidFill>
                  <a:schemeClr val="bg1"/>
                </a:solidFill>
              </a:rPr>
              <a:t>Vielen Dank für Ihre Aufmerksamkeit</a:t>
            </a:r>
            <a:endParaRPr lang="de-CH" dirty="0">
              <a:solidFill>
                <a:schemeClr val="bg1"/>
              </a:solidFill>
            </a:endParaRPr>
          </a:p>
        </p:txBody>
      </p:sp>
      <p:sp>
        <p:nvSpPr>
          <p:cNvPr id="4" name="Datumsplatzhalter 3"/>
          <p:cNvSpPr>
            <a:spLocks noGrp="1"/>
          </p:cNvSpPr>
          <p:nvPr>
            <p:ph type="dt" sz="half" idx="10"/>
          </p:nvPr>
        </p:nvSpPr>
        <p:spPr/>
        <p:txBody>
          <a:bodyPr/>
          <a:lstStyle/>
          <a:p>
            <a:fld id="{ECE842F3-3076-4160-AFB2-C33716669677}" type="datetime1">
              <a:rPr lang="de-DE" smtClean="0">
                <a:solidFill>
                  <a:prstClr val="white">
                    <a:shade val="50000"/>
                  </a:prstClr>
                </a:solidFill>
              </a:rPr>
              <a:t>13.12.2012</a:t>
            </a:fld>
            <a:endParaRPr lang="de-CH">
              <a:solidFill>
                <a:prstClr val="white">
                  <a:shade val="50000"/>
                </a:prstClr>
              </a:solidFill>
            </a:endParaRPr>
          </a:p>
        </p:txBody>
      </p:sp>
      <p:sp>
        <p:nvSpPr>
          <p:cNvPr id="5" name="Fußzeilenplatzhalter 4"/>
          <p:cNvSpPr>
            <a:spLocks noGrp="1"/>
          </p:cNvSpPr>
          <p:nvPr>
            <p:ph type="ftr" sz="quarter" idx="11"/>
          </p:nvPr>
        </p:nvSpPr>
        <p:spPr/>
        <p:txBody>
          <a:bodyPr/>
          <a:lstStyle/>
          <a:p>
            <a:r>
              <a:rPr lang="de-CH" smtClean="0">
                <a:solidFill>
                  <a:prstClr val="white">
                    <a:shade val="50000"/>
                  </a:prstClr>
                </a:solidFill>
              </a:rPr>
              <a:t>Piet van Spijk                                     Luzern</a:t>
            </a:r>
            <a:endParaRPr lang="de-CH">
              <a:solidFill>
                <a:prstClr val="white">
                  <a:shade val="50000"/>
                </a:prstClr>
              </a:solidFill>
            </a:endParaRPr>
          </a:p>
        </p:txBody>
      </p:sp>
      <p:sp>
        <p:nvSpPr>
          <p:cNvPr id="6" name="Foliennummernplatzhalter 5"/>
          <p:cNvSpPr>
            <a:spLocks noGrp="1"/>
          </p:cNvSpPr>
          <p:nvPr>
            <p:ph type="sldNum" sz="quarter" idx="12"/>
          </p:nvPr>
        </p:nvSpPr>
        <p:spPr/>
        <p:txBody>
          <a:bodyPr/>
          <a:lstStyle/>
          <a:p>
            <a:fld id="{44E098DB-D132-4652-8467-7578FB08E1E3}" type="slidenum">
              <a:rPr lang="de-CH" smtClean="0">
                <a:solidFill>
                  <a:prstClr val="white">
                    <a:shade val="50000"/>
                  </a:prstClr>
                </a:solidFill>
              </a:rPr>
              <a:pPr/>
              <a:t>28</a:t>
            </a:fld>
            <a:endParaRPr lang="de-CH">
              <a:solidFill>
                <a:prstClr val="white">
                  <a:shade val="50000"/>
                </a:prstClr>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58776"/>
            <a:ext cx="9144000" cy="2940447"/>
          </a:xfrm>
          <a:prstGeom prst="rect">
            <a:avLst/>
          </a:prstGeom>
        </p:spPr>
      </p:pic>
    </p:spTree>
    <p:extLst>
      <p:ext uri="{BB962C8B-B14F-4D97-AF65-F5344CB8AC3E}">
        <p14:creationId xmlns:p14="http://schemas.microsoft.com/office/powerpoint/2010/main" val="151945990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5409</Words>
  <Application>Microsoft Office PowerPoint</Application>
  <PresentationFormat>Bildschirmpräsentation (4:3)</PresentationFormat>
  <Paragraphs>391</Paragraphs>
  <Slides>28</Slides>
  <Notes>28</Notes>
  <HiddenSlides>0</HiddenSlides>
  <MMClips>0</MMClips>
  <ScaleCrop>false</ScaleCrop>
  <HeadingPairs>
    <vt:vector size="4" baseType="variant">
      <vt:variant>
        <vt:lpstr>Design</vt:lpstr>
      </vt:variant>
      <vt:variant>
        <vt:i4>1</vt:i4>
      </vt:variant>
      <vt:variant>
        <vt:lpstr>Folientitel</vt:lpstr>
      </vt:variant>
      <vt:variant>
        <vt:i4>28</vt:i4>
      </vt:variant>
    </vt:vector>
  </HeadingPairs>
  <TitlesOfParts>
    <vt:vector size="29" baseType="lpstr">
      <vt:lpstr>1_Larissa</vt:lpstr>
      <vt:lpstr>Der Arzt als Jongleur verschiedener Interessen</vt:lpstr>
      <vt:lpstr>Programm</vt:lpstr>
      <vt:lpstr> 1. Die Arzt-Patienten Beziehung </vt:lpstr>
      <vt:lpstr>  2. Das Umfeld  </vt:lpstr>
      <vt:lpstr>  3. Die Interessenkonflikte   </vt:lpstr>
      <vt:lpstr>  3. Die Interessenkonflikte II  </vt:lpstr>
      <vt:lpstr>  3. Die Interessenkonflikte  </vt:lpstr>
      <vt:lpstr>Programm</vt:lpstr>
      <vt:lpstr>4a. Grenzen allgemein</vt:lpstr>
      <vt:lpstr>4b. Die Grenzen der medizinischen Zuständigkeit </vt:lpstr>
      <vt:lpstr>4b. Die Grenzen der medizinischen Zuständigkeit </vt:lpstr>
      <vt:lpstr>4b. Die Grenzen der medizinischen Zuständigkeit </vt:lpstr>
      <vt:lpstr>4b. Die Grenzen der medizinischen Zuständigkeit </vt:lpstr>
      <vt:lpstr>4b. Die Grenzen der medizinischen Zuständigkeit </vt:lpstr>
      <vt:lpstr>4c. Grenzen der Medizin als Kunst und Wissenschaft </vt:lpstr>
      <vt:lpstr>4c. Grenzen der Medizin als Kunst und Wissenschaft </vt:lpstr>
      <vt:lpstr>4c. Grenzen der Medizin als Kunst und Wissenschaft </vt:lpstr>
      <vt:lpstr>4c. Grenzen der Medizin als Kunst und Wissenschaft </vt:lpstr>
      <vt:lpstr>4c. Grenzen der Medizin als Kunst und Wissenschaft </vt:lpstr>
      <vt:lpstr>4d. Die Grenzen des Arztes</vt:lpstr>
      <vt:lpstr> 5. Schlussfolgerungen </vt:lpstr>
      <vt:lpstr>  5. Schlussfolgerungen   </vt:lpstr>
      <vt:lpstr> 5. Schlussfolgerungen </vt:lpstr>
      <vt:lpstr>  5. Schlussfolgerungen   </vt:lpstr>
      <vt:lpstr> 6. Epilog </vt:lpstr>
      <vt:lpstr>PowerPoint-Präsentation</vt:lpstr>
      <vt:lpstr>PowerPoint-Präsentation</vt:lpstr>
      <vt:lpstr>Vielen Dank für Ihre Aufmerksamkeit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Arzt als Jongleur verschiedener Interessen</dc:title>
  <dc:creator>Piet van Spijk</dc:creator>
  <cp:lastModifiedBy>Piet van Spijk</cp:lastModifiedBy>
  <cp:revision>179</cp:revision>
  <cp:lastPrinted>2012-12-12T09:56:52Z</cp:lastPrinted>
  <dcterms:created xsi:type="dcterms:W3CDTF">2012-11-08T08:17:41Z</dcterms:created>
  <dcterms:modified xsi:type="dcterms:W3CDTF">2012-12-13T06:55:32Z</dcterms:modified>
</cp:coreProperties>
</file>