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55"/>
  </p:notesMasterIdLst>
  <p:handoutMasterIdLst>
    <p:handoutMasterId r:id="rId56"/>
  </p:handoutMasterIdLst>
  <p:sldIdLst>
    <p:sldId id="256" r:id="rId2"/>
    <p:sldId id="333" r:id="rId3"/>
    <p:sldId id="334" r:id="rId4"/>
    <p:sldId id="384" r:id="rId5"/>
    <p:sldId id="339" r:id="rId6"/>
    <p:sldId id="341" r:id="rId7"/>
    <p:sldId id="340" r:id="rId8"/>
    <p:sldId id="400" r:id="rId9"/>
    <p:sldId id="352" r:id="rId10"/>
    <p:sldId id="353" r:id="rId11"/>
    <p:sldId id="385" r:id="rId12"/>
    <p:sldId id="392" r:id="rId13"/>
    <p:sldId id="428" r:id="rId14"/>
    <p:sldId id="411" r:id="rId15"/>
    <p:sldId id="412" r:id="rId16"/>
    <p:sldId id="413" r:id="rId17"/>
    <p:sldId id="414" r:id="rId18"/>
    <p:sldId id="415" r:id="rId19"/>
    <p:sldId id="416" r:id="rId20"/>
    <p:sldId id="417" r:id="rId21"/>
    <p:sldId id="418" r:id="rId22"/>
    <p:sldId id="419" r:id="rId23"/>
    <p:sldId id="420" r:id="rId24"/>
    <p:sldId id="421" r:id="rId25"/>
    <p:sldId id="423" r:id="rId26"/>
    <p:sldId id="436" r:id="rId27"/>
    <p:sldId id="424" r:id="rId28"/>
    <p:sldId id="425" r:id="rId29"/>
    <p:sldId id="426" r:id="rId30"/>
    <p:sldId id="427" r:id="rId31"/>
    <p:sldId id="435" r:id="rId32"/>
    <p:sldId id="437" r:id="rId33"/>
    <p:sldId id="429" r:id="rId34"/>
    <p:sldId id="430" r:id="rId35"/>
    <p:sldId id="431" r:id="rId36"/>
    <p:sldId id="432" r:id="rId37"/>
    <p:sldId id="433" r:id="rId38"/>
    <p:sldId id="434" r:id="rId39"/>
    <p:sldId id="386" r:id="rId40"/>
    <p:sldId id="387" r:id="rId41"/>
    <p:sldId id="389" r:id="rId42"/>
    <p:sldId id="391" r:id="rId43"/>
    <p:sldId id="390" r:id="rId44"/>
    <p:sldId id="388" r:id="rId45"/>
    <p:sldId id="398" r:id="rId46"/>
    <p:sldId id="393" r:id="rId47"/>
    <p:sldId id="394" r:id="rId48"/>
    <p:sldId id="395" r:id="rId49"/>
    <p:sldId id="396" r:id="rId50"/>
    <p:sldId id="397" r:id="rId51"/>
    <p:sldId id="438" r:id="rId52"/>
    <p:sldId id="401" r:id="rId53"/>
    <p:sldId id="319" r:id="rId54"/>
  </p:sldIdLst>
  <p:sldSz cx="9144000" cy="6858000" type="screen4x3"/>
  <p:notesSz cx="7099300" cy="10234613"/>
  <p:defaultTextStyle>
    <a:defPPr>
      <a:defRPr lang="de-CH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A0CE"/>
    <a:srgbClr val="DF89AC"/>
    <a:srgbClr val="FDC400"/>
    <a:srgbClr val="C2D198"/>
    <a:srgbClr val="DED900"/>
    <a:srgbClr val="DAD500"/>
    <a:srgbClr val="FFFF97"/>
    <a:srgbClr val="EEE800"/>
    <a:srgbClr val="F4EE00"/>
    <a:srgbClr val="CB6C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37" autoAdjust="0"/>
    <p:restoredTop sz="94914" autoAdjust="0"/>
  </p:normalViewPr>
  <p:slideViewPr>
    <p:cSldViewPr>
      <p:cViewPr varScale="1">
        <p:scale>
          <a:sx n="92" d="100"/>
          <a:sy n="92" d="100"/>
        </p:scale>
        <p:origin x="-217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-1974" y="-78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3076363" cy="511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59" tIns="47380" rIns="94759" bIns="4738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CH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297" y="1"/>
            <a:ext cx="3076363" cy="511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59" tIns="47380" rIns="94759" bIns="4738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de-CH"/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721109"/>
            <a:ext cx="3076363" cy="511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59" tIns="47380" rIns="94759" bIns="4738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CH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297" y="9721109"/>
            <a:ext cx="3076363" cy="511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59" tIns="47380" rIns="94759" bIns="4738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A7B3633-6AC9-4778-AE5D-CED54A87FEB3}" type="slidenum">
              <a:rPr lang="de-CH"/>
              <a:pPr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683451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3076363" cy="511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59" tIns="47380" rIns="94759" bIns="4738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CH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297" y="1"/>
            <a:ext cx="3076363" cy="511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59" tIns="47380" rIns="94759" bIns="4738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de-CH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931" y="4861442"/>
            <a:ext cx="5679440" cy="4605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59" tIns="47380" rIns="94759" bIns="473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 dirty="0" smtClean="0"/>
              <a:t>Textmasterformate durch Klicken bearbeiten</a:t>
            </a:r>
          </a:p>
          <a:p>
            <a:pPr lvl="1"/>
            <a:r>
              <a:rPr lang="de-CH" dirty="0" smtClean="0"/>
              <a:t>Zweite Ebene</a:t>
            </a:r>
          </a:p>
          <a:p>
            <a:pPr lvl="2"/>
            <a:r>
              <a:rPr lang="de-CH" dirty="0" smtClean="0"/>
              <a:t>Dritte Ebene</a:t>
            </a:r>
          </a:p>
          <a:p>
            <a:pPr lvl="3"/>
            <a:r>
              <a:rPr lang="de-CH" dirty="0" smtClean="0"/>
              <a:t>Vierte Ebene</a:t>
            </a:r>
          </a:p>
          <a:p>
            <a:pPr lvl="4"/>
            <a:r>
              <a:rPr lang="de-CH" dirty="0" smtClean="0"/>
              <a:t>Fünfte Ebene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721109"/>
            <a:ext cx="3076363" cy="511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59" tIns="47380" rIns="94759" bIns="4738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CH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297" y="9721109"/>
            <a:ext cx="3076363" cy="511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59" tIns="47380" rIns="94759" bIns="4738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A88B5BA-4F9D-4263-998D-05133180584C}" type="slidenum">
              <a:rPr lang="de-CH"/>
              <a:pPr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6116472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indent="0" algn="l" rtl="0" fontAlgn="base">
      <a:spcBef>
        <a:spcPct val="30000"/>
      </a:spcBef>
      <a:spcAft>
        <a:spcPct val="0"/>
      </a:spcAft>
      <a:defRPr sz="1300" b="1" kern="1200">
        <a:solidFill>
          <a:schemeClr val="tx1"/>
        </a:solidFill>
        <a:latin typeface="Arial" charset="0"/>
        <a:ea typeface="+mn-ea"/>
        <a:cs typeface="+mn-cs"/>
      </a:defRPr>
    </a:lvl1pPr>
    <a:lvl2pPr marL="4763" indent="0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sz="10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8B5BA-4F9D-4263-998D-05133180584C}" type="slidenum">
              <a:rPr lang="de-CH" smtClean="0"/>
              <a:pPr/>
              <a:t>1</a:t>
            </a:fld>
            <a:endParaRPr lang="de-CH"/>
          </a:p>
        </p:txBody>
      </p:sp>
      <p:cxnSp>
        <p:nvCxnSpPr>
          <p:cNvPr id="6" name="Gerade Verbindung 5"/>
          <p:cNvCxnSpPr/>
          <p:nvPr/>
        </p:nvCxnSpPr>
        <p:spPr>
          <a:xfrm>
            <a:off x="791610" y="5278500"/>
            <a:ext cx="544153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69890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8B5BA-4F9D-4263-998D-05133180584C}" type="slidenum">
              <a:rPr lang="de-CH" smtClean="0"/>
              <a:pPr/>
              <a:t>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064380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90600" y="766763"/>
            <a:ext cx="5118100" cy="3838575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85ADE2-381D-4CB5-B7C6-9390FDFD9AC6}" type="slidenum">
              <a:rPr lang="de-CH" smtClean="0"/>
              <a:t>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435787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8B5BA-4F9D-4263-998D-05133180584C}" type="slidenum">
              <a:rPr lang="de-CH" smtClean="0"/>
              <a:pPr/>
              <a:t>53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90765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feld 13"/>
          <p:cNvSpPr txBox="1"/>
          <p:nvPr userDrawn="1"/>
        </p:nvSpPr>
        <p:spPr>
          <a:xfrm>
            <a:off x="467544" y="0"/>
            <a:ext cx="8208912" cy="6093296"/>
          </a:xfrm>
          <a:prstGeom prst="rect">
            <a:avLst/>
          </a:prstGeom>
          <a:solidFill>
            <a:srgbClr val="E0EAF4"/>
          </a:solidFill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07950" marR="87630">
              <a:lnSpc>
                <a:spcPts val="1400"/>
              </a:lnSpc>
              <a:spcAft>
                <a:spcPts val="0"/>
              </a:spcAft>
              <a:tabLst>
                <a:tab pos="8786813" algn="r"/>
              </a:tabLst>
            </a:pPr>
            <a:endParaRPr lang="de-CH" sz="1000" kern="600" dirty="0">
              <a:solidFill>
                <a:schemeClr val="tx1"/>
              </a:solidFill>
              <a:effectLst/>
              <a:latin typeface="Arial"/>
              <a:ea typeface="Times New Roman"/>
              <a:cs typeface="Times New Roman"/>
            </a:endParaRPr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ctrTitle"/>
          </p:nvPr>
        </p:nvSpPr>
        <p:spPr>
          <a:xfrm>
            <a:off x="467544" y="540000"/>
            <a:ext cx="8208912" cy="2520000"/>
          </a:xfrm>
        </p:spPr>
        <p:txBody>
          <a:bodyPr lIns="180000" rIns="180000" anchor="ctr" anchorCtr="0"/>
          <a:lstStyle>
            <a:lvl1pPr algn="l">
              <a:defRPr sz="48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smtClean="0"/>
              <a:t>Titelmasterformat durch Klicken bearbeiten</a:t>
            </a:r>
            <a:endParaRPr lang="de-CH" noProof="0" dirty="0" smtClean="0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467544" y="3240000"/>
            <a:ext cx="8208912" cy="1080000"/>
          </a:xfrm>
        </p:spPr>
        <p:txBody>
          <a:bodyPr lIns="180000" rIns="180000" anchor="ctr" anchorCtr="0"/>
          <a:lstStyle>
            <a:lvl1pPr algn="l">
              <a:defRPr sz="3200"/>
            </a:lvl1pPr>
          </a:lstStyle>
          <a:p>
            <a:pPr lvl="0"/>
            <a:r>
              <a:rPr lang="de-DE" noProof="0" smtClean="0"/>
              <a:t>Formatvorlage des Untertitelmasters durch Klicken bearbeiten</a:t>
            </a:r>
            <a:endParaRPr lang="de-CH" noProof="0" dirty="0" smtClean="0"/>
          </a:p>
        </p:txBody>
      </p:sp>
      <p:pic>
        <p:nvPicPr>
          <p:cNvPr id="10" name="Picture 8" descr="ipw_cmyk_oaw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8431" y="6270031"/>
            <a:ext cx="3446828" cy="47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feld 13"/>
          <p:cNvSpPr txBox="1"/>
          <p:nvPr userDrawn="1"/>
        </p:nvSpPr>
        <p:spPr>
          <a:xfrm>
            <a:off x="0" y="4437112"/>
            <a:ext cx="9144000" cy="936104"/>
          </a:xfrm>
          <a:prstGeom prst="rect">
            <a:avLst/>
          </a:prstGeom>
          <a:solidFill>
            <a:srgbClr val="75A0CE"/>
          </a:solidFill>
          <a:ln>
            <a:noFill/>
          </a:ln>
          <a:effectLst/>
        </p:spPr>
        <p:txBody>
          <a:bodyPr rot="0" spcFirstLastPara="0" vert="horz" wrap="square" lIns="91440" tIns="45720" rIns="57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72000" marR="87630" indent="0" algn="r">
              <a:lnSpc>
                <a:spcPct val="100000"/>
              </a:lnSpc>
              <a:spcAft>
                <a:spcPts val="0"/>
              </a:spcAft>
              <a:tabLst/>
            </a:pPr>
            <a:r>
              <a:rPr lang="de-CH" sz="2400" b="0" kern="600" spc="5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 Narrow"/>
                <a:ea typeface="Times New Roman"/>
                <a:cs typeface="Times New Roman"/>
              </a:rPr>
              <a:t>patientennah – engagiert – vernetzt</a:t>
            </a:r>
            <a:endParaRPr lang="de-CH" sz="2400" b="0" kern="600" dirty="0">
              <a:effectLst/>
              <a:latin typeface="Arial"/>
              <a:ea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69875" y="179388"/>
            <a:ext cx="8640000" cy="504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9875" y="1080000"/>
            <a:ext cx="8640000" cy="50400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7267860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ur Per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/>
          <p:cNvSpPr txBox="1"/>
          <p:nvPr userDrawn="1"/>
        </p:nvSpPr>
        <p:spPr>
          <a:xfrm>
            <a:off x="270000" y="180000"/>
            <a:ext cx="864096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CH" sz="3200" b="1" dirty="0" smtClean="0">
                <a:solidFill>
                  <a:schemeClr val="bg1"/>
                </a:solidFill>
              </a:rPr>
              <a:t>Zu meiner Person</a:t>
            </a:r>
            <a:endParaRPr lang="de-CH" sz="3200" b="1" dirty="0">
              <a:solidFill>
                <a:schemeClr val="bg1"/>
              </a:solidFill>
            </a:endParaRPr>
          </a:p>
        </p:txBody>
      </p:sp>
      <p:sp>
        <p:nvSpPr>
          <p:cNvPr id="9" name="Titel 1"/>
          <p:cNvSpPr>
            <a:spLocks noGrp="1"/>
          </p:cNvSpPr>
          <p:nvPr>
            <p:ph type="title" hasCustomPrompt="1"/>
          </p:nvPr>
        </p:nvSpPr>
        <p:spPr>
          <a:xfrm>
            <a:off x="270000" y="1080000"/>
            <a:ext cx="8640000" cy="504000"/>
          </a:xfrm>
        </p:spPr>
        <p:txBody>
          <a:bodyPr anchor="t"/>
          <a:lstStyle>
            <a:lvl1pPr algn="l">
              <a:defRPr sz="2400" b="0"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Vorname/Name durch klicken einfügen</a:t>
            </a:r>
            <a:endParaRPr lang="de-CH" dirty="0"/>
          </a:p>
        </p:txBody>
      </p:sp>
      <p:sp>
        <p:nvSpPr>
          <p:cNvPr id="16" name="Inhaltsplatzhalter 15"/>
          <p:cNvSpPr>
            <a:spLocks noGrp="1"/>
          </p:cNvSpPr>
          <p:nvPr>
            <p:ph sz="quarter" idx="10" hasCustomPrompt="1"/>
          </p:nvPr>
        </p:nvSpPr>
        <p:spPr>
          <a:xfrm>
            <a:off x="270000" y="1844824"/>
            <a:ext cx="8640000" cy="504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 smtClean="0"/>
              <a:t>Funktion durch klicken einfügen</a:t>
            </a:r>
          </a:p>
        </p:txBody>
      </p:sp>
      <p:sp>
        <p:nvSpPr>
          <p:cNvPr id="18" name="Textplatzhalt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70000" y="2523960"/>
            <a:ext cx="8640000" cy="3600000"/>
          </a:xfrm>
        </p:spPr>
        <p:txBody>
          <a:bodyPr/>
          <a:lstStyle>
            <a:lvl1pPr>
              <a:defRPr/>
            </a:lvl1pPr>
            <a:lvl5pPr marL="1079500" indent="0">
              <a:buNone/>
              <a:defRPr/>
            </a:lvl5pPr>
          </a:lstStyle>
          <a:p>
            <a:pPr lvl="0"/>
            <a:r>
              <a:rPr lang="de-DE" dirty="0" smtClean="0"/>
              <a:t>Angebot durch klicken einfügen</a:t>
            </a:r>
          </a:p>
        </p:txBody>
      </p:sp>
    </p:spTree>
    <p:extLst>
      <p:ext uri="{BB962C8B-B14F-4D97-AF65-F5344CB8AC3E}">
        <p14:creationId xmlns:p14="http://schemas.microsoft.com/office/powerpoint/2010/main" val="3578569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Kap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 userDrawn="1"/>
        </p:nvSpPr>
        <p:spPr>
          <a:xfrm>
            <a:off x="270000" y="1124744"/>
            <a:ext cx="8640000" cy="5040000"/>
          </a:xfrm>
          <a:prstGeom prst="rect">
            <a:avLst/>
          </a:prstGeom>
          <a:solidFill>
            <a:srgbClr val="E0EA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4" name="Titel 1"/>
          <p:cNvSpPr>
            <a:spLocks noGrp="1"/>
          </p:cNvSpPr>
          <p:nvPr>
            <p:ph type="title" hasCustomPrompt="1"/>
          </p:nvPr>
        </p:nvSpPr>
        <p:spPr>
          <a:xfrm>
            <a:off x="270000" y="1124744"/>
            <a:ext cx="8640000" cy="5040000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Kapiteltitel durch Klicken einfügen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4791356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CB832C9-4EBA-4498-BBE9-CF37107EA455}" type="datetimeFigureOut">
              <a:rPr lang="de-CH" smtClean="0"/>
              <a:t>24.10.2017</a:t>
            </a:fld>
            <a:endParaRPr lang="de-CH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391BC1A-CED3-4987-952F-7120A835E520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33029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361345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 txBox="1">
            <a:spLocks noChangeArrowheads="1"/>
          </p:cNvSpPr>
          <p:nvPr/>
        </p:nvSpPr>
        <p:spPr bwMode="auto">
          <a:xfrm>
            <a:off x="269875" y="6627813"/>
            <a:ext cx="2892425" cy="10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CH"/>
            </a:defPPr>
            <a:lvl1pPr algn="l" defTabSz="1084263" rtl="0" eaLnBrk="0" fontAlgn="base" hangingPunct="0">
              <a:spcBef>
                <a:spcPct val="0"/>
              </a:spcBef>
              <a:spcAft>
                <a:spcPct val="0"/>
              </a:spcAft>
              <a:defRPr sz="7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de-DE" dirty="0" smtClean="0"/>
              <a:t>www.ipw.zh.ch   |   </a:t>
            </a:r>
            <a:fld id="{BDB48EBE-5963-4FBE-B8FC-F0D1A68714B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extfeld 13"/>
          <p:cNvSpPr txBox="1"/>
          <p:nvPr/>
        </p:nvSpPr>
        <p:spPr>
          <a:xfrm>
            <a:off x="0" y="0"/>
            <a:ext cx="9144000" cy="720000"/>
          </a:xfrm>
          <a:prstGeom prst="rect">
            <a:avLst/>
          </a:prstGeom>
          <a:solidFill>
            <a:srgbClr val="75A0CE"/>
          </a:solidFill>
          <a:ln>
            <a:noFill/>
          </a:ln>
          <a:effectLst/>
        </p:spPr>
        <p:txBody>
          <a:bodyPr rot="0" spcFirstLastPara="0" vert="horz" wrap="square" lIns="91440" tIns="45720" rIns="57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72000" marR="87630" indent="0" algn="r">
              <a:lnSpc>
                <a:spcPct val="100000"/>
              </a:lnSpc>
              <a:spcAft>
                <a:spcPts val="0"/>
              </a:spcAft>
              <a:tabLst/>
            </a:pPr>
            <a:endParaRPr lang="de-CH" sz="2400" b="0" kern="600" dirty="0">
              <a:solidFill>
                <a:schemeClr val="bg1"/>
              </a:solidFill>
              <a:effectLst/>
              <a:latin typeface="Arial"/>
              <a:ea typeface="Times New Roman"/>
              <a:cs typeface="Times New Roman"/>
            </a:endParaRPr>
          </a:p>
        </p:txBody>
      </p:sp>
      <p:sp>
        <p:nvSpPr>
          <p:cNvPr id="11" name="Textfeld 13"/>
          <p:cNvSpPr txBox="1"/>
          <p:nvPr/>
        </p:nvSpPr>
        <p:spPr>
          <a:xfrm>
            <a:off x="270000" y="6264000"/>
            <a:ext cx="8640000" cy="36000"/>
          </a:xfrm>
          <a:prstGeom prst="rect">
            <a:avLst/>
          </a:prstGeom>
          <a:solidFill>
            <a:srgbClr val="75A0CE"/>
          </a:solidFill>
          <a:ln>
            <a:noFill/>
          </a:ln>
          <a:effectLst/>
        </p:spPr>
        <p:txBody>
          <a:bodyPr rot="0" spcFirstLastPara="0" vert="horz" wrap="square" lIns="91440" tIns="45720" rIns="57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72000" marR="87630" indent="0" algn="r">
              <a:lnSpc>
                <a:spcPct val="100000"/>
              </a:lnSpc>
              <a:spcAft>
                <a:spcPts val="0"/>
              </a:spcAft>
              <a:tabLst/>
            </a:pPr>
            <a:endParaRPr lang="de-CH" sz="2400" b="0" kern="600" dirty="0">
              <a:effectLst/>
              <a:latin typeface="Arial"/>
              <a:ea typeface="Times New Roman"/>
              <a:cs typeface="Times New Roman"/>
            </a:endParaRPr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269875" y="179388"/>
            <a:ext cx="86375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de-DE" dirty="0" smtClean="0"/>
          </a:p>
        </p:txBody>
      </p:sp>
      <p:pic>
        <p:nvPicPr>
          <p:cNvPr id="7170" name="Picture 2" descr="ipw_cmyk_oaw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3513" y="6423025"/>
            <a:ext cx="2393950" cy="32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4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269875" y="1053296"/>
            <a:ext cx="8640000" cy="50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 smtClean="0"/>
              <a:t>Hier</a:t>
            </a:r>
            <a:r>
              <a:rPr lang="en-US" dirty="0" smtClean="0"/>
              <a:t> </a:t>
            </a:r>
            <a:r>
              <a:rPr lang="en-US" dirty="0" err="1" smtClean="0"/>
              <a:t>klicken</a:t>
            </a:r>
            <a:r>
              <a:rPr lang="en-US" dirty="0" smtClean="0"/>
              <a:t>, um Master-</a:t>
            </a:r>
            <a:r>
              <a:rPr lang="en-US" dirty="0" err="1" smtClean="0"/>
              <a:t>Textformat</a:t>
            </a:r>
            <a:r>
              <a:rPr lang="en-US" dirty="0" smtClean="0"/>
              <a:t> </a:t>
            </a:r>
            <a:r>
              <a:rPr lang="en-US" dirty="0" err="1" smtClean="0"/>
              <a:t>zu</a:t>
            </a:r>
            <a:r>
              <a:rPr lang="en-US" dirty="0" smtClean="0"/>
              <a:t> </a:t>
            </a:r>
            <a:r>
              <a:rPr lang="en-US" dirty="0" err="1" smtClean="0"/>
              <a:t>bearbeiten</a:t>
            </a:r>
            <a:r>
              <a:rPr lang="en-US" dirty="0" smtClean="0"/>
              <a:t>.</a:t>
            </a:r>
          </a:p>
          <a:p>
            <a:pPr lvl="1"/>
            <a:r>
              <a:rPr lang="en-US" dirty="0" err="1" smtClean="0"/>
              <a:t>Zweite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  <a:p>
            <a:pPr lvl="2"/>
            <a:r>
              <a:rPr lang="en-US" dirty="0" err="1" smtClean="0"/>
              <a:t>Dritte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  <a:p>
            <a:pPr lvl="3"/>
            <a:r>
              <a:rPr lang="en-US" dirty="0" err="1" smtClean="0"/>
              <a:t>Vierte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  <a:p>
            <a:pPr lvl="4"/>
            <a:r>
              <a:rPr lang="en-US" dirty="0" err="1" smtClean="0"/>
              <a:t>Fünfte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4" r:id="rId3"/>
    <p:sldLayoutId id="2147483656" r:id="rId4"/>
    <p:sldLayoutId id="2147483658" r:id="rId5"/>
    <p:sldLayoutId id="2147483659" r:id="rId6"/>
  </p:sldLayoutIdLst>
  <p:hf sldNum="0" hdr="0" dt="0"/>
  <p:txStyles>
    <p:titleStyle>
      <a:lvl1pPr algn="l" defTabSz="1084263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defTabSz="1084263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2pPr>
      <a:lvl3pPr algn="l" defTabSz="1084263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3pPr>
      <a:lvl4pPr algn="l" defTabSz="1084263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4pPr>
      <a:lvl5pPr algn="l" defTabSz="1084263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5pPr>
      <a:lvl6pPr marL="457200" algn="l" defTabSz="1084263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6pPr>
      <a:lvl7pPr marL="914400" algn="l" defTabSz="1084263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7pPr>
      <a:lvl8pPr marL="1371600" algn="l" defTabSz="1084263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8pPr>
      <a:lvl9pPr marL="1828800" algn="l" defTabSz="1084263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9pPr>
    </p:titleStyle>
    <p:bodyStyle>
      <a:lvl1pPr algn="l" defTabSz="1084263" rtl="0" eaLnBrk="1" fontAlgn="base" hangingPunct="1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357188" indent="-357188" algn="l" defTabSz="1084263" rtl="0" eaLnBrk="1" fontAlgn="base" hangingPunct="1">
        <a:spcBef>
          <a:spcPct val="20000"/>
        </a:spcBef>
        <a:spcAft>
          <a:spcPct val="0"/>
        </a:spcAft>
        <a:buFont typeface="Symbol" pitchFamily="18" charset="2"/>
        <a:buChar char="·"/>
        <a:defRPr sz="2400">
          <a:solidFill>
            <a:schemeClr val="tx1"/>
          </a:solidFill>
          <a:latin typeface="+mn-lt"/>
        </a:defRPr>
      </a:lvl2pPr>
      <a:lvl3pPr marL="712788" indent="-355600" algn="l" defTabSz="1084263" rtl="0" eaLnBrk="1" fontAlgn="base" hangingPunct="1">
        <a:spcBef>
          <a:spcPct val="20000"/>
        </a:spcBef>
        <a:spcAft>
          <a:spcPct val="0"/>
        </a:spcAft>
        <a:buFont typeface="Courier New" pitchFamily="49" charset="0"/>
        <a:buChar char="o"/>
        <a:defRPr sz="2000">
          <a:solidFill>
            <a:schemeClr val="tx1"/>
          </a:solidFill>
          <a:latin typeface="+mn-lt"/>
        </a:defRPr>
      </a:lvl3pPr>
      <a:lvl4pPr marL="1079500" indent="-366713" algn="l" defTabSz="1084263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1435100" indent="-355600" algn="l" defTabSz="1084263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Ø"/>
        <a:defRPr sz="1600">
          <a:solidFill>
            <a:schemeClr val="tx1"/>
          </a:solidFill>
          <a:latin typeface="+mn-lt"/>
        </a:defRPr>
      </a:lvl5pPr>
      <a:lvl6pPr marL="2898775" indent="-271463" algn="l" defTabSz="1084263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3355975" indent="-271463" algn="l" defTabSz="1084263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813175" indent="-271463" algn="l" defTabSz="1084263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4270375" indent="-271463" algn="l" defTabSz="1084263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tiff"/><Relationship Id="rId13" Type="http://schemas.openxmlformats.org/officeDocument/2006/relationships/image" Target="../media/image14.tiff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12" Type="http://schemas.openxmlformats.org/officeDocument/2006/relationships/image" Target="../media/image13.tiff"/><Relationship Id="rId17" Type="http://schemas.openxmlformats.org/officeDocument/2006/relationships/image" Target="../media/image18.jpeg"/><Relationship Id="rId2" Type="http://schemas.openxmlformats.org/officeDocument/2006/relationships/image" Target="../media/image3.jpeg"/><Relationship Id="rId16" Type="http://schemas.openxmlformats.org/officeDocument/2006/relationships/image" Target="../media/image17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tiff"/><Relationship Id="rId11" Type="http://schemas.openxmlformats.org/officeDocument/2006/relationships/image" Target="../media/image12.tiff"/><Relationship Id="rId5" Type="http://schemas.openxmlformats.org/officeDocument/2006/relationships/image" Target="../media/image6.jpeg"/><Relationship Id="rId15" Type="http://schemas.openxmlformats.org/officeDocument/2006/relationships/image" Target="../media/image16.jpeg"/><Relationship Id="rId10" Type="http://schemas.openxmlformats.org/officeDocument/2006/relationships/image" Target="../media/image11.tiff"/><Relationship Id="rId4" Type="http://schemas.openxmlformats.org/officeDocument/2006/relationships/image" Target="../media/image5.tiff"/><Relationship Id="rId9" Type="http://schemas.openxmlformats.org/officeDocument/2006/relationships/image" Target="../media/image10.tiff"/><Relationship Id="rId1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mailto:Ulrike.Dinger@med.uni-heidelberg.de" TargetMode="External"/><Relationship Id="rId2" Type="http://schemas.openxmlformats.org/officeDocument/2006/relationships/hyperlink" Target="http://www.kpp.psy.unibe.ch/" TargetMode="Externa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720000"/>
            <a:ext cx="8208912" cy="2304256"/>
          </a:xfrm>
        </p:spPr>
        <p:txBody>
          <a:bodyPr/>
          <a:lstStyle/>
          <a:p>
            <a:r>
              <a:rPr lang="de-CH" sz="3600" dirty="0"/>
              <a:t>Möglichkeiten der Verlaufskontrolle in der Tagesklinik </a:t>
            </a:r>
            <a:endParaRPr lang="de-DE" sz="36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7544" y="3240000"/>
            <a:ext cx="8208912" cy="986060"/>
          </a:xfrm>
        </p:spPr>
        <p:txBody>
          <a:bodyPr/>
          <a:lstStyle/>
          <a:p>
            <a:r>
              <a:rPr lang="de-CH" sz="2800" dirty="0" smtClean="0"/>
              <a:t>Tageskliniksymposium </a:t>
            </a:r>
            <a:r>
              <a:rPr lang="de-CH" sz="2800" dirty="0"/>
              <a:t>2017 </a:t>
            </a:r>
            <a:r>
              <a:rPr lang="de-CH" sz="2800" dirty="0" smtClean="0"/>
              <a:t>SGPPT, 26.10.2017 </a:t>
            </a:r>
            <a:endParaRPr lang="de-DE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CH" dirty="0" smtClean="0"/>
          </a:p>
          <a:p>
            <a:endParaRPr lang="de-CH" dirty="0"/>
          </a:p>
          <a:p>
            <a:endParaRPr lang="de-CH" dirty="0" smtClean="0"/>
          </a:p>
          <a:p>
            <a:endParaRPr lang="de-CH" dirty="0"/>
          </a:p>
          <a:p>
            <a:endParaRPr lang="de-CH" dirty="0" smtClean="0"/>
          </a:p>
          <a:p>
            <a:endParaRPr lang="de-CH" dirty="0"/>
          </a:p>
          <a:p>
            <a:endParaRPr lang="de-CH" dirty="0" smtClean="0"/>
          </a:p>
          <a:p>
            <a:r>
              <a:rPr lang="de-CH" dirty="0" smtClean="0"/>
              <a:t>Nicole </a:t>
            </a:r>
            <a:r>
              <a:rPr lang="de-CH" dirty="0"/>
              <a:t>Rechsteiner-Schuler, </a:t>
            </a:r>
            <a:r>
              <a:rPr lang="de-CH" dirty="0" err="1"/>
              <a:t>lic.phil</a:t>
            </a:r>
            <a:r>
              <a:rPr lang="de-CH" dirty="0"/>
              <a:t>.</a:t>
            </a:r>
          </a:p>
          <a:p>
            <a:r>
              <a:rPr lang="de-CH" dirty="0"/>
              <a:t>Leiterin Psychologische Diagnostik und Neuropsychologie</a:t>
            </a:r>
          </a:p>
          <a:p>
            <a:r>
              <a:rPr lang="de-CH" dirty="0"/>
              <a:t>Fachpsychologin für Psychotherapie u. Neuropsychologie FSP</a:t>
            </a:r>
          </a:p>
          <a:p>
            <a:r>
              <a:rPr lang="de-CH" dirty="0"/>
              <a:t>nicole.rechsteiner@ipw.zh.ch</a:t>
            </a:r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177311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Inhalt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de-CH" dirty="0" smtClean="0"/>
              <a:t>Auftrag zur Verlaufsmessung in der </a:t>
            </a:r>
            <a:r>
              <a:rPr lang="de-CH" dirty="0" err="1" smtClean="0"/>
              <a:t>ipw</a:t>
            </a:r>
            <a:endParaRPr lang="de-CH" dirty="0" smtClean="0"/>
          </a:p>
          <a:p>
            <a:pPr marL="457200" indent="-457200">
              <a:buAutoNum type="arabicPeriod"/>
            </a:pPr>
            <a:endParaRPr lang="de-CH" dirty="0"/>
          </a:p>
          <a:p>
            <a:pPr marL="457200" indent="-457200">
              <a:buAutoNum type="arabicPeriod"/>
            </a:pPr>
            <a:r>
              <a:rPr lang="de-CH" dirty="0" smtClean="0"/>
              <a:t>Indikatoren </a:t>
            </a:r>
            <a:r>
              <a:rPr lang="de-CH" dirty="0" smtClean="0"/>
              <a:t> </a:t>
            </a:r>
            <a:endParaRPr lang="de-CH" dirty="0" smtClean="0"/>
          </a:p>
          <a:p>
            <a:pPr marL="457200" indent="-457200">
              <a:buAutoNum type="arabicPeriod"/>
            </a:pPr>
            <a:endParaRPr lang="de-CH" dirty="0"/>
          </a:p>
          <a:p>
            <a:pPr marL="457200" indent="-457200">
              <a:buAutoNum type="arabicPeriod"/>
            </a:pPr>
            <a:r>
              <a:rPr lang="de-CH" dirty="0" smtClean="0"/>
              <a:t>Beispiele Tageskliniken </a:t>
            </a:r>
            <a:r>
              <a:rPr lang="de-CH" dirty="0" err="1" smtClean="0"/>
              <a:t>ipw</a:t>
            </a:r>
            <a:endParaRPr lang="de-CH" dirty="0" smtClean="0"/>
          </a:p>
          <a:p>
            <a:pPr marL="457200" indent="-457200">
              <a:buAutoNum type="arabicPeriod"/>
            </a:pPr>
            <a:endParaRPr lang="de-CH" dirty="0"/>
          </a:p>
          <a:p>
            <a:pPr marL="457200" indent="-457200">
              <a:buAutoNum type="arabicPeriod"/>
            </a:pPr>
            <a:r>
              <a:rPr lang="de-CH" dirty="0"/>
              <a:t>V</a:t>
            </a:r>
            <a:r>
              <a:rPr lang="de-CH" dirty="0" smtClean="0"/>
              <a:t>om Auftrag zum Resultat</a:t>
            </a:r>
          </a:p>
          <a:p>
            <a:endParaRPr lang="de-CH" dirty="0" smtClean="0"/>
          </a:p>
          <a:p>
            <a:r>
              <a:rPr lang="de-CH" dirty="0" smtClean="0"/>
              <a:t>5.  Verfahren</a:t>
            </a:r>
          </a:p>
          <a:p>
            <a:pPr marL="457200" indent="-457200">
              <a:buAutoNum type="arabicPeriod"/>
            </a:pPr>
            <a:endParaRPr lang="de-CH" dirty="0"/>
          </a:p>
          <a:p>
            <a:r>
              <a:rPr lang="de-CH" dirty="0" smtClean="0"/>
              <a:t>6.  Diskussion</a:t>
            </a:r>
            <a:endParaRPr lang="de-CH" dirty="0"/>
          </a:p>
          <a:p>
            <a:pPr marL="457200" indent="-457200">
              <a:buAutoNum type="arabicPeriod"/>
            </a:pPr>
            <a:endParaRPr lang="de-CH" dirty="0" smtClean="0"/>
          </a:p>
          <a:p>
            <a:pPr marL="457200" indent="-457200">
              <a:buAutoNum type="arabicPeriod"/>
            </a:pPr>
            <a:endParaRPr lang="de-CH" dirty="0"/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921575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Auftrag zur Verlaufsmessung in der </a:t>
            </a:r>
            <a:r>
              <a:rPr lang="de-CH" dirty="0" err="1" smtClean="0"/>
              <a:t>ipw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20106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Ein paar Facts zur ipw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60000" indent="-360000">
              <a:spcBef>
                <a:spcPts val="1200"/>
              </a:spcBef>
              <a:spcAft>
                <a:spcPts val="600"/>
              </a:spcAft>
              <a:buFont typeface="Symbol" panose="05050102010706020507" pitchFamily="18" charset="2"/>
              <a:buChar char="·"/>
            </a:pPr>
            <a:r>
              <a:rPr lang="de-CH" dirty="0"/>
              <a:t>Versorgungsregion mit rund 430‘000 Einwohnern</a:t>
            </a:r>
          </a:p>
          <a:p>
            <a:pPr marL="360000" indent="-360000">
              <a:spcBef>
                <a:spcPts val="1200"/>
              </a:spcBef>
              <a:spcAft>
                <a:spcPts val="600"/>
              </a:spcAft>
              <a:buFont typeface="Symbol" panose="05050102010706020507" pitchFamily="18" charset="2"/>
              <a:buChar char="·"/>
            </a:pPr>
            <a:r>
              <a:rPr lang="de-CH" dirty="0"/>
              <a:t>rund </a:t>
            </a:r>
            <a:r>
              <a:rPr lang="de-CH" dirty="0" smtClean="0"/>
              <a:t>850 </a:t>
            </a:r>
            <a:r>
              <a:rPr lang="de-CH" dirty="0"/>
              <a:t>Mitarbeitende</a:t>
            </a:r>
          </a:p>
          <a:p>
            <a:pPr marL="360000" indent="-360000">
              <a:spcBef>
                <a:spcPts val="1200"/>
              </a:spcBef>
              <a:spcAft>
                <a:spcPts val="600"/>
              </a:spcAft>
              <a:buFont typeface="Symbol" panose="05050102010706020507" pitchFamily="18" charset="2"/>
              <a:buChar char="·"/>
            </a:pPr>
            <a:r>
              <a:rPr lang="de-CH" dirty="0"/>
              <a:t>64 Behandlungsplätze in Tageskliniken</a:t>
            </a:r>
          </a:p>
          <a:p>
            <a:pPr marL="360000" indent="-360000">
              <a:spcBef>
                <a:spcPts val="1200"/>
              </a:spcBef>
              <a:spcAft>
                <a:spcPts val="600"/>
              </a:spcAft>
              <a:buFont typeface="Symbol" panose="05050102010706020507" pitchFamily="18" charset="2"/>
              <a:buChar char="·"/>
            </a:pPr>
            <a:r>
              <a:rPr lang="de-CH" dirty="0" smtClean="0"/>
              <a:t>220 </a:t>
            </a:r>
            <a:r>
              <a:rPr lang="de-CH" dirty="0"/>
              <a:t>Betten (inkl. KIZ)</a:t>
            </a:r>
          </a:p>
          <a:p>
            <a:pPr marL="360000" indent="-360000">
              <a:spcBef>
                <a:spcPts val="1200"/>
              </a:spcBef>
              <a:spcAft>
                <a:spcPts val="600"/>
              </a:spcAft>
              <a:buFont typeface="Symbol" panose="05050102010706020507" pitchFamily="18" charset="2"/>
              <a:buChar char="·"/>
            </a:pPr>
            <a:r>
              <a:rPr lang="de-CH" dirty="0" smtClean="0"/>
              <a:t>15 Standorte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98000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Psychiatrieregionen Kanton Zürich</a:t>
            </a:r>
            <a:endParaRPr lang="de-CH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764704"/>
            <a:ext cx="3782616" cy="5472856"/>
          </a:xfrm>
        </p:spPr>
      </p:pic>
    </p:spTree>
    <p:extLst>
      <p:ext uri="{BB962C8B-B14F-4D97-AF65-F5344CB8AC3E}">
        <p14:creationId xmlns:p14="http://schemas.microsoft.com/office/powerpoint/2010/main" val="3848069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/>
          <p:cNvGrpSpPr/>
          <p:nvPr/>
        </p:nvGrpSpPr>
        <p:grpSpPr>
          <a:xfrm>
            <a:off x="393311" y="695198"/>
            <a:ext cx="8365026" cy="5830146"/>
            <a:chOff x="104152" y="277526"/>
            <a:chExt cx="8943344" cy="6233214"/>
          </a:xfrm>
        </p:grpSpPr>
        <p:pic>
          <p:nvPicPr>
            <p:cNvPr id="4" name="Grafik 3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1585" y="277526"/>
              <a:ext cx="6986016" cy="5449824"/>
            </a:xfrm>
            <a:prstGeom prst="rect">
              <a:avLst/>
            </a:prstGeom>
            <a:noFill/>
            <a:ln>
              <a:noFill/>
            </a:ln>
            <a:effectLst/>
          </p:spPr>
        </p:pic>
        <p:sp>
          <p:nvSpPr>
            <p:cNvPr id="79" name="Oval 17"/>
            <p:cNvSpPr>
              <a:spLocks noChangeAspect="1" noChangeArrowheads="1"/>
            </p:cNvSpPr>
            <p:nvPr/>
          </p:nvSpPr>
          <p:spPr bwMode="auto">
            <a:xfrm>
              <a:off x="4697066" y="3312817"/>
              <a:ext cx="205705" cy="203128"/>
            </a:xfrm>
            <a:prstGeom prst="ellipse">
              <a:avLst/>
            </a:prstGeom>
            <a:gradFill>
              <a:gsLst>
                <a:gs pos="0">
                  <a:srgbClr val="DAD500"/>
                </a:gs>
                <a:gs pos="80000">
                  <a:srgbClr val="FFFF00"/>
                </a:gs>
                <a:gs pos="100000">
                  <a:srgbClr val="FFFF97"/>
                </a:gs>
              </a:gsLst>
            </a:gradFill>
            <a:ln>
              <a:headEnd/>
              <a:tailEnd/>
            </a:ln>
            <a:extLst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endParaRPr lang="de-DE" sz="800" dirty="0">
                <a:solidFill>
                  <a:schemeClr val="tx1"/>
                </a:solidFill>
              </a:endParaRPr>
            </a:p>
          </p:txBody>
        </p:sp>
        <p:sp>
          <p:nvSpPr>
            <p:cNvPr id="81" name="Oval 19"/>
            <p:cNvSpPr>
              <a:spLocks noChangeAspect="1" noChangeArrowheads="1"/>
            </p:cNvSpPr>
            <p:nvPr/>
          </p:nvSpPr>
          <p:spPr bwMode="auto">
            <a:xfrm>
              <a:off x="4799919" y="3995385"/>
              <a:ext cx="205706" cy="204406"/>
            </a:xfrm>
            <a:prstGeom prst="ellipse">
              <a:avLst/>
            </a:prstGeom>
            <a:gradFill>
              <a:gsLst>
                <a:gs pos="0">
                  <a:srgbClr val="DAD500"/>
                </a:gs>
                <a:gs pos="80000">
                  <a:srgbClr val="FFFF00"/>
                </a:gs>
                <a:gs pos="100000">
                  <a:srgbClr val="FFFF97"/>
                </a:gs>
              </a:gsLst>
            </a:gradFill>
            <a:ln>
              <a:headEnd/>
              <a:tailEnd/>
            </a:ln>
            <a:extLst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endParaRPr lang="de-DE" sz="800" dirty="0">
                <a:solidFill>
                  <a:schemeClr val="tx1"/>
                </a:solidFill>
              </a:endParaRPr>
            </a:p>
          </p:txBody>
        </p:sp>
        <p:sp>
          <p:nvSpPr>
            <p:cNvPr id="51" name="Oval 16"/>
            <p:cNvSpPr>
              <a:spLocks noChangeAspect="1" noChangeArrowheads="1"/>
            </p:cNvSpPr>
            <p:nvPr/>
          </p:nvSpPr>
          <p:spPr bwMode="auto">
            <a:xfrm>
              <a:off x="4942357" y="3388534"/>
              <a:ext cx="205707" cy="204406"/>
            </a:xfrm>
            <a:prstGeom prst="ellipse">
              <a:avLst/>
            </a:prstGeom>
            <a:gradFill>
              <a:gsLst>
                <a:gs pos="0">
                  <a:srgbClr val="DAD500"/>
                </a:gs>
                <a:gs pos="80000">
                  <a:srgbClr val="FFFF00"/>
                </a:gs>
                <a:gs pos="100000">
                  <a:srgbClr val="FFFF97"/>
                </a:gs>
              </a:gsLst>
            </a:gradFill>
            <a:ln>
              <a:headEnd/>
              <a:tailEnd/>
            </a:ln>
            <a:extLst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endParaRPr lang="de-DE" sz="800" dirty="0">
                <a:solidFill>
                  <a:schemeClr val="tx1"/>
                </a:solidFill>
              </a:endParaRPr>
            </a:p>
          </p:txBody>
        </p:sp>
        <p:sp>
          <p:nvSpPr>
            <p:cNvPr id="72" name="Oval 7"/>
            <p:cNvSpPr>
              <a:spLocks noChangeAspect="1" noChangeArrowheads="1"/>
            </p:cNvSpPr>
            <p:nvPr/>
          </p:nvSpPr>
          <p:spPr bwMode="auto">
            <a:xfrm>
              <a:off x="5285427" y="3506020"/>
              <a:ext cx="204459" cy="203129"/>
            </a:xfrm>
            <a:prstGeom prst="ellipse">
              <a:avLst/>
            </a:prstGeom>
            <a:gradFill>
              <a:gsLst>
                <a:gs pos="0">
                  <a:srgbClr val="DAD500"/>
                </a:gs>
                <a:gs pos="80000">
                  <a:srgbClr val="FFFF00"/>
                </a:gs>
                <a:gs pos="100000">
                  <a:srgbClr val="FFFF97"/>
                </a:gs>
              </a:gsLst>
            </a:gradFill>
            <a:ln>
              <a:headEnd/>
              <a:tailEnd/>
            </a:ln>
            <a:extLst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endParaRPr lang="de-DE" sz="800" dirty="0">
                <a:solidFill>
                  <a:schemeClr val="tx1"/>
                </a:solidFill>
              </a:endParaRPr>
            </a:p>
          </p:txBody>
        </p:sp>
        <p:sp>
          <p:nvSpPr>
            <p:cNvPr id="73" name="Oval 8"/>
            <p:cNvSpPr>
              <a:spLocks noChangeAspect="1" noChangeArrowheads="1"/>
            </p:cNvSpPr>
            <p:nvPr/>
          </p:nvSpPr>
          <p:spPr bwMode="auto">
            <a:xfrm>
              <a:off x="2997999" y="3211253"/>
              <a:ext cx="205705" cy="203129"/>
            </a:xfrm>
            <a:prstGeom prst="ellipse">
              <a:avLst/>
            </a:prstGeom>
            <a:gradFill>
              <a:gsLst>
                <a:gs pos="0">
                  <a:srgbClr val="DAD500"/>
                </a:gs>
                <a:gs pos="80000">
                  <a:srgbClr val="FFFF00"/>
                </a:gs>
                <a:gs pos="100000">
                  <a:srgbClr val="FFFF97"/>
                </a:gs>
              </a:gsLst>
            </a:gradFill>
            <a:ln>
              <a:headEnd/>
              <a:tailEnd/>
            </a:ln>
            <a:extLst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endParaRPr lang="de-DE" sz="800" dirty="0">
                <a:solidFill>
                  <a:schemeClr val="tx1"/>
                </a:solidFill>
              </a:endParaRPr>
            </a:p>
          </p:txBody>
        </p:sp>
        <p:sp>
          <p:nvSpPr>
            <p:cNvPr id="75" name="Oval 11"/>
            <p:cNvSpPr>
              <a:spLocks noChangeAspect="1" noChangeArrowheads="1"/>
            </p:cNvSpPr>
            <p:nvPr/>
          </p:nvSpPr>
          <p:spPr bwMode="auto">
            <a:xfrm>
              <a:off x="5068173" y="3637451"/>
              <a:ext cx="205706" cy="204406"/>
            </a:xfrm>
            <a:prstGeom prst="ellipse">
              <a:avLst/>
            </a:prstGeom>
            <a:gradFill>
              <a:gsLst>
                <a:gs pos="0">
                  <a:srgbClr val="DAD500"/>
                </a:gs>
                <a:gs pos="80000">
                  <a:srgbClr val="FFFF00"/>
                </a:gs>
                <a:gs pos="100000">
                  <a:srgbClr val="FFFF97"/>
                </a:gs>
              </a:gsLst>
            </a:gradFill>
            <a:ln>
              <a:headEnd/>
              <a:tailEnd/>
            </a:ln>
            <a:extLst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endParaRPr lang="de-DE" sz="800" dirty="0">
                <a:solidFill>
                  <a:schemeClr val="tx1"/>
                </a:solidFill>
              </a:endParaRPr>
            </a:p>
          </p:txBody>
        </p:sp>
        <p:sp>
          <p:nvSpPr>
            <p:cNvPr id="80" name="Oval 18"/>
            <p:cNvSpPr>
              <a:spLocks noChangeAspect="1" noChangeArrowheads="1"/>
            </p:cNvSpPr>
            <p:nvPr/>
          </p:nvSpPr>
          <p:spPr bwMode="auto">
            <a:xfrm>
              <a:off x="3630334" y="3131037"/>
              <a:ext cx="286741" cy="287446"/>
            </a:xfrm>
            <a:prstGeom prst="ellipse">
              <a:avLst/>
            </a:prstGeom>
            <a:gradFill>
              <a:gsLst>
                <a:gs pos="0">
                  <a:srgbClr val="DAD500"/>
                </a:gs>
                <a:gs pos="80000">
                  <a:srgbClr val="FFFF00"/>
                </a:gs>
                <a:gs pos="100000">
                  <a:srgbClr val="FFFF97"/>
                </a:gs>
              </a:gsLst>
            </a:gradFill>
            <a:ln>
              <a:headEnd/>
              <a:tailEnd/>
            </a:ln>
            <a:extLst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endParaRPr lang="de-DE" sz="800" dirty="0">
                <a:solidFill>
                  <a:schemeClr val="tx1"/>
                </a:solidFill>
              </a:endParaRPr>
            </a:p>
          </p:txBody>
        </p:sp>
        <p:sp>
          <p:nvSpPr>
            <p:cNvPr id="84" name="Oval 23"/>
            <p:cNvSpPr>
              <a:spLocks noChangeAspect="1" noChangeArrowheads="1"/>
            </p:cNvSpPr>
            <p:nvPr/>
          </p:nvSpPr>
          <p:spPr bwMode="auto">
            <a:xfrm>
              <a:off x="2164871" y="4036671"/>
              <a:ext cx="205705" cy="204406"/>
            </a:xfrm>
            <a:prstGeom prst="ellipse">
              <a:avLst/>
            </a:prstGeom>
            <a:gradFill>
              <a:gsLst>
                <a:gs pos="0">
                  <a:srgbClr val="DAD500"/>
                </a:gs>
                <a:gs pos="80000">
                  <a:srgbClr val="FFFF00"/>
                </a:gs>
                <a:gs pos="100000">
                  <a:srgbClr val="FFFF97"/>
                </a:gs>
              </a:gsLst>
            </a:gradFill>
            <a:ln>
              <a:headEnd/>
              <a:tailEnd/>
            </a:ln>
            <a:extLst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endParaRPr lang="de-DE" sz="800" dirty="0">
                <a:solidFill>
                  <a:schemeClr val="tx1"/>
                </a:solidFill>
              </a:endParaRPr>
            </a:p>
          </p:txBody>
        </p:sp>
        <p:sp>
          <p:nvSpPr>
            <p:cNvPr id="61" name="Oval 20"/>
            <p:cNvSpPr>
              <a:spLocks noChangeAspect="1" noChangeArrowheads="1"/>
            </p:cNvSpPr>
            <p:nvPr/>
          </p:nvSpPr>
          <p:spPr bwMode="auto">
            <a:xfrm>
              <a:off x="1390397" y="5020062"/>
              <a:ext cx="100092" cy="99413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de-DE" altLang="de-DE" sz="1200"/>
            </a:p>
          </p:txBody>
        </p:sp>
        <p:sp>
          <p:nvSpPr>
            <p:cNvPr id="48" name="Oval 16"/>
            <p:cNvSpPr>
              <a:spLocks noChangeAspect="1" noChangeArrowheads="1"/>
            </p:cNvSpPr>
            <p:nvPr/>
          </p:nvSpPr>
          <p:spPr bwMode="auto">
            <a:xfrm>
              <a:off x="5298588" y="3756447"/>
              <a:ext cx="205707" cy="204406"/>
            </a:xfrm>
            <a:prstGeom prst="ellipse">
              <a:avLst/>
            </a:prstGeom>
            <a:gradFill>
              <a:gsLst>
                <a:gs pos="0">
                  <a:srgbClr val="DAD500"/>
                </a:gs>
                <a:gs pos="80000">
                  <a:srgbClr val="FFFF00"/>
                </a:gs>
                <a:gs pos="100000">
                  <a:srgbClr val="FFFF97"/>
                </a:gs>
              </a:gsLst>
            </a:gradFill>
            <a:ln>
              <a:headEnd/>
              <a:tailEnd/>
            </a:ln>
            <a:extLst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endParaRPr lang="de-DE" sz="800" dirty="0">
                <a:solidFill>
                  <a:schemeClr val="tx1"/>
                </a:solidFill>
              </a:endParaRPr>
            </a:p>
          </p:txBody>
        </p:sp>
        <p:sp>
          <p:nvSpPr>
            <p:cNvPr id="50" name="Oval 16"/>
            <p:cNvSpPr>
              <a:spLocks noChangeAspect="1" noChangeArrowheads="1"/>
            </p:cNvSpPr>
            <p:nvPr/>
          </p:nvSpPr>
          <p:spPr bwMode="auto">
            <a:xfrm>
              <a:off x="3334798" y="4725144"/>
              <a:ext cx="229090" cy="227642"/>
            </a:xfrm>
            <a:prstGeom prst="ellipse">
              <a:avLst/>
            </a:prstGeom>
            <a:gradFill>
              <a:gsLst>
                <a:gs pos="0">
                  <a:srgbClr val="DAD500"/>
                </a:gs>
                <a:gs pos="80000">
                  <a:srgbClr val="FFFF00"/>
                </a:gs>
                <a:gs pos="100000">
                  <a:srgbClr val="FFFF97"/>
                </a:gs>
              </a:gsLst>
            </a:gradFill>
            <a:ln>
              <a:headEnd/>
              <a:tailEnd/>
            </a:ln>
            <a:extLst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endParaRPr lang="de-DE" sz="800" dirty="0">
                <a:solidFill>
                  <a:schemeClr val="tx1"/>
                </a:solidFill>
              </a:endParaRPr>
            </a:p>
          </p:txBody>
        </p:sp>
        <p:sp>
          <p:nvSpPr>
            <p:cNvPr id="45" name="Oval 16"/>
            <p:cNvSpPr>
              <a:spLocks noChangeAspect="1" noChangeArrowheads="1"/>
            </p:cNvSpPr>
            <p:nvPr/>
          </p:nvSpPr>
          <p:spPr bwMode="auto">
            <a:xfrm>
              <a:off x="3567999" y="4209283"/>
              <a:ext cx="205707" cy="204406"/>
            </a:xfrm>
            <a:prstGeom prst="ellipse">
              <a:avLst/>
            </a:prstGeom>
            <a:gradFill>
              <a:gsLst>
                <a:gs pos="0">
                  <a:srgbClr val="DAD500"/>
                </a:gs>
                <a:gs pos="80000">
                  <a:srgbClr val="FFFF00"/>
                </a:gs>
                <a:gs pos="100000">
                  <a:srgbClr val="FFFF97"/>
                </a:gs>
              </a:gsLst>
            </a:gradFill>
            <a:ln>
              <a:headEnd/>
              <a:tailEnd/>
            </a:ln>
            <a:extLst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endParaRPr lang="de-DE" sz="800" dirty="0">
                <a:solidFill>
                  <a:schemeClr val="tx1"/>
                </a:solidFill>
              </a:endParaRPr>
            </a:p>
          </p:txBody>
        </p:sp>
        <p:pic>
          <p:nvPicPr>
            <p:cNvPr id="52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950" t="15215" r="14909" b="15215"/>
            <a:stretch/>
          </p:blipFill>
          <p:spPr bwMode="auto">
            <a:xfrm>
              <a:off x="395786" y="3871979"/>
              <a:ext cx="1440000" cy="9612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4" name="Grafik 5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152" y="2767645"/>
              <a:ext cx="1440000" cy="95988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55" name="Grafik 5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3311" y="1669034"/>
              <a:ext cx="1440000" cy="95988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56" name="Grafik 55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53" t="9153" r="5846" b="5846"/>
            <a:stretch/>
          </p:blipFill>
          <p:spPr>
            <a:xfrm>
              <a:off x="1475816" y="572513"/>
              <a:ext cx="1440000" cy="95988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57" name="Grafik 5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9992" y="293911"/>
              <a:ext cx="1440000" cy="95988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46" name="Grafik 45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4392" y="4965598"/>
              <a:ext cx="1440000" cy="95988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7" name="Grafik 6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67724" y="5258004"/>
              <a:ext cx="1440000" cy="95988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0" name="Grafik 9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52939" y="5550859"/>
              <a:ext cx="1440000" cy="95988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2" name="Grafik 11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57" r="-1057"/>
            <a:stretch/>
          </p:blipFill>
          <p:spPr>
            <a:xfrm>
              <a:off x="7028282" y="4973456"/>
              <a:ext cx="1440000" cy="96011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6" name="Grafik 15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18359" y="3872639"/>
              <a:ext cx="1440000" cy="95988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7" name="Grafik 16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44008" y="294275"/>
              <a:ext cx="1440000" cy="95988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9" name="Grafik 18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28184" y="560335"/>
              <a:ext cx="1440000" cy="95988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41" name="Grafik 40"/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443200" y="5259600"/>
              <a:ext cx="1440000" cy="95988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8" name="Grafik 7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12471" y="1669034"/>
              <a:ext cx="1440000" cy="96011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3" name="Grafik 2"/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07496" y="2770583"/>
              <a:ext cx="1440000" cy="96011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74" name="Oval 9"/>
            <p:cNvSpPr>
              <a:spLocks noChangeAspect="1" noChangeArrowheads="1"/>
            </p:cNvSpPr>
            <p:nvPr/>
          </p:nvSpPr>
          <p:spPr bwMode="auto">
            <a:xfrm>
              <a:off x="5051265" y="3863907"/>
              <a:ext cx="205705" cy="204406"/>
            </a:xfrm>
            <a:prstGeom prst="ellipse">
              <a:avLst/>
            </a:prstGeom>
            <a:gradFill>
              <a:gsLst>
                <a:gs pos="0">
                  <a:srgbClr val="DAD500"/>
                </a:gs>
                <a:gs pos="80000">
                  <a:srgbClr val="FFFF00"/>
                </a:gs>
                <a:gs pos="100000">
                  <a:srgbClr val="FFFF97"/>
                </a:gs>
              </a:gsLst>
            </a:gradFill>
            <a:ln>
              <a:headEnd/>
              <a:tailEnd/>
            </a:ln>
            <a:extLst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endParaRPr lang="de-DE" sz="800" dirty="0">
                <a:solidFill>
                  <a:schemeClr val="tx1"/>
                </a:solidFill>
              </a:endParaRPr>
            </a:p>
          </p:txBody>
        </p:sp>
        <p:sp>
          <p:nvSpPr>
            <p:cNvPr id="70" name="Oval 5"/>
            <p:cNvSpPr>
              <a:spLocks noChangeArrowheads="1"/>
            </p:cNvSpPr>
            <p:nvPr/>
          </p:nvSpPr>
          <p:spPr bwMode="auto">
            <a:xfrm>
              <a:off x="4572939" y="3538570"/>
              <a:ext cx="453960" cy="465191"/>
            </a:xfrm>
            <a:prstGeom prst="ellipse">
              <a:avLst/>
            </a:prstGeom>
            <a:gradFill>
              <a:gsLst>
                <a:gs pos="0">
                  <a:srgbClr val="DAD500"/>
                </a:gs>
                <a:gs pos="80000">
                  <a:srgbClr val="FFFF00"/>
                </a:gs>
                <a:gs pos="100000">
                  <a:srgbClr val="FFFF97"/>
                </a:gs>
              </a:gsLst>
            </a:gradFill>
            <a:ln>
              <a:headEnd/>
              <a:tailEnd/>
            </a:ln>
            <a:extLst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tIns="72000" anchor="ctr"/>
            <a:lstStyle/>
            <a:p>
              <a:pPr algn="ctr">
                <a:defRPr/>
              </a:pPr>
              <a:endParaRPr lang="de-DE" sz="800" dirty="0">
                <a:solidFill>
                  <a:schemeClr val="tx1"/>
                </a:solidFill>
              </a:endParaRPr>
            </a:p>
          </p:txBody>
        </p:sp>
        <p:sp>
          <p:nvSpPr>
            <p:cNvPr id="44" name="Oval 9"/>
            <p:cNvSpPr>
              <a:spLocks noChangeAspect="1" noChangeArrowheads="1"/>
            </p:cNvSpPr>
            <p:nvPr/>
          </p:nvSpPr>
          <p:spPr bwMode="auto">
            <a:xfrm>
              <a:off x="5127602" y="3934468"/>
              <a:ext cx="205705" cy="204406"/>
            </a:xfrm>
            <a:prstGeom prst="ellipse">
              <a:avLst/>
            </a:prstGeom>
            <a:gradFill>
              <a:gsLst>
                <a:gs pos="0">
                  <a:srgbClr val="DED900"/>
                </a:gs>
                <a:gs pos="80000">
                  <a:srgbClr val="FFFF00"/>
                </a:gs>
                <a:gs pos="100000">
                  <a:srgbClr val="FFFF97"/>
                </a:gs>
              </a:gsLst>
            </a:gradFill>
            <a:ln>
              <a:headEnd/>
              <a:tailEnd/>
            </a:ln>
            <a:extLst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endParaRPr lang="de-DE" sz="800" dirty="0">
                <a:solidFill>
                  <a:schemeClr val="tx1"/>
                </a:solidFill>
              </a:endParaRPr>
            </a:p>
          </p:txBody>
        </p:sp>
        <p:sp>
          <p:nvSpPr>
            <p:cNvPr id="58" name="Oval 9"/>
            <p:cNvSpPr>
              <a:spLocks noChangeAspect="1" noChangeArrowheads="1"/>
            </p:cNvSpPr>
            <p:nvPr/>
          </p:nvSpPr>
          <p:spPr bwMode="auto">
            <a:xfrm>
              <a:off x="5005625" y="4107080"/>
              <a:ext cx="205705" cy="204406"/>
            </a:xfrm>
            <a:prstGeom prst="ellipse">
              <a:avLst/>
            </a:prstGeom>
            <a:gradFill>
              <a:gsLst>
                <a:gs pos="0">
                  <a:srgbClr val="DAD500"/>
                </a:gs>
                <a:gs pos="80000">
                  <a:srgbClr val="FFFF00"/>
                </a:gs>
                <a:gs pos="100000">
                  <a:srgbClr val="FFFF97"/>
                </a:gs>
              </a:gsLst>
            </a:gradFill>
            <a:ln>
              <a:headEnd/>
              <a:tailEnd/>
            </a:ln>
            <a:extLst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endParaRPr lang="de-DE" sz="800" dirty="0">
                <a:solidFill>
                  <a:schemeClr val="tx1"/>
                </a:solidFill>
              </a:endParaRPr>
            </a:p>
          </p:txBody>
        </p:sp>
      </p:grpSp>
      <p:sp>
        <p:nvSpPr>
          <p:cNvPr id="5" name="Textfeld 4"/>
          <p:cNvSpPr txBox="1"/>
          <p:nvPr/>
        </p:nvSpPr>
        <p:spPr>
          <a:xfrm>
            <a:off x="251520" y="107921"/>
            <a:ext cx="82111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3200" b="1" dirty="0" smtClean="0">
                <a:solidFill>
                  <a:schemeClr val="bg1"/>
                </a:solidFill>
              </a:rPr>
              <a:t>Versorgungsregion + Standorte</a:t>
            </a:r>
            <a:endParaRPr lang="de-CH" sz="3200" b="1" dirty="0">
              <a:solidFill>
                <a:schemeClr val="bg1"/>
              </a:solidFill>
            </a:endParaRPr>
          </a:p>
        </p:txBody>
      </p:sp>
      <p:sp>
        <p:nvSpPr>
          <p:cNvPr id="6" name="Ellipse 5"/>
          <p:cNvSpPr/>
          <p:nvPr/>
        </p:nvSpPr>
        <p:spPr>
          <a:xfrm>
            <a:off x="7135507" y="2132856"/>
            <a:ext cx="1622830" cy="89418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>
              <a:solidFill>
                <a:srgbClr val="FF0000"/>
              </a:solidFill>
            </a:endParaRPr>
          </a:p>
        </p:txBody>
      </p:sp>
      <p:sp>
        <p:nvSpPr>
          <p:cNvPr id="37" name="Ellipse 36"/>
          <p:cNvSpPr/>
          <p:nvPr/>
        </p:nvSpPr>
        <p:spPr>
          <a:xfrm>
            <a:off x="3877811" y="5612835"/>
            <a:ext cx="1622830" cy="89418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>
              <a:solidFill>
                <a:srgbClr val="FF0000"/>
              </a:solidFill>
            </a:endParaRPr>
          </a:p>
        </p:txBody>
      </p:sp>
      <p:sp>
        <p:nvSpPr>
          <p:cNvPr id="38" name="Ellipse 37"/>
          <p:cNvSpPr/>
          <p:nvPr/>
        </p:nvSpPr>
        <p:spPr>
          <a:xfrm>
            <a:off x="7003040" y="4090487"/>
            <a:ext cx="1622830" cy="89418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>
              <a:solidFill>
                <a:srgbClr val="FF0000"/>
              </a:solidFill>
            </a:endParaRPr>
          </a:p>
        </p:txBody>
      </p:sp>
      <p:sp>
        <p:nvSpPr>
          <p:cNvPr id="42" name="Ellipse 41"/>
          <p:cNvSpPr/>
          <p:nvPr/>
        </p:nvSpPr>
        <p:spPr>
          <a:xfrm>
            <a:off x="525798" y="4116804"/>
            <a:ext cx="1622830" cy="89418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>
              <a:solidFill>
                <a:srgbClr val="FF0000"/>
              </a:solidFill>
            </a:endParaRPr>
          </a:p>
        </p:txBody>
      </p:sp>
      <p:sp>
        <p:nvSpPr>
          <p:cNvPr id="43" name="Ellipse 42"/>
          <p:cNvSpPr/>
          <p:nvPr/>
        </p:nvSpPr>
        <p:spPr>
          <a:xfrm>
            <a:off x="506432" y="2000571"/>
            <a:ext cx="1622830" cy="89418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>
              <a:solidFill>
                <a:srgbClr val="FF0000"/>
              </a:solidFill>
            </a:endParaRPr>
          </a:p>
        </p:txBody>
      </p:sp>
      <p:sp>
        <p:nvSpPr>
          <p:cNvPr id="9" name="Textfeld 8"/>
          <p:cNvSpPr txBox="1"/>
          <p:nvPr/>
        </p:nvSpPr>
        <p:spPr>
          <a:xfrm rot="20862180">
            <a:off x="213292" y="1208569"/>
            <a:ext cx="19640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b="1" dirty="0" smtClean="0">
                <a:solidFill>
                  <a:srgbClr val="FF0000"/>
                </a:solidFill>
              </a:rPr>
              <a:t>Tageskliniken</a:t>
            </a:r>
            <a:endParaRPr lang="de-CH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1600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7" grpId="0" animBg="1"/>
      <p:bldP spid="38" grpId="0" animBg="1"/>
      <p:bldP spid="42" grpId="0" animBg="1"/>
      <p:bldP spid="43" grpId="0" animBg="1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CH" sz="2700" dirty="0" smtClean="0"/>
              <a:t>Matrixorganisation </a:t>
            </a:r>
            <a:r>
              <a:rPr lang="de-CH" sz="2700" dirty="0" err="1" smtClean="0"/>
              <a:t>ipw</a:t>
            </a:r>
            <a:endParaRPr lang="de-CH" sz="2700" dirty="0"/>
          </a:p>
        </p:txBody>
      </p:sp>
      <p:grpSp>
        <p:nvGrpSpPr>
          <p:cNvPr id="4" name="Gruppieren 3"/>
          <p:cNvGrpSpPr>
            <a:grpSpLocks noChangeAspect="1"/>
          </p:cNvGrpSpPr>
          <p:nvPr/>
        </p:nvGrpSpPr>
        <p:grpSpPr>
          <a:xfrm>
            <a:off x="143508" y="804544"/>
            <a:ext cx="8856984" cy="5424000"/>
            <a:chOff x="0" y="0"/>
            <a:chExt cx="8651138" cy="5130717"/>
          </a:xfrm>
        </p:grpSpPr>
        <p:sp>
          <p:nvSpPr>
            <p:cNvPr id="5" name="AutoShape 3"/>
            <p:cNvSpPr>
              <a:spLocks noChangeArrowheads="1"/>
            </p:cNvSpPr>
            <p:nvPr/>
          </p:nvSpPr>
          <p:spPr bwMode="auto">
            <a:xfrm>
              <a:off x="0" y="0"/>
              <a:ext cx="8651138" cy="5130717"/>
            </a:xfrm>
            <a:prstGeom prst="roundRect">
              <a:avLst>
                <a:gd name="adj" fmla="val 0"/>
              </a:avLst>
            </a:prstGeom>
            <a:solidFill>
              <a:srgbClr val="E0EA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xmlns:mc="http://schemas.openxmlformats.org/markup-compatibility/2006" val="000000" mc:Ignorable="a14" a14:legacySpreadsheetColorIndex="64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CH" sz="900"/>
            </a:p>
          </p:txBody>
        </p:sp>
        <p:grpSp>
          <p:nvGrpSpPr>
            <p:cNvPr id="6" name="Gruppieren 5"/>
            <p:cNvGrpSpPr/>
            <p:nvPr/>
          </p:nvGrpSpPr>
          <p:grpSpPr>
            <a:xfrm>
              <a:off x="147198" y="44051"/>
              <a:ext cx="8367974" cy="5042439"/>
              <a:chOff x="147198" y="44051"/>
              <a:chExt cx="8367974" cy="5042439"/>
            </a:xfrm>
          </p:grpSpPr>
          <p:sp>
            <p:nvSpPr>
              <p:cNvPr id="7" name="Text Box 8"/>
              <p:cNvSpPr txBox="1">
                <a:spLocks noChangeArrowheads="1"/>
              </p:cNvSpPr>
              <p:nvPr/>
            </p:nvSpPr>
            <p:spPr bwMode="auto">
              <a:xfrm>
                <a:off x="147198" y="234265"/>
                <a:ext cx="8363138" cy="1530302"/>
              </a:xfrm>
              <a:prstGeom prst="rect">
                <a:avLst/>
              </a:prstGeom>
              <a:solidFill>
                <a:srgbClr val="B8CEE6"/>
              </a:solidFill>
              <a:ln w="9525">
                <a:solidFill>
                  <a:srgbClr xmlns:mc="http://schemas.openxmlformats.org/markup-compatibility/2006" xmlns:a14="http://schemas.microsoft.com/office/drawing/2010/main" val="969696" mc:Ignorable="a14" a14:legacySpreadsheetColorIndex="55"/>
                </a:solidFill>
                <a:miter lim="800000"/>
                <a:headEnd/>
                <a:tailEnd/>
              </a:ln>
            </p:spPr>
            <p:txBody>
              <a:bodyPr wrap="square" lIns="108000" tIns="46800" rIns="90000" bIns="46800" anchor="ctr" upright="1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 rtl="0">
                  <a:defRPr sz="1000"/>
                </a:pPr>
                <a:r>
                  <a:rPr lang="de-CH" sz="900" b="1" i="0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ahoma"/>
                    <a:cs typeface="Arial" panose="020B0604020202020204" pitchFamily="34" charset="0"/>
                  </a:rPr>
                  <a:t>Spitaldirektion</a:t>
                </a:r>
              </a:p>
              <a:p>
                <a:pPr algn="l" rtl="0">
                  <a:defRPr sz="1000"/>
                </a:pPr>
                <a:r>
                  <a:rPr lang="de-CH" sz="900" b="0" i="0" u="none" strike="noStrike" baseline="0" dirty="0" smtClean="0">
                    <a:solidFill>
                      <a:srgbClr val="000000"/>
                    </a:solidFill>
                    <a:latin typeface="Arial Narrow" panose="020B0606020202030204" pitchFamily="34" charset="0"/>
                    <a:ea typeface="Tahoma"/>
                    <a:cs typeface="Arial" panose="020B0604020202020204" pitchFamily="34" charset="0"/>
                  </a:rPr>
                  <a:t>Kommunikation</a:t>
                </a:r>
              </a:p>
              <a:p>
                <a:pPr algn="l" rtl="0">
                  <a:defRPr sz="1000"/>
                </a:pPr>
                <a:endParaRPr lang="de-CH" sz="500" dirty="0">
                  <a:solidFill>
                    <a:srgbClr val="000000"/>
                  </a:solidFill>
                  <a:latin typeface="Arial Narrow" panose="020B0606020202030204" pitchFamily="34" charset="0"/>
                  <a:ea typeface="Tahoma"/>
                  <a:cs typeface="Arial" panose="020B0604020202020204" pitchFamily="34" charset="0"/>
                </a:endParaRPr>
              </a:p>
              <a:p>
                <a:pPr algn="l" rtl="0">
                  <a:defRPr sz="1000"/>
                </a:pPr>
                <a:r>
                  <a:rPr lang="de-CH" sz="900" b="1" i="0" u="none" strike="noStrike" baseline="0" dirty="0" smtClean="0">
                    <a:solidFill>
                      <a:srgbClr val="000000"/>
                    </a:solidFill>
                    <a:latin typeface="Arial Narrow" panose="020B0606020202030204" pitchFamily="34" charset="0"/>
                    <a:ea typeface="Tahoma"/>
                    <a:cs typeface="Arial" panose="020B0604020202020204" pitchFamily="34" charset="0"/>
                  </a:rPr>
                  <a:t>Expertisen und Spezialprojekte</a:t>
                </a:r>
              </a:p>
              <a:p>
                <a:pPr algn="l" rtl="0">
                  <a:defRPr sz="1000"/>
                </a:pPr>
                <a:endParaRPr lang="de-CH" sz="500" b="1" dirty="0">
                  <a:solidFill>
                    <a:srgbClr val="000000"/>
                  </a:solidFill>
                  <a:latin typeface="Arial Narrow" panose="020B0606020202030204" pitchFamily="34" charset="0"/>
                  <a:ea typeface="Tahoma"/>
                  <a:cs typeface="Arial" panose="020B0604020202020204" pitchFamily="34" charset="0"/>
                </a:endParaRPr>
              </a:p>
              <a:p>
                <a:pPr algn="l" rtl="0">
                  <a:defRPr sz="1000"/>
                </a:pPr>
                <a:r>
                  <a:rPr lang="de-CH" sz="900" b="1" i="0" u="none" strike="noStrike" baseline="0" dirty="0" smtClean="0">
                    <a:solidFill>
                      <a:srgbClr val="000000"/>
                    </a:solidFill>
                    <a:latin typeface="Arial Narrow" panose="020B0606020202030204" pitchFamily="34" charset="0"/>
                    <a:ea typeface="Tahoma"/>
                    <a:cs typeface="Arial" panose="020B0604020202020204" pitchFamily="34" charset="0"/>
                  </a:rPr>
                  <a:t>Sucht und Begutachtungen</a:t>
                </a:r>
              </a:p>
              <a:p>
                <a:pPr>
                  <a:defRPr sz="1000"/>
                </a:pPr>
                <a:r>
                  <a:rPr lang="de-CH" sz="9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ahoma"/>
                    <a:cs typeface="Arial" panose="020B0604020202020204" pitchFamily="34" charset="0"/>
                  </a:rPr>
                  <a:t>Fachstelle für Psychiatrische Gutachten</a:t>
                </a:r>
              </a:p>
              <a:p>
                <a:pPr>
                  <a:defRPr sz="1000"/>
                </a:pPr>
                <a:r>
                  <a:rPr lang="de-CH" sz="9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ahoma"/>
                    <a:cs typeface="Arial" panose="020B0604020202020204" pitchFamily="34" charset="0"/>
                  </a:rPr>
                  <a:t>Integrierte Suchthilfe Winterthur</a:t>
                </a:r>
              </a:p>
              <a:p>
                <a:pPr algn="l" rtl="0">
                  <a:defRPr sz="1000"/>
                </a:pPr>
                <a:r>
                  <a:rPr lang="de-CH" sz="900" dirty="0" smtClean="0">
                    <a:solidFill>
                      <a:srgbClr val="000000"/>
                    </a:solidFill>
                    <a:latin typeface="Arial Narrow" panose="020B0606020202030204" pitchFamily="34" charset="0"/>
                    <a:ea typeface="Tahoma"/>
                    <a:cs typeface="Arial" panose="020B0604020202020204" pitchFamily="34" charset="0"/>
                  </a:rPr>
                  <a:t>Fachstelle für Abhängigkeitserkrankungen Bezirk Bülach</a:t>
                </a:r>
                <a:endParaRPr lang="de-CH" sz="900" i="0" u="none" strike="noStrike" baseline="0" dirty="0">
                  <a:solidFill>
                    <a:srgbClr val="000000"/>
                  </a:solidFill>
                  <a:latin typeface="Arial Narrow" panose="020B0606020202030204" pitchFamily="34" charset="0"/>
                  <a:ea typeface="Tahoma"/>
                  <a:cs typeface="Arial" panose="020B0604020202020204" pitchFamily="34" charset="0"/>
                </a:endParaRPr>
              </a:p>
            </p:txBody>
          </p:sp>
          <p:sp>
            <p:nvSpPr>
              <p:cNvPr id="8" name="Text Box 9"/>
              <p:cNvSpPr txBox="1">
                <a:spLocks noChangeArrowheads="1"/>
              </p:cNvSpPr>
              <p:nvPr/>
            </p:nvSpPr>
            <p:spPr bwMode="auto">
              <a:xfrm>
                <a:off x="147198" y="1810001"/>
                <a:ext cx="8363138" cy="862687"/>
              </a:xfrm>
              <a:prstGeom prst="rect">
                <a:avLst/>
              </a:prstGeom>
              <a:solidFill>
                <a:srgbClr val="B8CEE6"/>
              </a:solidFill>
              <a:ln w="9525">
                <a:solidFill>
                  <a:srgbClr xmlns:mc="http://schemas.openxmlformats.org/markup-compatibility/2006" xmlns:a14="http://schemas.microsoft.com/office/drawing/2010/main" val="969696" mc:Ignorable="a14" a14:legacySpreadsheetColorIndex="55"/>
                </a:solidFill>
                <a:miter lim="800000"/>
                <a:headEnd/>
                <a:tailEnd/>
              </a:ln>
            </p:spPr>
            <p:txBody>
              <a:bodyPr wrap="square" lIns="108000" tIns="46800" rIns="90000" bIns="46800" anchor="ctr" upright="1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r>
                  <a:rPr lang="de-CH" sz="900" b="1" i="0" baseline="0" dirty="0">
                    <a:effectLst/>
                    <a:latin typeface="Arial Narrow" panose="020B0606020202030204" pitchFamily="34" charset="0"/>
                    <a:cs typeface="Arial" panose="020B0604020202020204" pitchFamily="34" charset="0"/>
                  </a:rPr>
                  <a:t>Ärztliche Direktion</a:t>
                </a:r>
                <a:endParaRPr lang="de-CH" sz="900" dirty="0">
                  <a:effectLst/>
                  <a:latin typeface="Arial Narrow" panose="020B0606020202030204" pitchFamily="34" charset="0"/>
                  <a:cs typeface="Arial" panose="020B0604020202020204" pitchFamily="34" charset="0"/>
                </a:endParaRPr>
              </a:p>
              <a:p>
                <a:pPr rtl="0"/>
                <a:r>
                  <a:rPr lang="de-CH" sz="900" b="0" i="0" baseline="0" dirty="0" smtClean="0">
                    <a:effectLst/>
                    <a:latin typeface="Arial Narrow" panose="020B0606020202030204" pitchFamily="34" charset="0"/>
                    <a:cs typeface="Arial" panose="020B0604020202020204" pitchFamily="34" charset="0"/>
                  </a:rPr>
                  <a:t>Case Management</a:t>
                </a:r>
                <a:endParaRPr lang="de-CH" sz="900" dirty="0">
                  <a:effectLst/>
                  <a:latin typeface="Arial Narrow" panose="020B0606020202030204" pitchFamily="34" charset="0"/>
                  <a:cs typeface="Arial" panose="020B0604020202020204" pitchFamily="34" charset="0"/>
                </a:endParaRPr>
              </a:p>
              <a:p>
                <a:pPr rtl="0"/>
                <a:r>
                  <a:rPr lang="de-CH" sz="900" b="0" i="0" baseline="0" dirty="0" smtClean="0">
                    <a:effectLst/>
                    <a:latin typeface="Arial Narrow" panose="020B0606020202030204" pitchFamily="34" charset="0"/>
                    <a:cs typeface="Arial" panose="020B0604020202020204" pitchFamily="34" charset="0"/>
                  </a:rPr>
                  <a:t>Koordinations-</a:t>
                </a:r>
                <a:r>
                  <a:rPr lang="de-CH" sz="900" b="0" i="0" dirty="0" smtClean="0">
                    <a:effectLst/>
                    <a:latin typeface="Arial Narrow" panose="020B0606020202030204" pitchFamily="34" charset="0"/>
                    <a:cs typeface="Arial" panose="020B0604020202020204" pitchFamily="34" charset="0"/>
                  </a:rPr>
                  <a:t> und Beratungsstelle</a:t>
                </a:r>
                <a:endParaRPr lang="de-CH" sz="900" dirty="0">
                  <a:effectLst/>
                  <a:latin typeface="Arial Narrow" panose="020B0606020202030204" pitchFamily="34" charset="0"/>
                  <a:cs typeface="Arial" panose="020B0604020202020204" pitchFamily="34" charset="0"/>
                </a:endParaRPr>
              </a:p>
              <a:p>
                <a:pPr rtl="0"/>
                <a:r>
                  <a:rPr lang="de-CH" sz="900" b="0" i="0" baseline="0" dirty="0" smtClean="0">
                    <a:effectLst/>
                    <a:latin typeface="Arial Narrow" panose="020B0606020202030204" pitchFamily="34" charset="0"/>
                    <a:cs typeface="Arial" panose="020B0604020202020204" pitchFamily="34" charset="0"/>
                  </a:rPr>
                  <a:t>Psychologie</a:t>
                </a:r>
              </a:p>
              <a:p>
                <a:pPr rtl="0"/>
                <a:r>
                  <a:rPr lang="de-CH" sz="900" dirty="0" smtClean="0">
                    <a:latin typeface="Arial Narrow" panose="020B0606020202030204" pitchFamily="34" charset="0"/>
                    <a:cs typeface="Arial" panose="020B0604020202020204" pitchFamily="34" charset="0"/>
                  </a:rPr>
                  <a:t>Medizincontrolling, Evaluation + Forschung</a:t>
                </a:r>
                <a:endParaRPr lang="de-CH" sz="900" dirty="0">
                  <a:effectLst/>
                  <a:latin typeface="Arial Narrow" panose="020B0606020202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" name="Text Box 11"/>
              <p:cNvSpPr txBox="1">
                <a:spLocks noChangeArrowheads="1"/>
              </p:cNvSpPr>
              <p:nvPr/>
            </p:nvSpPr>
            <p:spPr bwMode="auto">
              <a:xfrm>
                <a:off x="147198" y="2727186"/>
                <a:ext cx="8363138" cy="1225923"/>
              </a:xfrm>
              <a:prstGeom prst="rect">
                <a:avLst/>
              </a:prstGeom>
              <a:solidFill>
                <a:srgbClr val="B8CEE6"/>
              </a:solidFill>
              <a:ln w="9525">
                <a:solidFill>
                  <a:srgbClr xmlns:mc="http://schemas.openxmlformats.org/markup-compatibility/2006" xmlns:a14="http://schemas.microsoft.com/office/drawing/2010/main" val="969696" mc:Ignorable="a14" a14:legacySpreadsheetColorIndex="55"/>
                </a:solidFill>
                <a:miter lim="800000"/>
                <a:headEnd/>
                <a:tailEnd/>
              </a:ln>
            </p:spPr>
            <p:txBody>
              <a:bodyPr wrap="square" lIns="108000" tIns="46800" rIns="90000" bIns="46800" anchor="ctr" upright="1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 rtl="0">
                  <a:defRPr sz="1000"/>
                </a:pPr>
                <a:r>
                  <a:rPr lang="de-CH" sz="900" b="1" i="0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ahoma"/>
                    <a:cs typeface="Arial" panose="020B0604020202020204" pitchFamily="34" charset="0"/>
                  </a:rPr>
                  <a:t>Direktion </a:t>
                </a:r>
                <a:r>
                  <a:rPr lang="de-CH" sz="900" b="1" i="0" u="none" strike="noStrike" baseline="0" dirty="0" smtClean="0">
                    <a:solidFill>
                      <a:srgbClr val="000000"/>
                    </a:solidFill>
                    <a:latin typeface="Arial Narrow" panose="020B0606020202030204" pitchFamily="34" charset="0"/>
                    <a:ea typeface="Tahoma"/>
                    <a:cs typeface="Arial" panose="020B0604020202020204" pitchFamily="34" charset="0"/>
                  </a:rPr>
                  <a:t>Pflege, Fachdienste, Informatik</a:t>
                </a:r>
                <a:endParaRPr lang="de-CH" sz="900" b="1" i="0" u="none" strike="noStrike" baseline="0" dirty="0">
                  <a:solidFill>
                    <a:srgbClr val="000000"/>
                  </a:solidFill>
                  <a:latin typeface="Arial Narrow" panose="020B0606020202030204" pitchFamily="34" charset="0"/>
                  <a:ea typeface="Tahoma"/>
                  <a:cs typeface="Arial" panose="020B0604020202020204" pitchFamily="34" charset="0"/>
                </a:endParaRPr>
              </a:p>
              <a:p>
                <a:pPr algn="l" rtl="0">
                  <a:defRPr sz="1000"/>
                </a:pPr>
                <a:r>
                  <a:rPr lang="de-CH" sz="900" b="0" i="0" u="none" strike="noStrike" baseline="0" dirty="0" smtClean="0">
                    <a:solidFill>
                      <a:srgbClr val="000000"/>
                    </a:solidFill>
                    <a:latin typeface="Arial Narrow" panose="020B0606020202030204" pitchFamily="34" charset="0"/>
                    <a:ea typeface="Tahoma"/>
                    <a:cs typeface="Arial" panose="020B0604020202020204" pitchFamily="34" charset="0"/>
                  </a:rPr>
                  <a:t>Pflege</a:t>
                </a:r>
              </a:p>
              <a:p>
                <a:pPr>
                  <a:defRPr sz="1000"/>
                </a:pPr>
                <a:r>
                  <a:rPr lang="de-CH" sz="9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ahoma"/>
                    <a:cs typeface="Arial" panose="020B0604020202020204" pitchFamily="34" charset="0"/>
                  </a:rPr>
                  <a:t>Ergo-, Aktivierungs- und </a:t>
                </a:r>
                <a:r>
                  <a:rPr lang="de-CH" sz="900" dirty="0" smtClean="0">
                    <a:solidFill>
                      <a:srgbClr val="000000"/>
                    </a:solidFill>
                    <a:latin typeface="Arial Narrow" panose="020B0606020202030204" pitchFamily="34" charset="0"/>
                    <a:ea typeface="Tahoma"/>
                    <a:cs typeface="Arial" panose="020B0604020202020204" pitchFamily="34" charset="0"/>
                  </a:rPr>
                  <a:t>Kunsttherapie</a:t>
                </a:r>
              </a:p>
              <a:p>
                <a:pPr>
                  <a:defRPr sz="1000"/>
                </a:pPr>
                <a:r>
                  <a:rPr lang="de-CH" sz="900" dirty="0" smtClean="0">
                    <a:solidFill>
                      <a:srgbClr val="000000"/>
                    </a:solidFill>
                    <a:latin typeface="Arial Narrow" panose="020B0606020202030204" pitchFamily="34" charset="0"/>
                    <a:ea typeface="Tahoma"/>
                    <a:cs typeface="Arial" panose="020B0604020202020204" pitchFamily="34" charset="0"/>
                  </a:rPr>
                  <a:t>Physio- und Bewegungstherapie</a:t>
                </a:r>
              </a:p>
              <a:p>
                <a:pPr>
                  <a:defRPr sz="1000"/>
                </a:pPr>
                <a:r>
                  <a:rPr lang="de-CH" sz="900" dirty="0" smtClean="0">
                    <a:solidFill>
                      <a:srgbClr val="000000"/>
                    </a:solidFill>
                    <a:latin typeface="Arial Narrow" panose="020B0606020202030204" pitchFamily="34" charset="0"/>
                    <a:ea typeface="Tahoma"/>
                    <a:cs typeface="Arial" panose="020B0604020202020204" pitchFamily="34" charset="0"/>
                  </a:rPr>
                  <a:t>Sozialdienst</a:t>
                </a:r>
                <a:endParaRPr lang="de-CH" sz="900" dirty="0">
                  <a:solidFill>
                    <a:srgbClr val="000000"/>
                  </a:solidFill>
                  <a:latin typeface="Arial Narrow" panose="020B0606020202030204" pitchFamily="34" charset="0"/>
                  <a:ea typeface="Tahoma"/>
                  <a:cs typeface="Arial" panose="020B0604020202020204" pitchFamily="34" charset="0"/>
                </a:endParaRPr>
              </a:p>
              <a:p>
                <a:pPr algn="l" rtl="0">
                  <a:defRPr sz="1000"/>
                </a:pPr>
                <a:r>
                  <a:rPr lang="de-CH" sz="900" b="0" i="0" u="none" strike="noStrike" baseline="0" dirty="0" smtClean="0">
                    <a:solidFill>
                      <a:srgbClr val="000000"/>
                    </a:solidFill>
                    <a:latin typeface="Arial Narrow" panose="020B0606020202030204" pitchFamily="34" charset="0"/>
                    <a:ea typeface="Tahoma"/>
                    <a:cs typeface="Arial" panose="020B0604020202020204" pitchFamily="34" charset="0"/>
                  </a:rPr>
                  <a:t>Seelsorge</a:t>
                </a:r>
              </a:p>
              <a:p>
                <a:pPr>
                  <a:defRPr sz="1000"/>
                </a:pPr>
                <a:r>
                  <a:rPr lang="de-CH" sz="900" dirty="0" smtClean="0">
                    <a:solidFill>
                      <a:srgbClr val="000000"/>
                    </a:solidFill>
                    <a:latin typeface="Arial Narrow" panose="020B0606020202030204" pitchFamily="34" charset="0"/>
                    <a:ea typeface="Tahoma"/>
                    <a:cs typeface="Arial" panose="020B0604020202020204" pitchFamily="34" charset="0"/>
                  </a:rPr>
                  <a:t>Informatik</a:t>
                </a:r>
                <a:endParaRPr lang="de-CH" sz="900" b="0" i="0" u="none" strike="noStrike" baseline="0" dirty="0">
                  <a:solidFill>
                    <a:srgbClr val="000000"/>
                  </a:solidFill>
                  <a:latin typeface="Arial Narrow" panose="020B0606020202030204" pitchFamily="34" charset="0"/>
                  <a:ea typeface="Tahoma"/>
                  <a:cs typeface="Arial" panose="020B0604020202020204" pitchFamily="34" charset="0"/>
                </a:endParaRPr>
              </a:p>
            </p:txBody>
          </p:sp>
          <p:sp>
            <p:nvSpPr>
              <p:cNvPr id="10" name="Text Box 12"/>
              <p:cNvSpPr txBox="1">
                <a:spLocks noChangeArrowheads="1"/>
              </p:cNvSpPr>
              <p:nvPr/>
            </p:nvSpPr>
            <p:spPr bwMode="auto">
              <a:xfrm>
                <a:off x="147790" y="3992286"/>
                <a:ext cx="8363138" cy="729837"/>
              </a:xfrm>
              <a:prstGeom prst="rect">
                <a:avLst/>
              </a:prstGeom>
              <a:solidFill>
                <a:srgbClr val="B8CEE6"/>
              </a:solidFill>
              <a:ln w="9525">
                <a:solidFill>
                  <a:srgbClr xmlns:mc="http://schemas.openxmlformats.org/markup-compatibility/2006" xmlns:a14="http://schemas.microsoft.com/office/drawing/2010/main" val="969696" mc:Ignorable="a14" a14:legacySpreadsheetColorIndex="55"/>
                </a:solidFill>
                <a:miter lim="800000"/>
                <a:headEnd/>
                <a:tailEnd/>
              </a:ln>
            </p:spPr>
            <p:txBody>
              <a:bodyPr wrap="square" lIns="108000" tIns="46800" rIns="90000" bIns="46800" anchor="ctr" upright="1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 rtl="0">
                  <a:defRPr sz="1000"/>
                </a:pPr>
                <a:r>
                  <a:rPr lang="de-CH" sz="900" b="1" i="0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ahoma"/>
                    <a:cs typeface="Arial" panose="020B0604020202020204" pitchFamily="34" charset="0"/>
                  </a:rPr>
                  <a:t>Direktion Finanzen </a:t>
                </a:r>
                <a:endParaRPr lang="de-CH" sz="900" b="1" i="0" u="none" strike="noStrike" baseline="0" dirty="0" smtClean="0">
                  <a:solidFill>
                    <a:srgbClr val="000000"/>
                  </a:solidFill>
                  <a:latin typeface="Arial Narrow" panose="020B0606020202030204" pitchFamily="34" charset="0"/>
                  <a:ea typeface="Tahoma"/>
                  <a:cs typeface="Arial" panose="020B0604020202020204" pitchFamily="34" charset="0"/>
                </a:endParaRPr>
              </a:p>
              <a:p>
                <a:pPr algn="l" rtl="0">
                  <a:defRPr sz="1000"/>
                </a:pPr>
                <a:r>
                  <a:rPr lang="de-CH" sz="900" b="0" i="0" u="none" strike="noStrike" baseline="0" dirty="0" smtClean="0">
                    <a:solidFill>
                      <a:srgbClr val="000000"/>
                    </a:solidFill>
                    <a:latin typeface="Arial Narrow" panose="020B0606020202030204" pitchFamily="34" charset="0"/>
                    <a:ea typeface="Tahoma"/>
                    <a:cs typeface="Arial" panose="020B0604020202020204" pitchFamily="34" charset="0"/>
                  </a:rPr>
                  <a:t>Controlling</a:t>
                </a:r>
              </a:p>
              <a:p>
                <a:pPr algn="l" rtl="0">
                  <a:defRPr sz="1000"/>
                </a:pPr>
                <a:r>
                  <a:rPr lang="de-CH" sz="900" b="0" i="0" u="none" strike="noStrike" baseline="0" dirty="0" smtClean="0">
                    <a:solidFill>
                      <a:srgbClr val="000000"/>
                    </a:solidFill>
                    <a:latin typeface="Arial Narrow" panose="020B0606020202030204" pitchFamily="34" charset="0"/>
                    <a:ea typeface="Tahoma"/>
                    <a:cs typeface="Arial" panose="020B0604020202020204" pitchFamily="34" charset="0"/>
                  </a:rPr>
                  <a:t>Finanzbuchhaltung</a:t>
                </a:r>
                <a:endParaRPr lang="de-CH" sz="900" b="0" i="0" u="none" strike="noStrike" baseline="0" dirty="0">
                  <a:solidFill>
                    <a:srgbClr val="000000"/>
                  </a:solidFill>
                  <a:latin typeface="Arial Narrow" panose="020B0606020202030204" pitchFamily="34" charset="0"/>
                  <a:ea typeface="Tahoma"/>
                  <a:cs typeface="Arial" panose="020B0604020202020204" pitchFamily="34" charset="0"/>
                </a:endParaRPr>
              </a:p>
              <a:p>
                <a:pPr algn="l" rtl="0">
                  <a:defRPr sz="1000"/>
                </a:pPr>
                <a:r>
                  <a:rPr lang="de-CH" sz="900" b="0" i="0" u="none" strike="noStrike" baseline="0" dirty="0" smtClean="0">
                    <a:solidFill>
                      <a:srgbClr val="000000"/>
                    </a:solidFill>
                    <a:latin typeface="Arial Narrow" panose="020B0606020202030204" pitchFamily="34" charset="0"/>
                    <a:ea typeface="Tahoma"/>
                    <a:cs typeface="Arial" panose="020B0604020202020204" pitchFamily="34" charset="0"/>
                  </a:rPr>
                  <a:t>Patientenadministration</a:t>
                </a:r>
                <a:endParaRPr lang="de-CH" sz="900" b="0" i="0" u="none" strike="noStrike" baseline="0" dirty="0">
                  <a:solidFill>
                    <a:srgbClr val="000000"/>
                  </a:solidFill>
                  <a:latin typeface="Arial Narrow" panose="020B0606020202030204" pitchFamily="34" charset="0"/>
                  <a:ea typeface="Tahoma"/>
                  <a:cs typeface="Arial" panose="020B0604020202020204" pitchFamily="34" charset="0"/>
                </a:endParaRPr>
              </a:p>
            </p:txBody>
          </p:sp>
          <p:sp>
            <p:nvSpPr>
              <p:cNvPr id="11" name="Text Box 15"/>
              <p:cNvSpPr txBox="1">
                <a:spLocks noChangeArrowheads="1"/>
              </p:cNvSpPr>
              <p:nvPr/>
            </p:nvSpPr>
            <p:spPr bwMode="auto">
              <a:xfrm>
                <a:off x="147198" y="4768658"/>
                <a:ext cx="8363138" cy="317832"/>
              </a:xfrm>
              <a:prstGeom prst="rect">
                <a:avLst/>
              </a:prstGeom>
              <a:solidFill>
                <a:srgbClr val="B8CEE6"/>
              </a:solidFill>
              <a:ln w="9525">
                <a:solidFill>
                  <a:srgbClr xmlns:mc="http://schemas.openxmlformats.org/markup-compatibility/2006" xmlns:a14="http://schemas.microsoft.com/office/drawing/2010/main" val="969696" mc:Ignorable="a14" a14:legacySpreadsheetColorIndex="55"/>
                </a:solidFill>
                <a:miter lim="800000"/>
                <a:headEnd/>
                <a:tailEnd/>
              </a:ln>
            </p:spPr>
            <p:txBody>
              <a:bodyPr wrap="square" lIns="108000" tIns="46800" rIns="90000" bIns="46800" anchor="ctr" upright="1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 rtl="0">
                  <a:defRPr sz="1000"/>
                </a:pPr>
                <a:r>
                  <a:rPr lang="de-CH" sz="900" b="1" i="0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ahoma"/>
                    <a:cs typeface="Arial" panose="020B0604020202020204" pitchFamily="34" charset="0"/>
                  </a:rPr>
                  <a:t>Direktion Human Resources</a:t>
                </a:r>
              </a:p>
              <a:p>
                <a:pPr algn="l" rtl="0">
                  <a:defRPr sz="1000"/>
                </a:pPr>
                <a:r>
                  <a:rPr lang="de-CH" sz="900" b="0" i="0" u="none" strike="noStrike" baseline="0" dirty="0" smtClean="0">
                    <a:solidFill>
                      <a:srgbClr val="000000"/>
                    </a:solidFill>
                    <a:latin typeface="Arial Narrow" panose="020B0606020202030204" pitchFamily="34" charset="0"/>
                    <a:ea typeface="Tahoma"/>
                    <a:cs typeface="Arial" panose="020B0604020202020204" pitchFamily="34" charset="0"/>
                  </a:rPr>
                  <a:t>Kinderkrippe</a:t>
                </a:r>
                <a:endParaRPr lang="de-CH" sz="900" b="0" i="0" u="none" strike="noStrike" baseline="0" dirty="0">
                  <a:solidFill>
                    <a:srgbClr val="000000"/>
                  </a:solidFill>
                  <a:latin typeface="Arial Narrow" panose="020B0606020202030204" pitchFamily="34" charset="0"/>
                  <a:ea typeface="Tahoma"/>
                  <a:cs typeface="Arial" panose="020B0604020202020204" pitchFamily="34" charset="0"/>
                </a:endParaRPr>
              </a:p>
            </p:txBody>
          </p:sp>
          <p:sp>
            <p:nvSpPr>
              <p:cNvPr id="12" name="Text Box 4"/>
              <p:cNvSpPr txBox="1">
                <a:spLocks noChangeArrowheads="1"/>
              </p:cNvSpPr>
              <p:nvPr/>
            </p:nvSpPr>
            <p:spPr bwMode="auto">
              <a:xfrm>
                <a:off x="153880" y="44051"/>
                <a:ext cx="8361292" cy="150860"/>
              </a:xfrm>
              <a:prstGeom prst="rect">
                <a:avLst/>
              </a:prstGeom>
              <a:solidFill>
                <a:srgbClr val="75A0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xmlns:mc="http://schemas.openxmlformats.org/markup-compatibility/2006" val="969696" mc:Ignorable="a14" a14:legacySpreadsheetColorIndex="55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108000" tIns="46800" rIns="90000" bIns="46800" anchor="ctr" upright="1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 rtl="0">
                  <a:defRPr sz="1000"/>
                </a:pPr>
                <a:r>
                  <a:rPr lang="de-CH" sz="900" b="1" i="0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ahoma"/>
                    <a:cs typeface="Arial" panose="020B0604020202020204" pitchFamily="34" charset="0"/>
                  </a:rPr>
                  <a:t>Geschäftsleitung</a:t>
                </a:r>
              </a:p>
            </p:txBody>
          </p:sp>
        </p:grpSp>
      </p:grpSp>
      <p:grpSp>
        <p:nvGrpSpPr>
          <p:cNvPr id="14" name="Gruppieren 13"/>
          <p:cNvGrpSpPr>
            <a:grpSpLocks noChangeAspect="1"/>
          </p:cNvGrpSpPr>
          <p:nvPr/>
        </p:nvGrpSpPr>
        <p:grpSpPr>
          <a:xfrm>
            <a:off x="2891489" y="1287045"/>
            <a:ext cx="5894287" cy="4704000"/>
            <a:chOff x="2434012" y="1509829"/>
            <a:chExt cx="6189861" cy="4386490"/>
          </a:xfrm>
        </p:grpSpPr>
        <p:grpSp>
          <p:nvGrpSpPr>
            <p:cNvPr id="15" name="Gruppieren 14"/>
            <p:cNvGrpSpPr/>
            <p:nvPr/>
          </p:nvGrpSpPr>
          <p:grpSpPr>
            <a:xfrm>
              <a:off x="4007168" y="1509829"/>
              <a:ext cx="1477448" cy="4379819"/>
              <a:chOff x="3741986" y="423174"/>
              <a:chExt cx="1479352" cy="4312009"/>
            </a:xfrm>
          </p:grpSpPr>
          <p:sp>
            <p:nvSpPr>
              <p:cNvPr id="43" name="Text Box 19"/>
              <p:cNvSpPr txBox="1">
                <a:spLocks noChangeArrowheads="1"/>
              </p:cNvSpPr>
              <p:nvPr/>
            </p:nvSpPr>
            <p:spPr bwMode="auto">
              <a:xfrm>
                <a:off x="3741986" y="423174"/>
                <a:ext cx="1479352" cy="4312009"/>
              </a:xfrm>
              <a:prstGeom prst="rect">
                <a:avLst/>
              </a:prstGeom>
              <a:solidFill>
                <a:srgbClr val="FDC400"/>
              </a:solidFill>
              <a:ln w="9525">
                <a:solidFill>
                  <a:srgbClr xmlns:mc="http://schemas.openxmlformats.org/markup-compatibility/2006" xmlns:a14="http://schemas.microsoft.com/office/drawing/2010/main" val="969696" mc:Ignorable="a14" a14:legacySpreadsheetColorIndex="55"/>
                </a:solidFill>
                <a:miter lim="800000"/>
                <a:headEnd/>
                <a:tailEnd/>
              </a:ln>
              <a:effectLst>
                <a:outerShdw dist="35921" dir="2700000" algn="ctr" rotWithShape="0">
                  <a:srgbClr xmlns:mc="http://schemas.openxmlformats.org/markup-compatibility/2006" xmlns:a14="http://schemas.microsoft.com/office/drawing/2010/main" val="969696" mc:Ignorable="a14" a14:legacySpreadsheetColorIndex="55"/>
                </a:outerShdw>
              </a:effectLst>
            </p:spPr>
            <p:txBody>
              <a:bodyPr wrap="square" lIns="90000" tIns="144000" rIns="90000" bIns="46800" anchor="t" upright="1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rtl="0">
                  <a:defRPr sz="1000"/>
                </a:pPr>
                <a:r>
                  <a:rPr lang="de-CH" sz="900" b="1" i="0" u="none" strike="noStrike" baseline="0">
                    <a:solidFill>
                      <a:srgbClr val="000000"/>
                    </a:solidFill>
                    <a:latin typeface="Arial Narrow" panose="020B0606020202030204" pitchFamily="34" charset="0"/>
                    <a:ea typeface="Tahoma"/>
                    <a:cs typeface="Arial" panose="020B0604020202020204" pitchFamily="34" charset="0"/>
                  </a:rPr>
                  <a:t>Akutpsychiatrie für Erwachsene</a:t>
                </a:r>
              </a:p>
            </p:txBody>
          </p:sp>
          <p:sp>
            <p:nvSpPr>
              <p:cNvPr id="44" name="Text Box 19"/>
              <p:cNvSpPr txBox="1">
                <a:spLocks noChangeArrowheads="1"/>
              </p:cNvSpPr>
              <p:nvPr/>
            </p:nvSpPr>
            <p:spPr bwMode="auto">
              <a:xfrm>
                <a:off x="3796161" y="979873"/>
                <a:ext cx="1371002" cy="457864"/>
              </a:xfrm>
              <a:prstGeom prst="rect">
                <a:avLst/>
              </a:prstGeom>
              <a:solidFill>
                <a:srgbClr val="FFE689"/>
              </a:solidFill>
              <a:ln w="9525">
                <a:solidFill>
                  <a:srgbClr xmlns:mc="http://schemas.openxmlformats.org/markup-compatibility/2006" xmlns:a14="http://schemas.microsoft.com/office/drawing/2010/main" val="969696" mc:Ignorable="a14" a14:legacySpreadsheetColorIndex="55"/>
                </a:solidFill>
                <a:miter lim="800000"/>
                <a:headEnd/>
                <a:tailEnd/>
              </a:ln>
              <a:effectLst/>
            </p:spPr>
            <p:txBody>
              <a:bodyPr wrap="square" lIns="36000" tIns="36000" rIns="36000" bIns="36000" anchor="ctr" anchorCtr="0" upright="1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rtl="0">
                  <a:defRPr sz="1000"/>
                </a:pPr>
                <a:r>
                  <a:rPr lang="de-CH" sz="900" b="0" i="0" u="none" strike="noStrike" baseline="0">
                    <a:solidFill>
                      <a:srgbClr val="000000"/>
                    </a:solidFill>
                    <a:latin typeface="Arial Narrow" panose="020B0606020202030204" pitchFamily="34" charset="0"/>
                    <a:ea typeface="Tahoma"/>
                    <a:cs typeface="Arial" panose="020B0604020202020204" pitchFamily="34" charset="0"/>
                  </a:rPr>
                  <a:t>5 Akutstationen</a:t>
                </a:r>
              </a:p>
            </p:txBody>
          </p:sp>
          <p:sp>
            <p:nvSpPr>
              <p:cNvPr id="45" name="Text Box 19"/>
              <p:cNvSpPr txBox="1">
                <a:spLocks noChangeArrowheads="1"/>
              </p:cNvSpPr>
              <p:nvPr/>
            </p:nvSpPr>
            <p:spPr bwMode="auto">
              <a:xfrm>
                <a:off x="3796161" y="1497902"/>
                <a:ext cx="1371002" cy="466498"/>
              </a:xfrm>
              <a:prstGeom prst="rect">
                <a:avLst/>
              </a:prstGeom>
              <a:solidFill>
                <a:srgbClr val="FFE689"/>
              </a:solidFill>
              <a:ln w="9525">
                <a:solidFill>
                  <a:srgbClr xmlns:mc="http://schemas.openxmlformats.org/markup-compatibility/2006" xmlns:a14="http://schemas.microsoft.com/office/drawing/2010/main" val="969696" mc:Ignorable="a14" a14:legacySpreadsheetColorIndex="55"/>
                </a:solidFill>
                <a:miter lim="800000"/>
                <a:headEnd/>
                <a:tailEnd/>
              </a:ln>
              <a:effectLst/>
            </p:spPr>
            <p:txBody>
              <a:bodyPr wrap="square" lIns="36000" tIns="36000" rIns="36000" bIns="36000" anchor="ctr" anchorCtr="0" upright="1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rtl="0">
                  <a:defRPr sz="1000"/>
                </a:pPr>
                <a:r>
                  <a:rPr lang="de-CH" sz="900" b="0" i="0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ahoma"/>
                    <a:cs typeface="Arial" panose="020B0604020202020204" pitchFamily="34" charset="0"/>
                  </a:rPr>
                  <a:t>Kriseninterventionszentrum</a:t>
                </a:r>
              </a:p>
            </p:txBody>
          </p:sp>
          <p:sp>
            <p:nvSpPr>
              <p:cNvPr id="46" name="Text Box 19"/>
              <p:cNvSpPr txBox="1">
                <a:spLocks noChangeArrowheads="1"/>
              </p:cNvSpPr>
              <p:nvPr/>
            </p:nvSpPr>
            <p:spPr bwMode="auto">
              <a:xfrm>
                <a:off x="3796161" y="2026446"/>
                <a:ext cx="1371002" cy="461244"/>
              </a:xfrm>
              <a:prstGeom prst="rect">
                <a:avLst/>
              </a:prstGeom>
              <a:solidFill>
                <a:srgbClr val="FFE689"/>
              </a:solidFill>
              <a:ln w="9525">
                <a:solidFill>
                  <a:srgbClr xmlns:mc="http://schemas.openxmlformats.org/markup-compatibility/2006" xmlns:a14="http://schemas.microsoft.com/office/drawing/2010/main" val="969696" mc:Ignorable="a14" a14:legacySpreadsheetColorIndex="55"/>
                </a:solidFill>
                <a:miter lim="800000"/>
                <a:headEnd/>
                <a:tailEnd/>
              </a:ln>
              <a:effectLst/>
            </p:spPr>
            <p:txBody>
              <a:bodyPr wrap="square" lIns="36000" tIns="36000" rIns="36000" bIns="36000" anchor="ctr" anchorCtr="0" upright="1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rtl="0">
                  <a:defRPr sz="1000"/>
                </a:pPr>
                <a:r>
                  <a:rPr lang="de-CH" sz="900" b="0" i="0" u="none" strike="noStrike" baseline="0" dirty="0" err="1">
                    <a:solidFill>
                      <a:srgbClr val="000000"/>
                    </a:solidFill>
                    <a:latin typeface="Arial Narrow" panose="020B0606020202030204" pitchFamily="34" charset="0"/>
                    <a:ea typeface="Tahoma"/>
                    <a:cs typeface="Arial" panose="020B0604020202020204" pitchFamily="34" charset="0"/>
                  </a:rPr>
                  <a:t>Triagezentrum</a:t>
                </a:r>
                <a:endParaRPr lang="de-CH" sz="900" b="0" i="0" u="none" strike="noStrike" baseline="0" dirty="0">
                  <a:solidFill>
                    <a:srgbClr val="000000"/>
                  </a:solidFill>
                  <a:latin typeface="Arial Narrow" panose="020B0606020202030204" pitchFamily="34" charset="0"/>
                  <a:ea typeface="Tahom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6" name="Gruppieren 15"/>
            <p:cNvGrpSpPr/>
            <p:nvPr/>
          </p:nvGrpSpPr>
          <p:grpSpPr>
            <a:xfrm>
              <a:off x="7149773" y="1516500"/>
              <a:ext cx="1474100" cy="4379819"/>
              <a:chOff x="6888642" y="429742"/>
              <a:chExt cx="1476000" cy="4312009"/>
            </a:xfrm>
          </p:grpSpPr>
          <p:sp>
            <p:nvSpPr>
              <p:cNvPr id="36" name="Text Box 25"/>
              <p:cNvSpPr txBox="1">
                <a:spLocks noChangeArrowheads="1"/>
              </p:cNvSpPr>
              <p:nvPr/>
            </p:nvSpPr>
            <p:spPr bwMode="auto">
              <a:xfrm>
                <a:off x="6888642" y="429742"/>
                <a:ext cx="1476000" cy="4312009"/>
              </a:xfrm>
              <a:prstGeom prst="rect">
                <a:avLst/>
              </a:prstGeom>
              <a:solidFill>
                <a:srgbClr val="DF89AC"/>
              </a:solidFill>
              <a:ln w="9525">
                <a:solidFill>
                  <a:srgbClr xmlns:mc="http://schemas.openxmlformats.org/markup-compatibility/2006" xmlns:a14="http://schemas.microsoft.com/office/drawing/2010/main" val="969696" mc:Ignorable="a14" a14:legacySpreadsheetColorIndex="55"/>
                </a:solidFill>
                <a:miter lim="800000"/>
                <a:headEnd/>
                <a:tailEnd/>
              </a:ln>
              <a:effectLst>
                <a:outerShdw dist="35921" dir="2700000" algn="ctr" rotWithShape="0">
                  <a:srgbClr xmlns:mc="http://schemas.openxmlformats.org/markup-compatibility/2006" xmlns:a14="http://schemas.microsoft.com/office/drawing/2010/main" val="969696" mc:Ignorable="a14" a14:legacySpreadsheetColorIndex="55"/>
                </a:outerShdw>
              </a:effectLst>
            </p:spPr>
            <p:txBody>
              <a:bodyPr wrap="square" lIns="90000" tIns="144000" rIns="90000" bIns="46800" anchor="t" upright="1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rtl="0">
                  <a:defRPr sz="1000"/>
                </a:pPr>
                <a:r>
                  <a:rPr lang="de-CH" sz="900" b="1" i="0" u="none" strike="noStrike" baseline="0" dirty="0" smtClean="0">
                    <a:solidFill>
                      <a:srgbClr val="000000"/>
                    </a:solidFill>
                    <a:latin typeface="Arial Narrow" panose="020B0606020202030204" pitchFamily="34" charset="0"/>
                    <a:ea typeface="Tahoma"/>
                    <a:cs typeface="Arial" panose="020B0604020202020204" pitchFamily="34" charset="0"/>
                  </a:rPr>
                  <a:t>Psychiatrie für ältere Menschen</a:t>
                </a:r>
                <a:endParaRPr lang="de-CH" sz="900" b="1" i="0" u="none" strike="noStrike" baseline="0" dirty="0">
                  <a:solidFill>
                    <a:srgbClr val="000000"/>
                  </a:solidFill>
                  <a:latin typeface="Arial Narrow" panose="020B0606020202030204" pitchFamily="34" charset="0"/>
                  <a:ea typeface="Tahoma"/>
                  <a:cs typeface="Arial" panose="020B0604020202020204" pitchFamily="34" charset="0"/>
                </a:endParaRPr>
              </a:p>
            </p:txBody>
          </p:sp>
          <p:sp>
            <p:nvSpPr>
              <p:cNvPr id="37" name="Text Box 25"/>
              <p:cNvSpPr txBox="1">
                <a:spLocks noChangeArrowheads="1"/>
              </p:cNvSpPr>
              <p:nvPr/>
            </p:nvSpPr>
            <p:spPr bwMode="auto">
              <a:xfrm>
                <a:off x="6942642" y="979873"/>
                <a:ext cx="1368000" cy="457864"/>
              </a:xfrm>
              <a:prstGeom prst="rect">
                <a:avLst/>
              </a:prstGeom>
              <a:solidFill>
                <a:srgbClr val="EFC7D7"/>
              </a:solidFill>
              <a:ln w="9525">
                <a:solidFill>
                  <a:srgbClr xmlns:mc="http://schemas.openxmlformats.org/markup-compatibility/2006" xmlns:a14="http://schemas.microsoft.com/office/drawing/2010/main" val="969696" mc:Ignorable="a14" a14:legacySpreadsheetColorIndex="55"/>
                </a:solidFill>
                <a:miter lim="800000"/>
                <a:headEnd/>
                <a:tailEnd/>
              </a:ln>
              <a:effectLst/>
            </p:spPr>
            <p:txBody>
              <a:bodyPr wrap="square" lIns="36000" tIns="36000" rIns="36000" bIns="36000" anchor="ctr" anchorCtr="0" upright="1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rtl="0">
                  <a:defRPr sz="1000"/>
                </a:pPr>
                <a:r>
                  <a:rPr lang="de-CH" sz="900" b="0" i="0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ahoma"/>
                    <a:cs typeface="Arial" panose="020B0604020202020204" pitchFamily="34" charset="0"/>
                  </a:rPr>
                  <a:t>2 Akutstationen</a:t>
                </a:r>
              </a:p>
            </p:txBody>
          </p:sp>
          <p:sp>
            <p:nvSpPr>
              <p:cNvPr id="38" name="Text Box 25"/>
              <p:cNvSpPr txBox="1">
                <a:spLocks noChangeArrowheads="1"/>
              </p:cNvSpPr>
              <p:nvPr/>
            </p:nvSpPr>
            <p:spPr bwMode="auto">
              <a:xfrm>
                <a:off x="6942642" y="1498748"/>
                <a:ext cx="1368000" cy="466498"/>
              </a:xfrm>
              <a:prstGeom prst="rect">
                <a:avLst/>
              </a:prstGeom>
              <a:solidFill>
                <a:srgbClr val="EFC7D7"/>
              </a:solidFill>
              <a:ln w="9525">
                <a:solidFill>
                  <a:srgbClr xmlns:mc="http://schemas.openxmlformats.org/markup-compatibility/2006" xmlns:a14="http://schemas.microsoft.com/office/drawing/2010/main" val="969696" mc:Ignorable="a14" a14:legacySpreadsheetColorIndex="55"/>
                </a:solidFill>
                <a:miter lim="800000"/>
                <a:headEnd/>
                <a:tailEnd/>
              </a:ln>
              <a:effectLst/>
            </p:spPr>
            <p:txBody>
              <a:bodyPr wrap="square" lIns="36000" tIns="36000" rIns="36000" bIns="36000" anchor="ctr" anchorCtr="0" upright="1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rtl="0">
                  <a:defRPr sz="1000"/>
                </a:pPr>
                <a:r>
                  <a:rPr lang="de-CH" sz="900" b="0" i="0" u="none" strike="noStrike">
                    <a:effectLst/>
                    <a:latin typeface="Arial Narrow" panose="020B0606020202030204" pitchFamily="34" charset="0"/>
                    <a:cs typeface="Arial" panose="020B0604020202020204" pitchFamily="34" charset="0"/>
                  </a:rPr>
                  <a:t>Akutstation für Menschen</a:t>
                </a:r>
                <a:r>
                  <a:rPr lang="de-CH" sz="900">
                    <a:latin typeface="Arial Narrow" panose="020B0606020202030204" pitchFamily="34" charset="0"/>
                    <a:cs typeface="Arial" panose="020B0604020202020204" pitchFamily="34" charset="0"/>
                  </a:rPr>
                  <a:t> </a:t>
                </a:r>
                <a:r>
                  <a:rPr lang="de-CH" sz="900" b="0" i="0" u="none" strike="noStrike">
                    <a:effectLst/>
                    <a:latin typeface="Arial Narrow" panose="020B0606020202030204" pitchFamily="34" charset="0"/>
                    <a:cs typeface="Arial" panose="020B0604020202020204" pitchFamily="34" charset="0"/>
                  </a:rPr>
                  <a:t>mit Demenz</a:t>
                </a:r>
                <a:r>
                  <a:rPr lang="de-CH" sz="900">
                    <a:latin typeface="Arial Narrow" panose="020B0606020202030204" pitchFamily="34" charset="0"/>
                    <a:cs typeface="Arial" panose="020B0604020202020204" pitchFamily="34" charset="0"/>
                  </a:rPr>
                  <a:t> </a:t>
                </a:r>
                <a:endParaRPr lang="de-CH" sz="900" b="0" i="0" u="none" strike="noStrike" baseline="0">
                  <a:solidFill>
                    <a:srgbClr val="000000"/>
                  </a:solidFill>
                  <a:latin typeface="Arial Narrow" panose="020B0606020202030204" pitchFamily="34" charset="0"/>
                  <a:ea typeface="Tahoma"/>
                  <a:cs typeface="Arial" panose="020B0604020202020204" pitchFamily="34" charset="0"/>
                </a:endParaRPr>
              </a:p>
            </p:txBody>
          </p:sp>
          <p:sp>
            <p:nvSpPr>
              <p:cNvPr id="39" name="Text Box 25"/>
              <p:cNvSpPr txBox="1">
                <a:spLocks noChangeArrowheads="1"/>
              </p:cNvSpPr>
              <p:nvPr/>
            </p:nvSpPr>
            <p:spPr bwMode="auto">
              <a:xfrm>
                <a:off x="6942642" y="2026446"/>
                <a:ext cx="1368000" cy="461244"/>
              </a:xfrm>
              <a:prstGeom prst="rect">
                <a:avLst/>
              </a:prstGeom>
              <a:solidFill>
                <a:srgbClr val="EFC7D7"/>
              </a:solidFill>
              <a:ln w="9525">
                <a:solidFill>
                  <a:srgbClr xmlns:mc="http://schemas.openxmlformats.org/markup-compatibility/2006" xmlns:a14="http://schemas.microsoft.com/office/drawing/2010/main" val="969696" mc:Ignorable="a14" a14:legacySpreadsheetColorIndex="55"/>
                </a:solidFill>
                <a:miter lim="800000"/>
                <a:headEnd/>
                <a:tailEnd/>
              </a:ln>
              <a:effectLst/>
            </p:spPr>
            <p:txBody>
              <a:bodyPr wrap="square" lIns="0" tIns="36000" rIns="0" bIns="36000" anchor="ctr" anchorCtr="0" upright="1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rtl="0">
                  <a:defRPr sz="1000"/>
                </a:pPr>
                <a:r>
                  <a:rPr lang="de-CH" sz="900" b="0" i="0" u="none" strike="noStrike" dirty="0">
                    <a:effectLst/>
                    <a:latin typeface="Arial Narrow" panose="020B0606020202030204" pitchFamily="34" charset="0"/>
                    <a:cs typeface="Arial" panose="020B0604020202020204" pitchFamily="34" charset="0"/>
                  </a:rPr>
                  <a:t>Psychotherapiestation</a:t>
                </a:r>
                <a:endParaRPr lang="de-CH" sz="900" b="0" i="0" u="none" strike="noStrike" baseline="0" dirty="0">
                  <a:solidFill>
                    <a:srgbClr val="000000"/>
                  </a:solidFill>
                  <a:latin typeface="Arial Narrow" panose="020B0606020202030204" pitchFamily="34" charset="0"/>
                  <a:ea typeface="Tahoma"/>
                  <a:cs typeface="Arial" panose="020B0604020202020204" pitchFamily="34" charset="0"/>
                </a:endParaRPr>
              </a:p>
            </p:txBody>
          </p:sp>
          <p:sp>
            <p:nvSpPr>
              <p:cNvPr id="40" name="Text Box 25"/>
              <p:cNvSpPr txBox="1">
                <a:spLocks noChangeArrowheads="1"/>
              </p:cNvSpPr>
              <p:nvPr/>
            </p:nvSpPr>
            <p:spPr bwMode="auto">
              <a:xfrm>
                <a:off x="6942642" y="2539131"/>
                <a:ext cx="1368000" cy="461243"/>
              </a:xfrm>
              <a:prstGeom prst="rect">
                <a:avLst/>
              </a:prstGeom>
              <a:solidFill>
                <a:srgbClr val="EFC7D7"/>
              </a:solidFill>
              <a:ln w="9525">
                <a:solidFill>
                  <a:srgbClr xmlns:mc="http://schemas.openxmlformats.org/markup-compatibility/2006" xmlns:a14="http://schemas.microsoft.com/office/drawing/2010/main" val="969696" mc:Ignorable="a14" a14:legacySpreadsheetColorIndex="55"/>
                </a:solidFill>
                <a:miter lim="800000"/>
                <a:headEnd/>
                <a:tailEnd/>
              </a:ln>
              <a:effectLst/>
            </p:spPr>
            <p:txBody>
              <a:bodyPr wrap="square" lIns="36000" tIns="36000" rIns="36000" bIns="36000" anchor="ctr" anchorCtr="0" upright="1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rtl="0">
                  <a:defRPr sz="1000"/>
                </a:pPr>
                <a:r>
                  <a:rPr lang="de-CH" sz="900" b="0" i="0" u="none" strike="noStrike" dirty="0" smtClean="0">
                    <a:effectLst/>
                    <a:latin typeface="Arial Narrow" panose="020B0606020202030204" pitchFamily="34" charset="0"/>
                    <a:cs typeface="Arial" panose="020B0604020202020204" pitchFamily="34" charset="0"/>
                  </a:rPr>
                  <a:t>2 </a:t>
                </a:r>
                <a:r>
                  <a:rPr lang="de-CH" sz="900" b="0" i="0" u="none" strike="noStrike" dirty="0">
                    <a:effectLst/>
                    <a:latin typeface="Arial Narrow" panose="020B0606020202030204" pitchFamily="34" charset="0"/>
                    <a:cs typeface="Arial" panose="020B0604020202020204" pitchFamily="34" charset="0"/>
                  </a:rPr>
                  <a:t>Ambulatorien</a:t>
                </a:r>
                <a:endParaRPr lang="de-CH" sz="900" b="0" i="0" u="none" strike="noStrike" baseline="0" dirty="0">
                  <a:solidFill>
                    <a:srgbClr val="000000"/>
                  </a:solidFill>
                  <a:latin typeface="Arial Narrow" panose="020B0606020202030204" pitchFamily="34" charset="0"/>
                  <a:ea typeface="Tahoma"/>
                  <a:cs typeface="Arial" panose="020B0604020202020204" pitchFamily="34" charset="0"/>
                </a:endParaRPr>
              </a:p>
            </p:txBody>
          </p:sp>
          <p:sp>
            <p:nvSpPr>
              <p:cNvPr id="41" name="Text Box 25"/>
              <p:cNvSpPr txBox="1">
                <a:spLocks noChangeArrowheads="1"/>
              </p:cNvSpPr>
              <p:nvPr/>
            </p:nvSpPr>
            <p:spPr bwMode="auto">
              <a:xfrm>
                <a:off x="6942642" y="3064764"/>
                <a:ext cx="1368000" cy="465560"/>
              </a:xfrm>
              <a:prstGeom prst="rect">
                <a:avLst/>
              </a:prstGeom>
              <a:solidFill>
                <a:srgbClr val="EFC7D7"/>
              </a:solidFill>
              <a:ln w="9525">
                <a:solidFill>
                  <a:srgbClr xmlns:mc="http://schemas.openxmlformats.org/markup-compatibility/2006" xmlns:a14="http://schemas.microsoft.com/office/drawing/2010/main" val="969696" mc:Ignorable="a14" a14:legacySpreadsheetColorIndex="55"/>
                </a:solidFill>
                <a:miter lim="800000"/>
                <a:headEnd/>
                <a:tailEnd/>
              </a:ln>
              <a:effectLst/>
            </p:spPr>
            <p:txBody>
              <a:bodyPr wrap="square" lIns="36000" tIns="36000" rIns="36000" bIns="36000" anchor="ctr" anchorCtr="0" upright="1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CH" sz="900" b="0" i="0">
                    <a:effectLst/>
                    <a:latin typeface="Arial Narrow" panose="020B0606020202030204" pitchFamily="34" charset="0"/>
                    <a:cs typeface="Arial" panose="020B0604020202020204" pitchFamily="34" charset="0"/>
                  </a:rPr>
                  <a:t>2 Tageskliniken</a:t>
                </a:r>
                <a:endParaRPr lang="de-CH" sz="900" b="0" i="0" kern="1200">
                  <a:solidFill>
                    <a:schemeClr val="tx1"/>
                  </a:solidFill>
                  <a:effectLst/>
                  <a:latin typeface="Arial Narrow" panose="020B0606020202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2" name="Text Box 25"/>
              <p:cNvSpPr txBox="1">
                <a:spLocks noChangeArrowheads="1"/>
              </p:cNvSpPr>
              <p:nvPr/>
            </p:nvSpPr>
            <p:spPr bwMode="auto">
              <a:xfrm>
                <a:off x="6942642" y="3586080"/>
                <a:ext cx="1368000" cy="461244"/>
              </a:xfrm>
              <a:prstGeom prst="rect">
                <a:avLst/>
              </a:prstGeom>
              <a:solidFill>
                <a:srgbClr val="EFC7D7"/>
              </a:solidFill>
              <a:ln w="9525">
                <a:solidFill>
                  <a:srgbClr xmlns:mc="http://schemas.openxmlformats.org/markup-compatibility/2006" xmlns:a14="http://schemas.microsoft.com/office/drawing/2010/main" val="969696" mc:Ignorable="a14" a14:legacySpreadsheetColorIndex="55"/>
                </a:solidFill>
                <a:miter lim="800000"/>
                <a:headEnd/>
                <a:tailEnd/>
              </a:ln>
              <a:effectLst/>
            </p:spPr>
            <p:txBody>
              <a:bodyPr wrap="square" lIns="36000" tIns="36000" rIns="36000" bIns="36000" anchor="ctr" anchorCtr="0" upright="1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000"/>
                </a:pPr>
                <a:r>
                  <a:rPr lang="de-CH" sz="900" b="0" i="0" dirty="0">
                    <a:effectLst/>
                    <a:latin typeface="Arial Narrow" panose="020B0606020202030204" pitchFamily="34" charset="0"/>
                    <a:cs typeface="Arial" panose="020B0604020202020204" pitchFamily="34" charset="0"/>
                  </a:rPr>
                  <a:t>Memory </a:t>
                </a:r>
                <a:r>
                  <a:rPr lang="de-CH" sz="900" b="0" i="0" dirty="0" err="1">
                    <a:effectLst/>
                    <a:latin typeface="Arial Narrow" panose="020B0606020202030204" pitchFamily="34" charset="0"/>
                    <a:cs typeface="Arial" panose="020B0604020202020204" pitchFamily="34" charset="0"/>
                  </a:rPr>
                  <a:t>Clinic</a:t>
                </a:r>
                <a:r>
                  <a:rPr lang="de-CH" sz="900" dirty="0">
                    <a:effectLst/>
                    <a:latin typeface="Arial Narrow" panose="020B0606020202030204" pitchFamily="34" charset="0"/>
                    <a:cs typeface="Arial" panose="020B0604020202020204" pitchFamily="34" charset="0"/>
                  </a:rPr>
                  <a:t> </a:t>
                </a:r>
              </a:p>
            </p:txBody>
          </p:sp>
        </p:grpSp>
        <p:grpSp>
          <p:nvGrpSpPr>
            <p:cNvPr id="17" name="Gruppieren 16"/>
            <p:cNvGrpSpPr/>
            <p:nvPr/>
          </p:nvGrpSpPr>
          <p:grpSpPr>
            <a:xfrm>
              <a:off x="2434012" y="1509829"/>
              <a:ext cx="1477808" cy="4379819"/>
              <a:chOff x="2166802" y="423174"/>
              <a:chExt cx="1479713" cy="4312009"/>
            </a:xfrm>
          </p:grpSpPr>
          <p:sp>
            <p:nvSpPr>
              <p:cNvPr id="28" name="Text Box 23"/>
              <p:cNvSpPr txBox="1">
                <a:spLocks noChangeArrowheads="1"/>
              </p:cNvSpPr>
              <p:nvPr/>
            </p:nvSpPr>
            <p:spPr bwMode="auto">
              <a:xfrm>
                <a:off x="2166802" y="423174"/>
                <a:ext cx="1479713" cy="4312009"/>
              </a:xfrm>
              <a:prstGeom prst="rect">
                <a:avLst/>
              </a:prstGeom>
              <a:solidFill>
                <a:srgbClr val="C2D198"/>
              </a:solidFill>
              <a:ln w="9525">
                <a:solidFill>
                  <a:srgbClr xmlns:mc="http://schemas.openxmlformats.org/markup-compatibility/2006" xmlns:a14="http://schemas.microsoft.com/office/drawing/2010/main" val="969696" mc:Ignorable="a14" a14:legacySpreadsheetColorIndex="55"/>
                </a:solidFill>
                <a:miter lim="800000"/>
                <a:headEnd/>
                <a:tailEnd/>
              </a:ln>
              <a:effectLst>
                <a:outerShdw dist="35921" dir="2700000" algn="ctr" rotWithShape="0">
                  <a:srgbClr xmlns:mc="http://schemas.openxmlformats.org/markup-compatibility/2006" xmlns:a14="http://schemas.microsoft.com/office/drawing/2010/main" val="969696" mc:Ignorable="a14" a14:legacySpreadsheetColorIndex="55"/>
                </a:outerShdw>
              </a:effectLst>
            </p:spPr>
            <p:txBody>
              <a:bodyPr wrap="square" lIns="18000" tIns="144000" rIns="18000" bIns="46800" anchor="t" upright="1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rtl="0">
                  <a:defRPr sz="1000"/>
                </a:pPr>
                <a:r>
                  <a:rPr lang="de-CH" sz="900" b="1" i="0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ahoma"/>
                    <a:cs typeface="Arial" panose="020B0604020202020204" pitchFamily="34" charset="0"/>
                  </a:rPr>
                  <a:t>Psychiatrie für Jugendliche und junge Erwachsene</a:t>
                </a:r>
              </a:p>
            </p:txBody>
          </p:sp>
          <p:sp>
            <p:nvSpPr>
              <p:cNvPr id="29" name="Text Box 23"/>
              <p:cNvSpPr txBox="1">
                <a:spLocks noChangeArrowheads="1"/>
              </p:cNvSpPr>
              <p:nvPr/>
            </p:nvSpPr>
            <p:spPr bwMode="auto">
              <a:xfrm>
                <a:off x="2221157" y="979873"/>
                <a:ext cx="1371003" cy="449484"/>
              </a:xfrm>
              <a:prstGeom prst="rect">
                <a:avLst/>
              </a:prstGeom>
              <a:solidFill>
                <a:srgbClr val="E1E8CC"/>
              </a:solidFill>
              <a:ln w="9525">
                <a:solidFill>
                  <a:srgbClr xmlns:mc="http://schemas.openxmlformats.org/markup-compatibility/2006" xmlns:a14="http://schemas.microsoft.com/office/drawing/2010/main" val="969696" mc:Ignorable="a14" a14:legacySpreadsheetColorIndex="55"/>
                </a:solidFill>
                <a:miter lim="800000"/>
                <a:headEnd/>
                <a:tailEnd/>
              </a:ln>
              <a:effectLst/>
            </p:spPr>
            <p:txBody>
              <a:bodyPr wrap="square" lIns="36000" tIns="36000" rIns="36000" bIns="36000" anchor="ctr" anchorCtr="0" upright="1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rtl="0">
                  <a:defRPr sz="1000"/>
                </a:pPr>
                <a:r>
                  <a:rPr lang="de-CH" sz="900" b="0" i="0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ahoma"/>
                    <a:cs typeface="Arial" panose="020B0604020202020204" pitchFamily="34" charset="0"/>
                  </a:rPr>
                  <a:t>Akutstation für Jugendliche</a:t>
                </a:r>
              </a:p>
            </p:txBody>
          </p:sp>
          <p:sp>
            <p:nvSpPr>
              <p:cNvPr id="30" name="Text Box 23"/>
              <p:cNvSpPr txBox="1">
                <a:spLocks noChangeArrowheads="1"/>
              </p:cNvSpPr>
              <p:nvPr/>
            </p:nvSpPr>
            <p:spPr bwMode="auto">
              <a:xfrm>
                <a:off x="2221157" y="2014410"/>
                <a:ext cx="1371003" cy="461244"/>
              </a:xfrm>
              <a:prstGeom prst="rect">
                <a:avLst/>
              </a:prstGeom>
              <a:solidFill>
                <a:srgbClr val="E1E8CC"/>
              </a:solidFill>
              <a:ln w="9525">
                <a:solidFill>
                  <a:srgbClr xmlns:mc="http://schemas.openxmlformats.org/markup-compatibility/2006" xmlns:a14="http://schemas.microsoft.com/office/drawing/2010/main" val="969696" mc:Ignorable="a14" a14:legacySpreadsheetColorIndex="55"/>
                </a:solidFill>
                <a:miter lim="800000"/>
                <a:headEnd/>
                <a:tailEnd/>
              </a:ln>
              <a:effectLst/>
            </p:spPr>
            <p:txBody>
              <a:bodyPr wrap="square" lIns="36000" tIns="36000" rIns="36000" bIns="36000" anchor="ctr" anchorCtr="0" upright="1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rtl="0">
                  <a:defRPr sz="1000"/>
                </a:pPr>
                <a:r>
                  <a:rPr lang="de-CH" sz="900" b="0" i="0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ahoma"/>
                    <a:cs typeface="Arial" panose="020B0604020202020204" pitchFamily="34" charset="0"/>
                  </a:rPr>
                  <a:t>Psychotherapiestation für junge Erwachsene</a:t>
                </a:r>
              </a:p>
            </p:txBody>
          </p:sp>
          <p:sp>
            <p:nvSpPr>
              <p:cNvPr id="31" name="Text Box 23"/>
              <p:cNvSpPr txBox="1">
                <a:spLocks noChangeArrowheads="1"/>
              </p:cNvSpPr>
              <p:nvPr/>
            </p:nvSpPr>
            <p:spPr bwMode="auto">
              <a:xfrm>
                <a:off x="2221157" y="2548283"/>
                <a:ext cx="1371003" cy="528805"/>
              </a:xfrm>
              <a:prstGeom prst="rect">
                <a:avLst/>
              </a:prstGeom>
              <a:solidFill>
                <a:srgbClr val="E1E8CC"/>
              </a:solidFill>
              <a:ln w="9525">
                <a:solidFill>
                  <a:srgbClr xmlns:mc="http://schemas.openxmlformats.org/markup-compatibility/2006" xmlns:a14="http://schemas.microsoft.com/office/drawing/2010/main" val="969696" mc:Ignorable="a14" a14:legacySpreadsheetColorIndex="55"/>
                </a:solidFill>
                <a:miter lim="800000"/>
                <a:headEnd/>
                <a:tailEnd/>
              </a:ln>
              <a:effectLst/>
            </p:spPr>
            <p:txBody>
              <a:bodyPr wrap="square" lIns="36000" tIns="36000" rIns="36000" bIns="36000" anchor="ctr" anchorCtr="0" upright="1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rtl="0">
                  <a:defRPr sz="1000"/>
                </a:pPr>
                <a:r>
                  <a:rPr lang="de-CH" sz="900" b="0" i="0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ahoma"/>
                    <a:cs typeface="Arial" panose="020B0604020202020204" pitchFamily="34" charset="0"/>
                  </a:rPr>
                  <a:t>2 Beratungsstellen für Jugendliche und junge Erwachsene</a:t>
                </a:r>
              </a:p>
            </p:txBody>
          </p:sp>
          <p:sp>
            <p:nvSpPr>
              <p:cNvPr id="32" name="Text Box 23"/>
              <p:cNvSpPr txBox="1">
                <a:spLocks noChangeArrowheads="1"/>
              </p:cNvSpPr>
              <p:nvPr/>
            </p:nvSpPr>
            <p:spPr bwMode="auto">
              <a:xfrm>
                <a:off x="2221157" y="3149192"/>
                <a:ext cx="1371003" cy="458298"/>
              </a:xfrm>
              <a:prstGeom prst="rect">
                <a:avLst/>
              </a:prstGeom>
              <a:solidFill>
                <a:srgbClr val="E1E8CC"/>
              </a:solidFill>
              <a:ln w="9525">
                <a:solidFill>
                  <a:srgbClr xmlns:mc="http://schemas.openxmlformats.org/markup-compatibility/2006" xmlns:a14="http://schemas.microsoft.com/office/drawing/2010/main" val="969696" mc:Ignorable="a14" a14:legacySpreadsheetColorIndex="55"/>
                </a:solidFill>
                <a:miter lim="800000"/>
                <a:headEnd/>
                <a:tailEnd/>
              </a:ln>
              <a:effectLst/>
            </p:spPr>
            <p:txBody>
              <a:bodyPr wrap="square" lIns="36000" tIns="36000" rIns="36000" bIns="36000" anchor="ctr" anchorCtr="0" upright="1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rtl="0">
                  <a:defRPr sz="1000"/>
                </a:pPr>
                <a:r>
                  <a:rPr lang="de-CH" sz="900" b="0" i="0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ahoma"/>
                    <a:cs typeface="Arial" panose="020B0604020202020204" pitchFamily="34" charset="0"/>
                  </a:rPr>
                  <a:t>Klinikschule</a:t>
                </a:r>
              </a:p>
            </p:txBody>
          </p:sp>
          <p:sp>
            <p:nvSpPr>
              <p:cNvPr id="33" name="Text Box 23"/>
              <p:cNvSpPr txBox="1">
                <a:spLocks noChangeArrowheads="1"/>
              </p:cNvSpPr>
              <p:nvPr/>
            </p:nvSpPr>
            <p:spPr bwMode="auto">
              <a:xfrm>
                <a:off x="2221157" y="3670628"/>
                <a:ext cx="1371003" cy="458298"/>
              </a:xfrm>
              <a:prstGeom prst="rect">
                <a:avLst/>
              </a:prstGeom>
              <a:solidFill>
                <a:srgbClr val="E1E8CC"/>
              </a:solidFill>
              <a:ln w="9525">
                <a:solidFill>
                  <a:srgbClr xmlns:mc="http://schemas.openxmlformats.org/markup-compatibility/2006" xmlns:a14="http://schemas.microsoft.com/office/drawing/2010/main" val="969696" mc:Ignorable="a14" a14:legacySpreadsheetColorIndex="55"/>
                </a:solidFill>
                <a:miter lim="800000"/>
                <a:headEnd/>
                <a:tailEnd/>
              </a:ln>
              <a:effectLst/>
            </p:spPr>
            <p:txBody>
              <a:bodyPr wrap="square" lIns="36000" tIns="36000" rIns="36000" bIns="36000" anchor="ctr" anchorCtr="0" upright="1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rtl="0">
                  <a:defRPr sz="1000"/>
                </a:pPr>
                <a:r>
                  <a:rPr lang="de-CH" sz="900" b="0" i="0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ahoma"/>
                    <a:cs typeface="Arial" panose="020B0604020202020204" pitchFamily="34" charset="0"/>
                  </a:rPr>
                  <a:t>Pädagogik und Prävention</a:t>
                </a:r>
              </a:p>
            </p:txBody>
          </p:sp>
          <p:sp>
            <p:nvSpPr>
              <p:cNvPr id="34" name="Text Box 23"/>
              <p:cNvSpPr txBox="1">
                <a:spLocks noChangeArrowheads="1"/>
              </p:cNvSpPr>
              <p:nvPr/>
            </p:nvSpPr>
            <p:spPr bwMode="auto">
              <a:xfrm>
                <a:off x="2221157" y="4184622"/>
                <a:ext cx="1371003" cy="484738"/>
              </a:xfrm>
              <a:prstGeom prst="rect">
                <a:avLst/>
              </a:prstGeom>
              <a:solidFill>
                <a:srgbClr val="E1E8CC"/>
              </a:solidFill>
              <a:ln w="9525">
                <a:solidFill>
                  <a:srgbClr xmlns:mc="http://schemas.openxmlformats.org/markup-compatibility/2006" xmlns:a14="http://schemas.microsoft.com/office/drawing/2010/main" val="969696" mc:Ignorable="a14" a14:legacySpreadsheetColorIndex="55"/>
                </a:solidFill>
                <a:miter lim="800000"/>
                <a:headEnd/>
                <a:tailEnd/>
              </a:ln>
              <a:effectLst/>
            </p:spPr>
            <p:txBody>
              <a:bodyPr wrap="square" lIns="36000" tIns="0" rIns="36000" bIns="0" anchor="ctr" anchorCtr="0" upright="1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rtl="0">
                  <a:defRPr sz="1000"/>
                </a:pPr>
                <a:r>
                  <a:rPr lang="de-CH" sz="900" b="0" i="0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ahoma"/>
                    <a:cs typeface="Arial" panose="020B0604020202020204" pitchFamily="34" charset="0"/>
                  </a:rPr>
                  <a:t>Psychiatrisch-psychologischer Dienst in Jugendheimen</a:t>
                </a:r>
              </a:p>
            </p:txBody>
          </p:sp>
          <p:sp>
            <p:nvSpPr>
              <p:cNvPr id="35" name="Text Box 23"/>
              <p:cNvSpPr txBox="1">
                <a:spLocks noChangeArrowheads="1"/>
              </p:cNvSpPr>
              <p:nvPr/>
            </p:nvSpPr>
            <p:spPr bwMode="auto">
              <a:xfrm>
                <a:off x="2221157" y="1484317"/>
                <a:ext cx="1371003" cy="462705"/>
              </a:xfrm>
              <a:prstGeom prst="rect">
                <a:avLst/>
              </a:prstGeom>
              <a:solidFill>
                <a:srgbClr val="E1E8CC"/>
              </a:solidFill>
              <a:ln w="9525">
                <a:solidFill>
                  <a:srgbClr xmlns:mc="http://schemas.openxmlformats.org/markup-compatibility/2006" xmlns:a14="http://schemas.microsoft.com/office/drawing/2010/main" val="969696" mc:Ignorable="a14" a14:legacySpreadsheetColorIndex="55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wrap="square" lIns="36000" tIns="0" rIns="36000" bIns="0" anchor="ctr" anchorCtr="0" upright="1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rtl="0">
                  <a:defRPr sz="1000"/>
                </a:pPr>
                <a:r>
                  <a:rPr lang="de-CH" sz="900" b="0" i="0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ahoma"/>
                    <a:cs typeface="Arial" panose="020B0604020202020204" pitchFamily="34" charset="0"/>
                  </a:rPr>
                  <a:t>Psychotherapiestation für Jugendliche</a:t>
                </a:r>
              </a:p>
            </p:txBody>
          </p:sp>
        </p:grpSp>
        <p:grpSp>
          <p:nvGrpSpPr>
            <p:cNvPr id="18" name="Gruppieren 17"/>
            <p:cNvGrpSpPr/>
            <p:nvPr/>
          </p:nvGrpSpPr>
          <p:grpSpPr>
            <a:xfrm>
              <a:off x="5580324" y="1510375"/>
              <a:ext cx="1474100" cy="4379819"/>
              <a:chOff x="5580324" y="1510375"/>
              <a:chExt cx="1474100" cy="4379819"/>
            </a:xfrm>
          </p:grpSpPr>
          <p:sp>
            <p:nvSpPr>
              <p:cNvPr id="19" name="Text Box 19"/>
              <p:cNvSpPr txBox="1">
                <a:spLocks noChangeArrowheads="1"/>
              </p:cNvSpPr>
              <p:nvPr/>
            </p:nvSpPr>
            <p:spPr bwMode="auto">
              <a:xfrm>
                <a:off x="5580324" y="1510375"/>
                <a:ext cx="1474100" cy="4379819"/>
              </a:xfrm>
              <a:prstGeom prst="rect">
                <a:avLst/>
              </a:prstGeom>
              <a:solidFill>
                <a:srgbClr val="FDC400"/>
              </a:solidFill>
              <a:ln w="9525">
                <a:solidFill>
                  <a:srgbClr xmlns:mc="http://schemas.openxmlformats.org/markup-compatibility/2006" xmlns:a14="http://schemas.microsoft.com/office/drawing/2010/main" val="969696" mc:Ignorable="a14" a14:legacySpreadsheetColorIndex="55"/>
                </a:solidFill>
                <a:miter lim="800000"/>
                <a:headEnd/>
                <a:tailEnd/>
              </a:ln>
              <a:effectLst>
                <a:outerShdw dist="35921" dir="2700000" algn="ctr" rotWithShape="0">
                  <a:srgbClr xmlns:mc="http://schemas.openxmlformats.org/markup-compatibility/2006" xmlns:a14="http://schemas.microsoft.com/office/drawing/2010/main" val="969696" mc:Ignorable="a14" a14:legacySpreadsheetColorIndex="55"/>
                </a:outerShdw>
              </a:effectLst>
            </p:spPr>
            <p:txBody>
              <a:bodyPr wrap="square" lIns="36000" tIns="144000" rIns="36000" bIns="46800" anchor="t" upright="1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rtl="0">
                  <a:defRPr sz="1000"/>
                </a:pPr>
                <a:r>
                  <a:rPr lang="de-CH" sz="900" b="1" i="0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ahoma"/>
                    <a:cs typeface="Arial" panose="020B0604020202020204" pitchFamily="34" charset="0"/>
                  </a:rPr>
                  <a:t>Spezial + Ambulant-Psychiatrie für</a:t>
                </a:r>
                <a:r>
                  <a:rPr lang="de-CH" sz="900" b="1" i="0" u="none" strike="noStrike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ahoma"/>
                    <a:cs typeface="Arial" panose="020B0604020202020204" pitchFamily="34" charset="0"/>
                  </a:rPr>
                  <a:t> </a:t>
                </a:r>
                <a:r>
                  <a:rPr lang="de-CH" sz="900" b="1" i="0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ahoma"/>
                    <a:cs typeface="Arial" panose="020B0604020202020204" pitchFamily="34" charset="0"/>
                  </a:rPr>
                  <a:t>Erwachsene</a:t>
                </a:r>
              </a:p>
            </p:txBody>
          </p:sp>
          <p:grpSp>
            <p:nvGrpSpPr>
              <p:cNvPr id="20" name="Gruppieren 19"/>
              <p:cNvGrpSpPr/>
              <p:nvPr/>
            </p:nvGrpSpPr>
            <p:grpSpPr>
              <a:xfrm>
                <a:off x="5634254" y="2075282"/>
                <a:ext cx="1368843" cy="3754951"/>
                <a:chOff x="5634254" y="2075282"/>
                <a:chExt cx="1368843" cy="3754951"/>
              </a:xfrm>
            </p:grpSpPr>
            <p:sp>
              <p:nvSpPr>
                <p:cNvPr id="21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5634254" y="2075282"/>
                  <a:ext cx="1366239" cy="465064"/>
                </a:xfrm>
                <a:prstGeom prst="rect">
                  <a:avLst/>
                </a:prstGeom>
                <a:solidFill>
                  <a:srgbClr val="FFE689"/>
                </a:solidFill>
                <a:ln w="9525">
                  <a:solidFill>
                    <a:srgbClr xmlns:mc="http://schemas.openxmlformats.org/markup-compatibility/2006" xmlns:a14="http://schemas.microsoft.com/office/drawing/2010/main" val="969696" mc:Ignorable="a14" a14:legacySpreadsheetColorIndex="55"/>
                  </a:solidFill>
                  <a:miter lim="800000"/>
                  <a:headEnd/>
                  <a:tailEnd/>
                </a:ln>
                <a:effectLst/>
              </p:spPr>
              <p:txBody>
                <a:bodyPr wrap="square" lIns="36000" tIns="36000" rIns="36000" bIns="36000" anchor="ctr" anchorCtr="0" upright="1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rtl="0">
                    <a:defRPr sz="1000"/>
                  </a:pPr>
                  <a:r>
                    <a:rPr lang="de-CH" sz="900" b="0" i="0" u="none" strike="noStrike" baseline="0" dirty="0" smtClean="0">
                      <a:solidFill>
                        <a:srgbClr val="000000"/>
                      </a:solidFill>
                      <a:latin typeface="Arial Narrow" panose="020B0606020202030204" pitchFamily="34" charset="0"/>
                      <a:ea typeface="Tahoma"/>
                      <a:cs typeface="Arial" panose="020B0604020202020204" pitchFamily="34" charset="0"/>
                    </a:rPr>
                    <a:t>Spezialstation</a:t>
                  </a:r>
                  <a:r>
                    <a:rPr lang="de-CH" sz="900" b="0" i="0" u="none" strike="noStrike" baseline="0" dirty="0">
                      <a:solidFill>
                        <a:srgbClr val="000000"/>
                      </a:solidFill>
                      <a:latin typeface="Arial Narrow" panose="020B0606020202030204" pitchFamily="34" charset="0"/>
                      <a:ea typeface="Tahoma"/>
                      <a:cs typeface="Arial" panose="020B0604020202020204" pitchFamily="34" charset="0"/>
                    </a:rPr>
                    <a:t/>
                  </a:r>
                  <a:br>
                    <a:rPr lang="de-CH" sz="900" b="0" i="0" u="none" strike="noStrike" baseline="0" dirty="0">
                      <a:solidFill>
                        <a:srgbClr val="000000"/>
                      </a:solidFill>
                      <a:latin typeface="Arial Narrow" panose="020B0606020202030204" pitchFamily="34" charset="0"/>
                      <a:ea typeface="Tahoma"/>
                      <a:cs typeface="Arial" panose="020B0604020202020204" pitchFamily="34" charset="0"/>
                    </a:rPr>
                  </a:br>
                  <a:r>
                    <a:rPr lang="de-CH" sz="900" b="0" i="0" baseline="0" dirty="0">
                      <a:effectLst/>
                      <a:latin typeface="Arial Narrow" panose="020B0606020202030204" pitchFamily="34" charset="0"/>
                      <a:cs typeface="Arial" panose="020B0604020202020204" pitchFamily="34" charset="0"/>
                    </a:rPr>
                    <a:t>für </a:t>
                  </a:r>
                  <a:r>
                    <a:rPr lang="de-CH" sz="900" b="0" i="0" u="none" strike="noStrike" baseline="0" dirty="0">
                      <a:solidFill>
                        <a:srgbClr val="000000"/>
                      </a:solidFill>
                      <a:latin typeface="Arial Narrow" panose="020B0606020202030204" pitchFamily="34" charset="0"/>
                      <a:ea typeface="Tahoma"/>
                      <a:cs typeface="Arial" panose="020B0604020202020204" pitchFamily="34" charset="0"/>
                    </a:rPr>
                    <a:t>Traumafolgestörungen</a:t>
                  </a:r>
                </a:p>
              </p:txBody>
            </p:sp>
            <p:sp>
              <p:nvSpPr>
                <p:cNvPr id="22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5634254" y="4774287"/>
                  <a:ext cx="1366239" cy="473835"/>
                </a:xfrm>
                <a:prstGeom prst="rect">
                  <a:avLst/>
                </a:prstGeom>
                <a:solidFill>
                  <a:srgbClr val="FFE689"/>
                </a:solidFill>
                <a:ln w="9525">
                  <a:solidFill>
                    <a:srgbClr xmlns:mc="http://schemas.openxmlformats.org/markup-compatibility/2006" xmlns:a14="http://schemas.microsoft.com/office/drawing/2010/main" val="969696" mc:Ignorable="a14" a14:legacySpreadsheetColorIndex="55"/>
                  </a:solidFill>
                  <a:miter lim="800000"/>
                  <a:headEnd/>
                  <a:tailEnd/>
                </a:ln>
                <a:effectLst/>
              </p:spPr>
              <p:txBody>
                <a:bodyPr wrap="square" lIns="36000" tIns="36000" rIns="36000" bIns="36000" anchor="ctr" anchorCtr="0" upright="1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rtl="0">
                    <a:defRPr sz="1000"/>
                  </a:pPr>
                  <a:r>
                    <a:rPr lang="de-CH" sz="900" b="0" i="0" u="none" strike="noStrike" baseline="0" dirty="0">
                      <a:solidFill>
                        <a:srgbClr val="000000"/>
                      </a:solidFill>
                      <a:latin typeface="Arial Narrow" panose="020B0606020202030204" pitchFamily="34" charset="0"/>
                      <a:ea typeface="Tahoma"/>
                      <a:cs typeface="Arial" panose="020B0604020202020204" pitchFamily="34" charset="0"/>
                    </a:rPr>
                    <a:t>Depressions- und Angststation</a:t>
                  </a:r>
                </a:p>
              </p:txBody>
            </p:sp>
            <p:sp>
              <p:nvSpPr>
                <p:cNvPr id="23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5634254" y="2600463"/>
                  <a:ext cx="1366239" cy="468497"/>
                </a:xfrm>
                <a:prstGeom prst="rect">
                  <a:avLst/>
                </a:prstGeom>
                <a:solidFill>
                  <a:srgbClr val="FFE689"/>
                </a:solidFill>
                <a:ln w="9525">
                  <a:solidFill>
                    <a:srgbClr xmlns:mc="http://schemas.openxmlformats.org/markup-compatibility/2006" xmlns:a14="http://schemas.microsoft.com/office/drawing/2010/main" val="969696" mc:Ignorable="a14" a14:legacySpreadsheetColorIndex="55"/>
                  </a:solidFill>
                  <a:miter lim="800000"/>
                  <a:headEnd/>
                  <a:tailEnd/>
                </a:ln>
                <a:effectLst/>
              </p:spPr>
              <p:txBody>
                <a:bodyPr wrap="square" lIns="36000" tIns="36000" rIns="36000" bIns="36000" anchor="ctr" anchorCtr="0" upright="1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rtl="0">
                    <a:defRPr sz="1000"/>
                  </a:pPr>
                  <a:r>
                    <a:rPr lang="de-CH" sz="900" b="0" i="0" u="none" strike="noStrike" dirty="0">
                      <a:effectLst/>
                      <a:latin typeface="Arial Narrow" panose="020B0606020202030204" pitchFamily="34" charset="0"/>
                      <a:cs typeface="Arial" panose="020B0604020202020204" pitchFamily="34" charset="0"/>
                    </a:rPr>
                    <a:t>4 Ambulatorien</a:t>
                  </a:r>
                  <a:endParaRPr lang="de-CH" sz="900" b="0" i="0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ahom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4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5634254" y="3140968"/>
                  <a:ext cx="1366239" cy="468496"/>
                </a:xfrm>
                <a:prstGeom prst="rect">
                  <a:avLst/>
                </a:prstGeom>
                <a:solidFill>
                  <a:srgbClr val="FFE689"/>
                </a:solidFill>
                <a:ln w="9525">
                  <a:solidFill>
                    <a:srgbClr xmlns:mc="http://schemas.openxmlformats.org/markup-compatibility/2006" xmlns:a14="http://schemas.microsoft.com/office/drawing/2010/main" val="969696" mc:Ignorable="a14" a14:legacySpreadsheetColorIndex="55"/>
                  </a:solidFill>
                  <a:miter lim="800000"/>
                  <a:headEnd/>
                  <a:tailEnd/>
                </a:ln>
                <a:effectLst/>
              </p:spPr>
              <p:txBody>
                <a:bodyPr wrap="square" lIns="36000" tIns="36000" rIns="36000" bIns="36000" anchor="ctr" anchorCtr="0" upright="1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rtl="0">
                    <a:defRPr sz="1000"/>
                  </a:pPr>
                  <a:r>
                    <a:rPr lang="de-CH" sz="900" b="0" i="0" u="none" strike="noStrike" dirty="0" smtClean="0">
                      <a:effectLst/>
                      <a:latin typeface="Arial Narrow" panose="020B0606020202030204" pitchFamily="34" charset="0"/>
                      <a:cs typeface="Arial" panose="020B0604020202020204" pitchFamily="34" charset="0"/>
                    </a:rPr>
                    <a:t>Ambulatorium für Traumafolgestörungen</a:t>
                  </a:r>
                  <a:endParaRPr lang="de-CH" sz="900" b="0" i="0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ahom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5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5636858" y="4226919"/>
                  <a:ext cx="1366239" cy="475360"/>
                </a:xfrm>
                <a:prstGeom prst="rect">
                  <a:avLst/>
                </a:prstGeom>
                <a:solidFill>
                  <a:srgbClr val="FFE689"/>
                </a:solidFill>
                <a:ln w="9525">
                  <a:solidFill>
                    <a:srgbClr xmlns:mc="http://schemas.openxmlformats.org/markup-compatibility/2006" xmlns:a14="http://schemas.microsoft.com/office/drawing/2010/main" val="969696" mc:Ignorable="a14" a14:legacySpreadsheetColorIndex="55"/>
                  </a:solidFill>
                  <a:miter lim="800000"/>
                  <a:headEnd/>
                  <a:tailEnd/>
                </a:ln>
                <a:effectLst/>
              </p:spPr>
              <p:txBody>
                <a:bodyPr wrap="square" lIns="36000" tIns="36000" rIns="36000" bIns="36000" anchor="ctr" anchorCtr="0" upright="1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rtl="0">
                    <a:defRPr sz="1000"/>
                  </a:pPr>
                  <a:r>
                    <a:rPr lang="de-CH" sz="900" b="0" i="0" u="none" strike="noStrike" baseline="0" dirty="0" smtClean="0">
                      <a:solidFill>
                        <a:srgbClr val="000000"/>
                      </a:solidFill>
                      <a:latin typeface="Arial Narrow" panose="020B0606020202030204" pitchFamily="34" charset="0"/>
                      <a:ea typeface="Tahoma"/>
                      <a:cs typeface="Arial" panose="020B0604020202020204" pitchFamily="34" charset="0"/>
                    </a:rPr>
                    <a:t>Psychiatrische Poliklinik</a:t>
                  </a:r>
                  <a:endParaRPr lang="de-CH" sz="900" b="0" i="0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ahom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6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5634254" y="3676199"/>
                  <a:ext cx="1366239" cy="472881"/>
                </a:xfrm>
                <a:prstGeom prst="rect">
                  <a:avLst/>
                </a:prstGeom>
                <a:solidFill>
                  <a:srgbClr val="FFE689"/>
                </a:solidFill>
                <a:ln w="9525">
                  <a:solidFill>
                    <a:srgbClr xmlns:mc="http://schemas.openxmlformats.org/markup-compatibility/2006" xmlns:a14="http://schemas.microsoft.com/office/drawing/2010/main" val="969696" mc:Ignorable="a14" a14:legacySpreadsheetColorIndex="55"/>
                  </a:solidFill>
                  <a:miter lim="800000"/>
                  <a:headEnd/>
                  <a:tailEnd/>
                </a:ln>
                <a:effectLst/>
              </p:spPr>
              <p:txBody>
                <a:bodyPr wrap="square" lIns="36000" tIns="36000" rIns="36000" bIns="36000" anchor="ctr" anchorCtr="0" upright="1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rtl="0">
                    <a:defRPr sz="1000"/>
                  </a:pPr>
                  <a:r>
                    <a:rPr lang="de-CH" sz="900" b="0" i="0" u="none" strike="noStrike" dirty="0" smtClean="0">
                      <a:effectLst/>
                      <a:latin typeface="Arial Narrow" panose="020B0606020202030204" pitchFamily="34" charset="0"/>
                      <a:cs typeface="Arial" panose="020B0604020202020204" pitchFamily="34" charset="0"/>
                    </a:rPr>
                    <a:t>2 Akut-Tageskliniken</a:t>
                  </a:r>
                  <a:endParaRPr lang="de-CH" sz="900" b="0" i="0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ahom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5636858" y="5354873"/>
                  <a:ext cx="1366239" cy="475360"/>
                </a:xfrm>
                <a:prstGeom prst="rect">
                  <a:avLst/>
                </a:prstGeom>
                <a:solidFill>
                  <a:srgbClr val="FFE689"/>
                </a:solidFill>
                <a:ln w="9525">
                  <a:solidFill>
                    <a:srgbClr xmlns:mc="http://schemas.openxmlformats.org/markup-compatibility/2006" xmlns:a14="http://schemas.microsoft.com/office/drawing/2010/main" val="969696" mc:Ignorable="a14" a14:legacySpreadsheetColorIndex="55"/>
                  </a:solidFill>
                  <a:miter lim="800000"/>
                  <a:headEnd/>
                  <a:tailEnd/>
                </a:ln>
                <a:effectLst/>
              </p:spPr>
              <p:txBody>
                <a:bodyPr wrap="square" lIns="36000" tIns="36000" rIns="36000" bIns="36000" anchor="ctr" anchorCtr="0" upright="1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rtl="0">
                    <a:defRPr sz="1000"/>
                  </a:pPr>
                  <a:r>
                    <a:rPr lang="de-CH" sz="900" b="0" i="0" u="none" strike="noStrike" baseline="0" dirty="0" err="1">
                      <a:solidFill>
                        <a:srgbClr val="000000"/>
                      </a:solidFill>
                      <a:latin typeface="Arial Narrow" panose="020B0606020202030204" pitchFamily="34" charset="0"/>
                      <a:ea typeface="Tahoma"/>
                      <a:cs typeface="Arial" panose="020B0604020202020204" pitchFamily="34" charset="0"/>
                    </a:rPr>
                    <a:t>Konsiliar</a:t>
                  </a:r>
                  <a:r>
                    <a:rPr lang="de-CH" sz="900" b="0" i="0" u="none" strike="noStrike" baseline="0" dirty="0">
                      <a:solidFill>
                        <a:srgbClr val="000000"/>
                      </a:solidFill>
                      <a:latin typeface="Arial Narrow" panose="020B0606020202030204" pitchFamily="34" charset="0"/>
                      <a:ea typeface="Tahoma"/>
                      <a:cs typeface="Arial" panose="020B0604020202020204" pitchFamily="34" charset="0"/>
                    </a:rPr>
                    <a:t>- &amp; </a:t>
                  </a:r>
                  <a:r>
                    <a:rPr lang="de-CH" sz="900" b="0" i="0" u="none" strike="noStrike" baseline="0" dirty="0" err="1">
                      <a:solidFill>
                        <a:srgbClr val="000000"/>
                      </a:solidFill>
                      <a:latin typeface="Arial Narrow" panose="020B0606020202030204" pitchFamily="34" charset="0"/>
                      <a:ea typeface="Tahoma"/>
                      <a:cs typeface="Arial" panose="020B0604020202020204" pitchFamily="34" charset="0"/>
                    </a:rPr>
                    <a:t>Liaisondienst</a:t>
                  </a:r>
                  <a:endParaRPr lang="de-CH" sz="900" b="0" i="0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ahoma"/>
                    <a:cs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13" name="Ellipse 12"/>
          <p:cNvSpPr/>
          <p:nvPr/>
        </p:nvSpPr>
        <p:spPr>
          <a:xfrm>
            <a:off x="7416328" y="4094254"/>
            <a:ext cx="1403710" cy="61632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48" name="Ellipse 47"/>
          <p:cNvSpPr/>
          <p:nvPr/>
        </p:nvSpPr>
        <p:spPr>
          <a:xfrm>
            <a:off x="5938915" y="3538659"/>
            <a:ext cx="1403710" cy="61632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49" name="Ellipse 48"/>
          <p:cNvSpPr/>
          <p:nvPr/>
        </p:nvSpPr>
        <p:spPr>
          <a:xfrm>
            <a:off x="7433421" y="3011457"/>
            <a:ext cx="1403710" cy="61632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71622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Auftrag zur Verlaufsmessung in der </a:t>
            </a:r>
            <a:r>
              <a:rPr lang="de-CH" dirty="0" err="1" smtClean="0"/>
              <a:t>ipw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Tx/>
              <a:buChar char="-"/>
            </a:pPr>
            <a:r>
              <a:rPr lang="de-CH" dirty="0" smtClean="0"/>
              <a:t>Kantonale </a:t>
            </a:r>
            <a:r>
              <a:rPr lang="de-CH" dirty="0" smtClean="0"/>
              <a:t>Vorgaben Qualitätssicherung, zusätzlich </a:t>
            </a:r>
            <a:r>
              <a:rPr lang="de-CH" dirty="0" smtClean="0"/>
              <a:t>betr. Qualitätssicherung Psychiatrie</a:t>
            </a:r>
          </a:p>
          <a:p>
            <a:pPr marL="342900" indent="-342900">
              <a:buFontTx/>
              <a:buChar char="-"/>
            </a:pPr>
            <a:endParaRPr lang="de-CH" dirty="0"/>
          </a:p>
          <a:p>
            <a:pPr marL="342900" indent="-342900">
              <a:buFontTx/>
              <a:buChar char="-"/>
            </a:pPr>
            <a:endParaRPr lang="de-CH" dirty="0" smtClean="0"/>
          </a:p>
          <a:p>
            <a:pPr marL="342900" indent="-342900">
              <a:buFontTx/>
              <a:buChar char="-"/>
            </a:pPr>
            <a:endParaRPr lang="de-CH" dirty="0"/>
          </a:p>
          <a:p>
            <a:endParaRPr lang="de-CH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914" y="1772816"/>
            <a:ext cx="8010891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653136"/>
            <a:ext cx="7937521" cy="576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440" y="5269556"/>
            <a:ext cx="7501788" cy="627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5000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dirty="0" smtClean="0"/>
              <a:t>Externe </a:t>
            </a:r>
            <a:r>
              <a:rPr lang="de-CH" dirty="0"/>
              <a:t>Anforderungen (</a:t>
            </a:r>
            <a:r>
              <a:rPr lang="de-CH" dirty="0" err="1"/>
              <a:t>zB</a:t>
            </a:r>
            <a:r>
              <a:rPr lang="de-CH" dirty="0"/>
              <a:t> ANQ</a:t>
            </a:r>
            <a:r>
              <a:rPr lang="de-CH" dirty="0" smtClean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CH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dirty="0" smtClean="0"/>
              <a:t>Intern Verlaufs- und</a:t>
            </a:r>
            <a:r>
              <a:rPr lang="de-CH" dirty="0" smtClean="0"/>
              <a:t> </a:t>
            </a:r>
            <a:r>
              <a:rPr lang="de-CH" dirty="0" smtClean="0"/>
              <a:t>Ergebnismessungen </a:t>
            </a:r>
            <a:r>
              <a:rPr lang="de-CH" dirty="0" smtClean="0"/>
              <a:t>als </a:t>
            </a:r>
            <a:r>
              <a:rPr lang="de-CH" dirty="0"/>
              <a:t>l</a:t>
            </a:r>
            <a:r>
              <a:rPr lang="de-CH" dirty="0" smtClean="0"/>
              <a:t>angjähriges </a:t>
            </a:r>
            <a:r>
              <a:rPr lang="de-CH" dirty="0"/>
              <a:t>Engagement </a:t>
            </a:r>
            <a:r>
              <a:rPr lang="de-CH" dirty="0" smtClean="0"/>
              <a:t>der Geschäftsleitung und Ärztlichen Direktion der </a:t>
            </a:r>
            <a:r>
              <a:rPr lang="de-CH" dirty="0" err="1" smtClean="0"/>
              <a:t>ipw</a:t>
            </a:r>
            <a:r>
              <a:rPr lang="de-CH" dirty="0" smtClean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CH" dirty="0" smtClean="0"/>
          </a:p>
          <a:p>
            <a:r>
              <a:rPr lang="de-CH" dirty="0" smtClean="0"/>
              <a:t>	Verankerung </a:t>
            </a:r>
            <a:r>
              <a:rPr lang="de-CH" dirty="0"/>
              <a:t>in den </a:t>
            </a:r>
            <a:r>
              <a:rPr lang="de-CH" dirty="0" smtClean="0"/>
              <a:t>Konzepten</a:t>
            </a:r>
          </a:p>
          <a:p>
            <a:r>
              <a:rPr lang="de-CH" dirty="0" smtClean="0"/>
              <a:t>	- </a:t>
            </a:r>
            <a:r>
              <a:rPr lang="de-CH" dirty="0" smtClean="0"/>
              <a:t>Qualitätsmanagement, </a:t>
            </a:r>
            <a:endParaRPr lang="de-CH" dirty="0"/>
          </a:p>
          <a:p>
            <a:r>
              <a:rPr lang="de-CH" dirty="0" smtClean="0"/>
              <a:t>	- </a:t>
            </a:r>
            <a:r>
              <a:rPr lang="de-CH" dirty="0"/>
              <a:t>Behandlungsevaluation, </a:t>
            </a:r>
          </a:p>
          <a:p>
            <a:r>
              <a:rPr lang="de-CH" dirty="0" smtClean="0"/>
              <a:t>	- Psychologie</a:t>
            </a:r>
            <a:r>
              <a:rPr lang="de-CH" dirty="0"/>
              <a:t>, </a:t>
            </a:r>
          </a:p>
          <a:p>
            <a:r>
              <a:rPr lang="de-CH" dirty="0" smtClean="0"/>
              <a:t>	- </a:t>
            </a:r>
            <a:r>
              <a:rPr lang="de-CH" dirty="0"/>
              <a:t>Psychologische Diagnostik und Neuropsychologie</a:t>
            </a:r>
          </a:p>
          <a:p>
            <a:endParaRPr lang="de-CH" dirty="0"/>
          </a:p>
        </p:txBody>
      </p:sp>
      <p:sp>
        <p:nvSpPr>
          <p:cNvPr id="5" name="Titel 1"/>
          <p:cNvSpPr txBox="1">
            <a:spLocks/>
          </p:cNvSpPr>
          <p:nvPr/>
        </p:nvSpPr>
        <p:spPr bwMode="auto">
          <a:xfrm>
            <a:off x="251520" y="116632"/>
            <a:ext cx="8640000" cy="50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1084263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defTabSz="1084263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2pPr>
            <a:lvl3pPr algn="l" defTabSz="1084263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3pPr>
            <a:lvl4pPr algn="l" defTabSz="1084263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4pPr>
            <a:lvl5pPr algn="l" defTabSz="1084263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5pPr>
            <a:lvl6pPr marL="457200" algn="l" defTabSz="1084263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6pPr>
            <a:lvl7pPr marL="914400" algn="l" defTabSz="1084263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7pPr>
            <a:lvl8pPr marL="1371600" algn="l" defTabSz="1084263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8pPr>
            <a:lvl9pPr marL="1828800" algn="l" defTabSz="1084263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de-CH" kern="0" dirty="0" smtClean="0"/>
              <a:t>Auftrag zur Verlaufsmessung in der </a:t>
            </a:r>
            <a:r>
              <a:rPr lang="de-CH" kern="0" dirty="0" err="1" smtClean="0"/>
              <a:t>ipw</a:t>
            </a:r>
            <a:endParaRPr lang="de-CH" kern="0" dirty="0"/>
          </a:p>
        </p:txBody>
      </p:sp>
    </p:spTree>
    <p:extLst>
      <p:ext uri="{BB962C8B-B14F-4D97-AF65-F5344CB8AC3E}">
        <p14:creationId xmlns:p14="http://schemas.microsoft.com/office/powerpoint/2010/main" val="3062360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Indikatoren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20106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Indikatoren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CH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dirty="0" smtClean="0"/>
              <a:t>Angaben zum Gesundheitszustand inkl. soziodemografische Variablen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CH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dirty="0" smtClean="0"/>
              <a:t>Psychopathologie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CH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dirty="0" smtClean="0"/>
              <a:t>Funktionsniveau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CH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dirty="0" smtClean="0"/>
              <a:t>Therapeutischer Verlauf</a:t>
            </a:r>
          </a:p>
          <a:p>
            <a:endParaRPr lang="de-CH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dirty="0" smtClean="0"/>
              <a:t>Unterstützungsbedarf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338019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Verfahren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 smtClean="0"/>
              <a:t>Selbst- und Fremdeinschätzung:</a:t>
            </a:r>
          </a:p>
          <a:p>
            <a:pPr marL="342900" indent="-342900">
              <a:buFontTx/>
              <a:buChar char="-"/>
            </a:pPr>
            <a:endParaRPr lang="de-CH" dirty="0" smtClean="0"/>
          </a:p>
          <a:p>
            <a:pPr marL="342900" indent="-342900">
              <a:buFontTx/>
              <a:buChar char="-"/>
            </a:pPr>
            <a:r>
              <a:rPr lang="de-CH" dirty="0" smtClean="0"/>
              <a:t>Störungsübergreifende Verfahren</a:t>
            </a:r>
          </a:p>
          <a:p>
            <a:endParaRPr lang="de-CH" dirty="0" smtClean="0"/>
          </a:p>
          <a:p>
            <a:pPr marL="342900" indent="-342900">
              <a:buFontTx/>
              <a:buChar char="-"/>
            </a:pPr>
            <a:r>
              <a:rPr lang="de-CH" dirty="0" smtClean="0"/>
              <a:t>Störungsbezogene Verfahren</a:t>
            </a:r>
          </a:p>
          <a:p>
            <a:pPr marL="342900" indent="-342900">
              <a:buFontTx/>
              <a:buChar char="-"/>
            </a:pPr>
            <a:endParaRPr lang="de-CH" dirty="0" smtClean="0"/>
          </a:p>
          <a:p>
            <a:pPr marL="342900" indent="-342900">
              <a:buFontTx/>
              <a:buChar char="-"/>
            </a:pPr>
            <a:r>
              <a:rPr lang="de-CH" dirty="0" smtClean="0"/>
              <a:t>Therapiebezogene Verfahren</a:t>
            </a:r>
          </a:p>
          <a:p>
            <a:endParaRPr lang="de-CH" dirty="0" smtClean="0"/>
          </a:p>
          <a:p>
            <a:endParaRPr lang="de-CH" dirty="0" smtClean="0"/>
          </a:p>
          <a:p>
            <a:pPr marL="342900" indent="-342900">
              <a:buFontTx/>
              <a:buChar char="-"/>
            </a:pP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903361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Beispiele Tageskliniken </a:t>
            </a:r>
            <a:r>
              <a:rPr lang="de-CH" dirty="0" err="1" smtClean="0"/>
              <a:t>ipw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928011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Tageskliniken für älteren Menschen 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b="1" dirty="0" smtClean="0"/>
              <a:t>2016</a:t>
            </a:r>
          </a:p>
          <a:p>
            <a:r>
              <a:rPr lang="de-CH" dirty="0" smtClean="0"/>
              <a:t>Behandlungsplätze: 24</a:t>
            </a:r>
          </a:p>
          <a:p>
            <a:r>
              <a:rPr lang="de-CH" dirty="0" smtClean="0"/>
              <a:t>Anzahl Eintritte: 82</a:t>
            </a:r>
          </a:p>
          <a:p>
            <a:r>
              <a:rPr lang="de-CH" dirty="0" smtClean="0"/>
              <a:t>Anzahlt Austritte: 169</a:t>
            </a:r>
          </a:p>
          <a:p>
            <a:endParaRPr lang="de-CH" dirty="0"/>
          </a:p>
          <a:p>
            <a:r>
              <a:rPr lang="de-CH" dirty="0"/>
              <a:t>Durchschnittliche Behandlungsdauer: 258 Tage </a:t>
            </a:r>
          </a:p>
          <a:p>
            <a:endParaRPr lang="de-CH" dirty="0"/>
          </a:p>
          <a:p>
            <a:r>
              <a:rPr lang="de-CH" dirty="0" smtClean="0"/>
              <a:t>Gender</a:t>
            </a:r>
            <a:r>
              <a:rPr lang="de-CH" dirty="0" smtClean="0"/>
              <a:t>: ♂ 31% , ♀ 69%</a:t>
            </a:r>
          </a:p>
          <a:p>
            <a:endParaRPr lang="de-CH" dirty="0"/>
          </a:p>
          <a:p>
            <a:r>
              <a:rPr lang="de-CH" dirty="0" smtClean="0"/>
              <a:t>Verständigung gut möglich: 90</a:t>
            </a:r>
            <a:r>
              <a:rPr lang="de-CH" dirty="0" smtClean="0"/>
              <a:t>%</a:t>
            </a:r>
            <a:endParaRPr lang="de-CH" dirty="0" smtClean="0"/>
          </a:p>
        </p:txBody>
      </p:sp>
    </p:spTree>
    <p:extLst>
      <p:ext uri="{BB962C8B-B14F-4D97-AF65-F5344CB8AC3E}">
        <p14:creationId xmlns:p14="http://schemas.microsoft.com/office/powerpoint/2010/main" val="3604307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Tageskliniken für älteren Menschen</a:t>
            </a:r>
            <a:endParaRPr lang="de-CH" dirty="0"/>
          </a:p>
        </p:txBody>
      </p:sp>
      <p:sp>
        <p:nvSpPr>
          <p:cNvPr id="6" name="Rechteck 5"/>
          <p:cNvSpPr/>
          <p:nvPr/>
        </p:nvSpPr>
        <p:spPr>
          <a:xfrm>
            <a:off x="395536" y="1052736"/>
            <a:ext cx="4572000" cy="489364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CH" sz="2400" dirty="0" smtClean="0"/>
              <a:t>Hauptdiagnosen</a:t>
            </a:r>
            <a:endParaRPr lang="de-CH" sz="2400" dirty="0"/>
          </a:p>
          <a:p>
            <a:endParaRPr lang="de-CH" sz="2400" dirty="0" smtClean="0"/>
          </a:p>
          <a:p>
            <a:r>
              <a:rPr lang="de-CH" sz="2400" dirty="0" smtClean="0"/>
              <a:t>F0    22%</a:t>
            </a:r>
            <a:endParaRPr lang="de-CH" sz="2400" dirty="0"/>
          </a:p>
          <a:p>
            <a:r>
              <a:rPr lang="de-CH" sz="2400" dirty="0" smtClean="0"/>
              <a:t>F1      1%</a:t>
            </a:r>
            <a:endParaRPr lang="de-CH" sz="2400" dirty="0"/>
          </a:p>
          <a:p>
            <a:r>
              <a:rPr lang="de-CH" sz="2400" dirty="0" smtClean="0"/>
              <a:t>F2      5%</a:t>
            </a:r>
            <a:endParaRPr lang="de-CH" sz="2400" dirty="0"/>
          </a:p>
          <a:p>
            <a:r>
              <a:rPr lang="de-CH" sz="2400" dirty="0" smtClean="0"/>
              <a:t>F3    50%</a:t>
            </a:r>
            <a:endParaRPr lang="de-CH" sz="2400" dirty="0"/>
          </a:p>
          <a:p>
            <a:r>
              <a:rPr lang="de-CH" sz="2400" dirty="0" smtClean="0"/>
              <a:t>F4    10%</a:t>
            </a:r>
            <a:endParaRPr lang="de-CH" sz="2400" dirty="0"/>
          </a:p>
          <a:p>
            <a:r>
              <a:rPr lang="de-CH" sz="2400" dirty="0" smtClean="0"/>
              <a:t>F5      1%</a:t>
            </a:r>
            <a:endParaRPr lang="de-CH" sz="2400" dirty="0"/>
          </a:p>
          <a:p>
            <a:r>
              <a:rPr lang="de-CH" sz="2400" dirty="0" smtClean="0"/>
              <a:t>F6      3%</a:t>
            </a:r>
            <a:endParaRPr lang="de-CH" sz="2400" dirty="0"/>
          </a:p>
          <a:p>
            <a:r>
              <a:rPr lang="de-CH" sz="2400" dirty="0" smtClean="0"/>
              <a:t>F7      0%</a:t>
            </a:r>
            <a:endParaRPr lang="de-CH" sz="2400" dirty="0"/>
          </a:p>
          <a:p>
            <a:r>
              <a:rPr lang="de-CH" sz="2400" dirty="0" smtClean="0"/>
              <a:t>F8      0%</a:t>
            </a:r>
          </a:p>
          <a:p>
            <a:r>
              <a:rPr lang="de-CH" sz="2400" dirty="0" smtClean="0"/>
              <a:t>F9      0%</a:t>
            </a:r>
          </a:p>
          <a:p>
            <a:r>
              <a:rPr lang="de-CH" sz="2400" dirty="0" smtClean="0"/>
              <a:t>F10    6%</a:t>
            </a:r>
            <a:endParaRPr lang="de-CH" sz="2400" dirty="0"/>
          </a:p>
        </p:txBody>
      </p:sp>
    </p:spTree>
    <p:extLst>
      <p:ext uri="{BB962C8B-B14F-4D97-AF65-F5344CB8AC3E}">
        <p14:creationId xmlns:p14="http://schemas.microsoft.com/office/powerpoint/2010/main" val="3950197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z="2800" dirty="0" smtClean="0"/>
              <a:t>Tagesklinik für ältere Menschen Winterthur</a:t>
            </a:r>
            <a:endParaRPr lang="de-CH" sz="28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 smtClean="0"/>
              <a:t>Konzept:</a:t>
            </a:r>
          </a:p>
          <a:p>
            <a:endParaRPr lang="de-CH" dirty="0" smtClean="0"/>
          </a:p>
          <a:p>
            <a:r>
              <a:rPr lang="de-CH" dirty="0" smtClean="0"/>
              <a:t>Anwesenheit der Patienten an </a:t>
            </a:r>
            <a:r>
              <a:rPr lang="de-CH" dirty="0" smtClean="0"/>
              <a:t>best. Tagen je nach </a:t>
            </a:r>
            <a:r>
              <a:rPr lang="de-CH" dirty="0" smtClean="0"/>
              <a:t>Therapieprogramm:</a:t>
            </a:r>
          </a:p>
          <a:p>
            <a:endParaRPr lang="de-CH" dirty="0" smtClean="0"/>
          </a:p>
          <a:p>
            <a:r>
              <a:rPr lang="de-CH" dirty="0" smtClean="0"/>
              <a:t>Montag und Mittwoch: Patienten mit Schwerpunkt affektive Störungen</a:t>
            </a:r>
          </a:p>
          <a:p>
            <a:endParaRPr lang="de-CH" dirty="0"/>
          </a:p>
          <a:p>
            <a:r>
              <a:rPr lang="de-CH" dirty="0" smtClean="0"/>
              <a:t>Dienstag und Donnerstag: Patienten mit Schwerpunkt kognitive Einschränkungen</a:t>
            </a:r>
          </a:p>
          <a:p>
            <a:endParaRPr lang="de-CH" dirty="0"/>
          </a:p>
          <a:p>
            <a:endParaRPr lang="de-CH" dirty="0"/>
          </a:p>
          <a:p>
            <a:endParaRPr lang="de-CH" dirty="0" smtClean="0"/>
          </a:p>
          <a:p>
            <a:endParaRPr lang="de-CH" dirty="0"/>
          </a:p>
          <a:p>
            <a:endParaRPr lang="de-CH" dirty="0" smtClean="0"/>
          </a:p>
          <a:p>
            <a:endParaRPr lang="de-CH" dirty="0"/>
          </a:p>
          <a:p>
            <a:endParaRPr lang="de-CH" dirty="0" smtClean="0"/>
          </a:p>
          <a:p>
            <a:endParaRPr lang="de-CH" dirty="0"/>
          </a:p>
          <a:p>
            <a:endParaRPr lang="de-CH" dirty="0" smtClean="0"/>
          </a:p>
          <a:p>
            <a:endParaRPr lang="de-CH" dirty="0"/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547328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67544" y="1052736"/>
            <a:ext cx="8003232" cy="4525963"/>
          </a:xfrm>
        </p:spPr>
        <p:txBody>
          <a:bodyPr/>
          <a:lstStyle/>
          <a:p>
            <a:r>
              <a:rPr lang="de-CH" sz="2400" b="1" dirty="0" smtClean="0"/>
              <a:t>Standard Verlaufsbeurteilung</a:t>
            </a:r>
          </a:p>
          <a:p>
            <a:endParaRPr lang="de-CH" sz="2400" dirty="0" smtClean="0"/>
          </a:p>
          <a:p>
            <a:r>
              <a:rPr lang="de-CH" sz="2400" dirty="0" smtClean="0"/>
              <a:t>Bei Ein- und Austritt: </a:t>
            </a:r>
          </a:p>
          <a:p>
            <a:r>
              <a:rPr lang="de-CH" sz="2400" dirty="0" smtClean="0"/>
              <a:t>Beurteilung </a:t>
            </a:r>
            <a:r>
              <a:rPr lang="de-CH" sz="2400" dirty="0"/>
              <a:t>durch Fallführende: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CH" sz="2400" dirty="0" smtClean="0"/>
              <a:t>Basisdokumentation u.a</a:t>
            </a:r>
            <a:r>
              <a:rPr lang="de-CH" sz="2400" dirty="0"/>
              <a:t>. GAF-Wert, </a:t>
            </a:r>
            <a:r>
              <a:rPr lang="de-CH" sz="2400" dirty="0" smtClean="0"/>
              <a:t>Diagnostik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CH" sz="2400" dirty="0" smtClean="0"/>
              <a:t>Beurteilung Suizidalität </a:t>
            </a:r>
            <a:r>
              <a:rPr lang="de-CH" sz="2400" dirty="0"/>
              <a:t>NGASR, DSI-SS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400" dirty="0" smtClean="0"/>
              <a:t> MMS</a:t>
            </a:r>
            <a:r>
              <a:rPr lang="de-CH" sz="2400" dirty="0"/>
              <a:t>, GDS, Uhrentest, GAF, </a:t>
            </a:r>
            <a:r>
              <a:rPr lang="de-CH" sz="2400" dirty="0" smtClean="0"/>
              <a:t>CGI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CH" sz="2400" dirty="0"/>
          </a:p>
          <a:p>
            <a:r>
              <a:rPr lang="de-CH" sz="2400" dirty="0" smtClean="0"/>
              <a:t>Selbstbeurteilung durch Patienten: BSCL (elektiv)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CH" sz="2400" dirty="0" smtClean="0"/>
          </a:p>
          <a:p>
            <a:pPr marL="457200" indent="-457200">
              <a:buFontTx/>
              <a:buChar char="-"/>
            </a:pPr>
            <a:endParaRPr lang="de-CH" dirty="0" smtClean="0"/>
          </a:p>
          <a:p>
            <a:pPr marL="457200" indent="-457200">
              <a:buFontTx/>
              <a:buChar char="-"/>
            </a:pPr>
            <a:endParaRPr lang="de-CH" dirty="0" smtClean="0"/>
          </a:p>
          <a:p>
            <a:pPr marL="457200" indent="-457200">
              <a:buFontTx/>
              <a:buChar char="-"/>
            </a:pPr>
            <a:endParaRPr lang="de-CH" dirty="0" smtClean="0"/>
          </a:p>
          <a:p>
            <a:pPr marL="457200" indent="-457200">
              <a:buFontTx/>
              <a:buChar char="-"/>
            </a:pPr>
            <a:endParaRPr lang="de-CH" dirty="0" smtClean="0"/>
          </a:p>
          <a:p>
            <a:pPr marL="457200" indent="-457200">
              <a:buFontTx/>
              <a:buChar char="-"/>
            </a:pPr>
            <a:endParaRPr lang="de-CH" dirty="0"/>
          </a:p>
          <a:p>
            <a:endParaRPr lang="de-CH" dirty="0"/>
          </a:p>
        </p:txBody>
      </p:sp>
      <p:sp>
        <p:nvSpPr>
          <p:cNvPr id="4" name="Titel 1"/>
          <p:cNvSpPr txBox="1">
            <a:spLocks/>
          </p:cNvSpPr>
          <p:nvPr/>
        </p:nvSpPr>
        <p:spPr bwMode="auto">
          <a:xfrm>
            <a:off x="269875" y="116632"/>
            <a:ext cx="8640000" cy="50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1084263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defTabSz="1084263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2pPr>
            <a:lvl3pPr algn="l" defTabSz="1084263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3pPr>
            <a:lvl4pPr algn="l" defTabSz="1084263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4pPr>
            <a:lvl5pPr algn="l" defTabSz="1084263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5pPr>
            <a:lvl6pPr marL="457200" algn="l" defTabSz="1084263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6pPr>
            <a:lvl7pPr marL="914400" algn="l" defTabSz="1084263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7pPr>
            <a:lvl8pPr marL="1371600" algn="l" defTabSz="1084263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8pPr>
            <a:lvl9pPr marL="1828800" algn="l" defTabSz="1084263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de-CH" sz="2800" kern="0" dirty="0" smtClean="0"/>
              <a:t>Tagesklinik für ältere Menschen Winterthur</a:t>
            </a:r>
            <a:endParaRPr lang="de-CH" sz="2800" kern="0" dirty="0"/>
          </a:p>
        </p:txBody>
      </p:sp>
    </p:spTree>
    <p:extLst>
      <p:ext uri="{BB962C8B-B14F-4D97-AF65-F5344CB8AC3E}">
        <p14:creationId xmlns:p14="http://schemas.microsoft.com/office/powerpoint/2010/main" val="2159799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Tageskliniken für älteren Menschen</a:t>
            </a:r>
            <a:endParaRPr lang="de-CH" dirty="0"/>
          </a:p>
        </p:txBody>
      </p:sp>
      <p:sp>
        <p:nvSpPr>
          <p:cNvPr id="6" name="Rechteck 5"/>
          <p:cNvSpPr/>
          <p:nvPr/>
        </p:nvSpPr>
        <p:spPr>
          <a:xfrm>
            <a:off x="395536" y="1052736"/>
            <a:ext cx="820891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2400" b="1" dirty="0" smtClean="0"/>
              <a:t>Auswertung 2016:</a:t>
            </a:r>
          </a:p>
          <a:p>
            <a:endParaRPr lang="de-CH" sz="2400" dirty="0" smtClean="0"/>
          </a:p>
          <a:p>
            <a:r>
              <a:rPr lang="de-CH" sz="2400" dirty="0" smtClean="0"/>
              <a:t>GAF </a:t>
            </a:r>
            <a:r>
              <a:rPr lang="de-CH" sz="2400" dirty="0" smtClean="0"/>
              <a:t>- Wert</a:t>
            </a:r>
          </a:p>
          <a:p>
            <a:endParaRPr lang="de-CH" sz="2400" dirty="0"/>
          </a:p>
          <a:p>
            <a:r>
              <a:rPr lang="de-CH" sz="2400" dirty="0" smtClean="0"/>
              <a:t>Durchschnitt bei Eintritt</a:t>
            </a:r>
            <a:r>
              <a:rPr lang="de-CH" sz="2400" dirty="0" smtClean="0"/>
              <a:t>: 50</a:t>
            </a:r>
          </a:p>
          <a:p>
            <a:r>
              <a:rPr lang="de-CH" sz="2400" dirty="0" smtClean="0"/>
              <a:t>Durchschnitt bei Austritt</a:t>
            </a:r>
            <a:r>
              <a:rPr lang="de-CH" sz="2400" dirty="0" smtClean="0"/>
              <a:t>: 49</a:t>
            </a:r>
          </a:p>
          <a:p>
            <a:endParaRPr lang="de-CH" sz="2400" dirty="0"/>
          </a:p>
          <a:p>
            <a:endParaRPr lang="de-CH" sz="2400" dirty="0" smtClean="0"/>
          </a:p>
          <a:p>
            <a:r>
              <a:rPr lang="de-CH" sz="2400" dirty="0" smtClean="0"/>
              <a:t>BSCL: </a:t>
            </a:r>
            <a:r>
              <a:rPr lang="de-CH" sz="2400" dirty="0" smtClean="0"/>
              <a:t>(zu </a:t>
            </a:r>
            <a:r>
              <a:rPr lang="de-CH" sz="2400" dirty="0" smtClean="0"/>
              <a:t>wenig Fälle für </a:t>
            </a:r>
            <a:r>
              <a:rPr lang="de-CH" sz="2400" dirty="0" smtClean="0"/>
              <a:t>Auswertung)</a:t>
            </a:r>
            <a:endParaRPr lang="de-CH" sz="2400" dirty="0" smtClean="0"/>
          </a:p>
          <a:p>
            <a:endParaRPr lang="de-CH" sz="2400" dirty="0"/>
          </a:p>
          <a:p>
            <a:endParaRPr lang="de-CH" sz="2400" dirty="0" smtClean="0"/>
          </a:p>
          <a:p>
            <a:endParaRPr lang="de-CH" sz="2400" dirty="0"/>
          </a:p>
        </p:txBody>
      </p:sp>
    </p:spTree>
    <p:extLst>
      <p:ext uri="{BB962C8B-B14F-4D97-AF65-F5344CB8AC3E}">
        <p14:creationId xmlns:p14="http://schemas.microsoft.com/office/powerpoint/2010/main" val="447038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Akut - Tageskliniken </a:t>
            </a:r>
            <a:r>
              <a:rPr lang="de-CH" dirty="0"/>
              <a:t>für </a:t>
            </a:r>
            <a:r>
              <a:rPr lang="de-CH" dirty="0" smtClean="0"/>
              <a:t>Erwachsene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b="1" dirty="0" smtClean="0"/>
              <a:t>2016</a:t>
            </a:r>
          </a:p>
          <a:p>
            <a:endParaRPr lang="de-CH" dirty="0" smtClean="0"/>
          </a:p>
          <a:p>
            <a:r>
              <a:rPr lang="de-CH" dirty="0" smtClean="0"/>
              <a:t>Behandlungsplätze: 40</a:t>
            </a:r>
          </a:p>
          <a:p>
            <a:r>
              <a:rPr lang="de-CH" dirty="0" smtClean="0"/>
              <a:t>Anzahl Eintritte 2016: 254</a:t>
            </a:r>
          </a:p>
          <a:p>
            <a:r>
              <a:rPr lang="de-CH" dirty="0" smtClean="0"/>
              <a:t>Anzahl Austritte 2016: 307</a:t>
            </a:r>
          </a:p>
          <a:p>
            <a:endParaRPr lang="de-CH" dirty="0"/>
          </a:p>
          <a:p>
            <a:r>
              <a:rPr lang="de-CH" dirty="0"/>
              <a:t>Gender: ♂ </a:t>
            </a:r>
            <a:r>
              <a:rPr lang="de-CH" dirty="0" smtClean="0"/>
              <a:t>46% </a:t>
            </a:r>
            <a:r>
              <a:rPr lang="de-CH" dirty="0"/>
              <a:t>, ♀ </a:t>
            </a:r>
            <a:r>
              <a:rPr lang="de-CH" dirty="0" smtClean="0"/>
              <a:t>54%</a:t>
            </a:r>
          </a:p>
          <a:p>
            <a:endParaRPr lang="de-CH" dirty="0"/>
          </a:p>
          <a:p>
            <a:r>
              <a:rPr lang="de-CH" dirty="0" smtClean="0"/>
              <a:t>Verständigung gut möglich: 91%</a:t>
            </a:r>
          </a:p>
          <a:p>
            <a:endParaRPr lang="de-CH" dirty="0"/>
          </a:p>
          <a:p>
            <a:r>
              <a:rPr lang="de-CH" dirty="0" smtClean="0"/>
              <a:t>Durchschnittliche Behandlungsdauer: 81 Tage </a:t>
            </a:r>
            <a:endParaRPr lang="de-CH" dirty="0"/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93025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Akut-Tageskliniken </a:t>
            </a:r>
            <a:r>
              <a:rPr lang="de-CH" dirty="0"/>
              <a:t>für </a:t>
            </a:r>
            <a:r>
              <a:rPr lang="de-CH" dirty="0" smtClean="0"/>
              <a:t>Erwachsene 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51520" y="908720"/>
            <a:ext cx="8640000" cy="5040000"/>
          </a:xfrm>
        </p:spPr>
        <p:txBody>
          <a:bodyPr/>
          <a:lstStyle/>
          <a:p>
            <a:r>
              <a:rPr lang="de-CH" dirty="0" smtClean="0"/>
              <a:t>Hauptdiagnosen</a:t>
            </a:r>
          </a:p>
          <a:p>
            <a:r>
              <a:rPr lang="de-CH" dirty="0" smtClean="0"/>
              <a:t>F0      0%</a:t>
            </a:r>
            <a:endParaRPr lang="de-CH" dirty="0"/>
          </a:p>
          <a:p>
            <a:r>
              <a:rPr lang="de-CH" dirty="0"/>
              <a:t>F1      </a:t>
            </a:r>
            <a:r>
              <a:rPr lang="de-CH" dirty="0" smtClean="0"/>
              <a:t>3%</a:t>
            </a:r>
            <a:endParaRPr lang="de-CH" dirty="0"/>
          </a:p>
          <a:p>
            <a:r>
              <a:rPr lang="de-CH" dirty="0"/>
              <a:t>F2      </a:t>
            </a:r>
            <a:r>
              <a:rPr lang="de-CH" dirty="0" smtClean="0"/>
              <a:t>9%</a:t>
            </a:r>
            <a:endParaRPr lang="de-CH" dirty="0"/>
          </a:p>
          <a:p>
            <a:r>
              <a:rPr lang="de-CH" dirty="0"/>
              <a:t>F3    </a:t>
            </a:r>
            <a:r>
              <a:rPr lang="de-CH" dirty="0" smtClean="0"/>
              <a:t> 62%</a:t>
            </a:r>
            <a:endParaRPr lang="de-CH" dirty="0"/>
          </a:p>
          <a:p>
            <a:r>
              <a:rPr lang="de-CH" dirty="0"/>
              <a:t>F4    </a:t>
            </a:r>
            <a:r>
              <a:rPr lang="de-CH" dirty="0" smtClean="0"/>
              <a:t> 11%</a:t>
            </a:r>
            <a:endParaRPr lang="de-CH" dirty="0"/>
          </a:p>
          <a:p>
            <a:r>
              <a:rPr lang="de-CH" dirty="0"/>
              <a:t>F5       </a:t>
            </a:r>
            <a:r>
              <a:rPr lang="de-CH" dirty="0" smtClean="0"/>
              <a:t>0%</a:t>
            </a:r>
            <a:endParaRPr lang="de-CH" dirty="0"/>
          </a:p>
          <a:p>
            <a:r>
              <a:rPr lang="de-CH" dirty="0"/>
              <a:t>F6       </a:t>
            </a:r>
            <a:r>
              <a:rPr lang="de-CH" dirty="0" smtClean="0"/>
              <a:t>8%</a:t>
            </a:r>
            <a:endParaRPr lang="de-CH" dirty="0"/>
          </a:p>
          <a:p>
            <a:r>
              <a:rPr lang="de-CH" dirty="0"/>
              <a:t>F7       </a:t>
            </a:r>
            <a:r>
              <a:rPr lang="de-CH" dirty="0" smtClean="0"/>
              <a:t>1%</a:t>
            </a:r>
            <a:endParaRPr lang="de-CH" dirty="0"/>
          </a:p>
          <a:p>
            <a:r>
              <a:rPr lang="de-CH" dirty="0"/>
              <a:t>F8       0%</a:t>
            </a:r>
          </a:p>
          <a:p>
            <a:r>
              <a:rPr lang="de-CH" dirty="0"/>
              <a:t>F9       </a:t>
            </a:r>
            <a:r>
              <a:rPr lang="de-CH" dirty="0" smtClean="0"/>
              <a:t>1%</a:t>
            </a:r>
            <a:endParaRPr lang="de-CH" dirty="0"/>
          </a:p>
          <a:p>
            <a:r>
              <a:rPr lang="de-CH" dirty="0"/>
              <a:t>F10     </a:t>
            </a:r>
            <a:r>
              <a:rPr lang="de-CH" dirty="0" smtClean="0"/>
              <a:t>4%</a:t>
            </a:r>
            <a:endParaRPr lang="de-CH" dirty="0"/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70429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z="2800" dirty="0" smtClean="0"/>
              <a:t>Akut-Tagesklinik </a:t>
            </a:r>
            <a:r>
              <a:rPr lang="de-CH" sz="2800" dirty="0" smtClean="0"/>
              <a:t>für Erwachsene Winterthur</a:t>
            </a:r>
            <a:endParaRPr lang="de-CH" sz="2800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786686"/>
            <a:ext cx="7133670" cy="5333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6064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z="2800" dirty="0"/>
              <a:t>Akuttagesklinik für </a:t>
            </a:r>
            <a:r>
              <a:rPr lang="de-CH" sz="2800" dirty="0" smtClean="0"/>
              <a:t>Erwachsene Winterthur</a:t>
            </a:r>
            <a:endParaRPr lang="de-CH" sz="2800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de-CH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325" y="995363"/>
            <a:ext cx="6991350" cy="486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4216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z="2800" dirty="0" smtClean="0"/>
              <a:t>Akut-Tagesklinik </a:t>
            </a:r>
            <a:r>
              <a:rPr lang="de-CH" sz="2800" dirty="0"/>
              <a:t>für Erwachsene Winterthur</a:t>
            </a:r>
            <a:endParaRPr lang="de-CH" sz="2800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51520" y="1124744"/>
            <a:ext cx="8003232" cy="4525963"/>
          </a:xfrm>
        </p:spPr>
        <p:txBody>
          <a:bodyPr/>
          <a:lstStyle/>
          <a:p>
            <a:r>
              <a:rPr lang="de-CH" sz="2400" b="1" dirty="0" smtClean="0"/>
              <a:t>Sta</a:t>
            </a:r>
            <a:r>
              <a:rPr lang="de-CH" sz="2400" b="1" dirty="0" smtClean="0"/>
              <a:t>ndard Verlaufsbeurteilung</a:t>
            </a:r>
          </a:p>
          <a:p>
            <a:endParaRPr lang="de-CH" sz="2400" b="1" dirty="0" smtClean="0"/>
          </a:p>
          <a:p>
            <a:r>
              <a:rPr lang="de-CH" sz="2400" dirty="0"/>
              <a:t>B</a:t>
            </a:r>
            <a:r>
              <a:rPr lang="de-CH" sz="2400" dirty="0" smtClean="0"/>
              <a:t>ei </a:t>
            </a:r>
            <a:r>
              <a:rPr lang="de-CH" sz="2400" dirty="0"/>
              <a:t>Ein- und Austritt</a:t>
            </a:r>
            <a:r>
              <a:rPr lang="de-CH" sz="2400" dirty="0" smtClean="0"/>
              <a:t>:</a:t>
            </a:r>
          </a:p>
          <a:p>
            <a:r>
              <a:rPr lang="de-CH" sz="2400" dirty="0"/>
              <a:t>Beurteilung durch Fallführende: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CH" sz="2400" dirty="0" smtClean="0"/>
              <a:t>Basisdokumentation u.a</a:t>
            </a:r>
            <a:r>
              <a:rPr lang="de-CH" sz="2400" dirty="0"/>
              <a:t>. GAF-Wert, </a:t>
            </a:r>
            <a:r>
              <a:rPr lang="de-CH" sz="2400" dirty="0" smtClean="0"/>
              <a:t>CGI, Diagnostik Beurteilung </a:t>
            </a:r>
            <a:r>
              <a:rPr lang="de-CH" sz="2400" dirty="0"/>
              <a:t>Suizidalität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e-CH" sz="2400" dirty="0"/>
          </a:p>
          <a:p>
            <a:r>
              <a:rPr lang="de-CH" sz="2400" dirty="0"/>
              <a:t>Selbstbeurteilung durch </a:t>
            </a:r>
            <a:r>
              <a:rPr lang="de-CH" sz="2400" dirty="0" smtClean="0"/>
              <a:t>Patienten:</a:t>
            </a:r>
            <a:endParaRPr lang="de-CH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CH" sz="2400" dirty="0"/>
              <a:t>BSCL- bei Ein – und Austritt, wöchentlich TSEB</a:t>
            </a:r>
          </a:p>
          <a:p>
            <a:endParaRPr lang="de-CH" sz="2400" dirty="0" smtClean="0"/>
          </a:p>
          <a:p>
            <a:pPr marL="457200" indent="-457200">
              <a:buFontTx/>
              <a:buChar char="-"/>
            </a:pPr>
            <a:endParaRPr lang="de-CH" dirty="0" smtClean="0"/>
          </a:p>
          <a:p>
            <a:pPr marL="457200" indent="-457200">
              <a:buFontTx/>
              <a:buChar char="-"/>
            </a:pPr>
            <a:endParaRPr lang="de-CH" dirty="0" smtClean="0"/>
          </a:p>
          <a:p>
            <a:pPr marL="457200" indent="-457200">
              <a:buFontTx/>
              <a:buChar char="-"/>
            </a:pPr>
            <a:endParaRPr lang="de-CH" dirty="0"/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051004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Akut-Tageskliniken </a:t>
            </a:r>
            <a:r>
              <a:rPr lang="de-CH" dirty="0"/>
              <a:t>für Erwachsene 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b="1" dirty="0" smtClean="0"/>
              <a:t>2016</a:t>
            </a:r>
          </a:p>
          <a:p>
            <a:endParaRPr lang="de-CH" dirty="0" smtClean="0"/>
          </a:p>
          <a:p>
            <a:r>
              <a:rPr lang="de-CH" dirty="0" smtClean="0"/>
              <a:t>GAF </a:t>
            </a:r>
            <a:r>
              <a:rPr lang="de-CH" dirty="0"/>
              <a:t>- Wert</a:t>
            </a:r>
          </a:p>
          <a:p>
            <a:endParaRPr lang="de-CH" dirty="0"/>
          </a:p>
          <a:p>
            <a:r>
              <a:rPr lang="de-CH" dirty="0"/>
              <a:t>Durchschnitt bei </a:t>
            </a:r>
            <a:r>
              <a:rPr lang="de-CH" dirty="0" smtClean="0"/>
              <a:t>Eintritt</a:t>
            </a:r>
            <a:r>
              <a:rPr lang="de-CH" dirty="0"/>
              <a:t>: </a:t>
            </a:r>
            <a:r>
              <a:rPr lang="de-CH" dirty="0" smtClean="0"/>
              <a:t>41</a:t>
            </a:r>
            <a:endParaRPr lang="de-CH" dirty="0"/>
          </a:p>
          <a:p>
            <a:r>
              <a:rPr lang="de-CH" dirty="0"/>
              <a:t>Durchschnitt bei </a:t>
            </a:r>
            <a:r>
              <a:rPr lang="de-CH" dirty="0" smtClean="0"/>
              <a:t>Austritt</a:t>
            </a:r>
            <a:r>
              <a:rPr lang="de-CH" dirty="0"/>
              <a:t>: </a:t>
            </a:r>
            <a:r>
              <a:rPr lang="de-CH" dirty="0" smtClean="0"/>
              <a:t>49</a:t>
            </a:r>
            <a:endParaRPr lang="de-CH" dirty="0"/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966569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836712"/>
            <a:ext cx="4830589" cy="5572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Akut-Tageskliniken </a:t>
            </a:r>
            <a:r>
              <a:rPr lang="de-CH" dirty="0"/>
              <a:t>für </a:t>
            </a:r>
            <a:r>
              <a:rPr lang="de-CH" dirty="0" smtClean="0"/>
              <a:t>Erwachsene 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524839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Akut-Tageskliniken </a:t>
            </a:r>
            <a:r>
              <a:rPr lang="de-CH" dirty="0"/>
              <a:t>für </a:t>
            </a:r>
            <a:r>
              <a:rPr lang="de-CH" dirty="0" smtClean="0"/>
              <a:t>Erwachsene </a:t>
            </a:r>
            <a:endParaRPr lang="de-CH" dirty="0"/>
          </a:p>
        </p:txBody>
      </p:sp>
      <p:sp>
        <p:nvSpPr>
          <p:cNvPr id="4" name="Rechteck 3"/>
          <p:cNvSpPr/>
          <p:nvPr/>
        </p:nvSpPr>
        <p:spPr>
          <a:xfrm>
            <a:off x="416952" y="1844824"/>
            <a:ext cx="871296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2400" dirty="0" smtClean="0"/>
              <a:t>Stichprobe:</a:t>
            </a:r>
          </a:p>
          <a:p>
            <a:r>
              <a:rPr lang="de-CH" sz="2400" dirty="0" smtClean="0"/>
              <a:t>17% aller Fälle der Tageskliniken der Erwachsenenpsychiatrie hatten einen Ein-und Austritts-BSCL (N=43) und einen Austritts-Minus-Eintritts GAF-Wert &gt;0 und genug Rohdaten, damit der Global </a:t>
            </a:r>
            <a:r>
              <a:rPr lang="de-CH" sz="2400" dirty="0" err="1" smtClean="0"/>
              <a:t>Severity</a:t>
            </a:r>
            <a:r>
              <a:rPr lang="de-CH" sz="2400" dirty="0" smtClean="0"/>
              <a:t> </a:t>
            </a:r>
            <a:r>
              <a:rPr lang="de-CH" sz="2400" dirty="0"/>
              <a:t>Index </a:t>
            </a:r>
            <a:r>
              <a:rPr lang="de-CH" sz="2400" dirty="0" smtClean="0"/>
              <a:t>(=Mittlere </a:t>
            </a:r>
            <a:r>
              <a:rPr lang="de-CH" sz="2400" dirty="0"/>
              <a:t>Psychische </a:t>
            </a:r>
            <a:r>
              <a:rPr lang="de-CH" sz="2400" dirty="0" smtClean="0"/>
              <a:t>Belastung) </a:t>
            </a:r>
            <a:r>
              <a:rPr lang="de-CH" sz="2400" dirty="0"/>
              <a:t>des </a:t>
            </a:r>
            <a:r>
              <a:rPr lang="de-CH" sz="2400" dirty="0" smtClean="0"/>
              <a:t>BSCL berechnet werden konnte.</a:t>
            </a:r>
            <a:endParaRPr lang="de-CH" sz="2400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b="1" dirty="0" smtClean="0"/>
              <a:t>Auswertung BSCL Resultate 2016</a:t>
            </a:r>
            <a:endParaRPr lang="de-CH" b="1" dirty="0"/>
          </a:p>
        </p:txBody>
      </p:sp>
    </p:spTree>
    <p:extLst>
      <p:ext uri="{BB962C8B-B14F-4D97-AF65-F5344CB8AC3E}">
        <p14:creationId xmlns:p14="http://schemas.microsoft.com/office/powerpoint/2010/main" val="1105190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1520" y="836712"/>
            <a:ext cx="8640000" cy="504000"/>
          </a:xfrm>
        </p:spPr>
        <p:txBody>
          <a:bodyPr/>
          <a:lstStyle/>
          <a:p>
            <a:r>
              <a:rPr lang="de-CH" sz="2400" b="0" dirty="0" smtClean="0">
                <a:solidFill>
                  <a:schemeClr val="tx1"/>
                </a:solidFill>
              </a:rPr>
              <a:t>Mittlere Effektstärke BSCL</a:t>
            </a:r>
            <a:endParaRPr lang="de-CH" sz="2400" b="0" dirty="0">
              <a:solidFill>
                <a:schemeClr val="tx1"/>
              </a:solidFill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451713"/>
            <a:ext cx="5829960" cy="4668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el 1"/>
          <p:cNvSpPr txBox="1">
            <a:spLocks/>
          </p:cNvSpPr>
          <p:nvPr/>
        </p:nvSpPr>
        <p:spPr bwMode="auto">
          <a:xfrm>
            <a:off x="269875" y="179388"/>
            <a:ext cx="8640000" cy="50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1084263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defTabSz="1084263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2pPr>
            <a:lvl3pPr algn="l" defTabSz="1084263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3pPr>
            <a:lvl4pPr algn="l" defTabSz="1084263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4pPr>
            <a:lvl5pPr algn="l" defTabSz="1084263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5pPr>
            <a:lvl6pPr marL="457200" algn="l" defTabSz="1084263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6pPr>
            <a:lvl7pPr marL="914400" algn="l" defTabSz="1084263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7pPr>
            <a:lvl8pPr marL="1371600" algn="l" defTabSz="1084263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8pPr>
            <a:lvl9pPr marL="1828800" algn="l" defTabSz="1084263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de-CH" kern="0" smtClean="0"/>
              <a:t>Akut-Tageskliniken für Erwachsene </a:t>
            </a:r>
            <a:endParaRPr lang="de-CH" kern="0" dirty="0"/>
          </a:p>
        </p:txBody>
      </p:sp>
    </p:spTree>
    <p:extLst>
      <p:ext uri="{BB962C8B-B14F-4D97-AF65-F5344CB8AC3E}">
        <p14:creationId xmlns:p14="http://schemas.microsoft.com/office/powerpoint/2010/main" val="2751167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9640050"/>
              </p:ext>
            </p:extLst>
          </p:nvPr>
        </p:nvGraphicFramePr>
        <p:xfrm>
          <a:off x="395536" y="1412776"/>
          <a:ext cx="8229602" cy="2410179"/>
        </p:xfrm>
        <a:graphic>
          <a:graphicData uri="http://schemas.openxmlformats.org/drawingml/2006/table">
            <a:tbl>
              <a:tblPr/>
              <a:tblGrid>
                <a:gridCol w="1695113"/>
                <a:gridCol w="711237"/>
                <a:gridCol w="711237"/>
                <a:gridCol w="711237"/>
                <a:gridCol w="844593"/>
                <a:gridCol w="711237"/>
                <a:gridCol w="711237"/>
                <a:gridCol w="711237"/>
                <a:gridCol w="711237"/>
                <a:gridCol w="711237"/>
              </a:tblGrid>
              <a:tr h="293491">
                <a:tc>
                  <a:txBody>
                    <a:bodyPr/>
                    <a:lstStyle/>
                    <a:p>
                      <a:pPr algn="l" fontAlgn="b"/>
                      <a:r>
                        <a:rPr lang="de-CH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Mean [prae]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Mean [post]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Std.abw. [prae]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Std.abw. [post]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T-Wert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p-Wert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Effektstärke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unteres CI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oberes CI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192">
                <a:tc>
                  <a:txBody>
                    <a:bodyPr/>
                    <a:lstStyle/>
                    <a:p>
                      <a:pPr algn="l" fontAlgn="b"/>
                      <a:r>
                        <a:rPr lang="de-CH" sz="9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BSCL-Skalen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192">
                <a:tc>
                  <a:txBody>
                    <a:bodyPr/>
                    <a:lstStyle/>
                    <a:p>
                      <a:pPr algn="l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Somatisierung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11.2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9.1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9.8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9.8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2.417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0.020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0.369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0.0575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0.6756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192">
                <a:tc>
                  <a:txBody>
                    <a:bodyPr/>
                    <a:lstStyle/>
                    <a:p>
                      <a:pPr algn="l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Zwanghaftigkeit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20.6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16.7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12.1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11.8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2.734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0.009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0.422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0.1037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0.7353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192">
                <a:tc>
                  <a:txBody>
                    <a:bodyPr/>
                    <a:lstStyle/>
                    <a:p>
                      <a:pPr algn="l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Unsicherheit im Souzialkontakt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27.9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22.5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21.0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17.6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2.375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0.022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0.362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0.0515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0.6689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192">
                <a:tc>
                  <a:txBody>
                    <a:bodyPr/>
                    <a:lstStyle/>
                    <a:p>
                      <a:pPr algn="l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Depressivität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15.5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12.1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12.5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11.9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3.411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0.001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0.52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0.1986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0.8362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192">
                <a:tc>
                  <a:txBody>
                    <a:bodyPr/>
                    <a:lstStyle/>
                    <a:p>
                      <a:pPr algn="l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Ängstlichkeit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15.5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12.1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12.5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11.9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3.411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0.001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0.526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0.2005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0.8466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192">
                <a:tc>
                  <a:txBody>
                    <a:bodyPr/>
                    <a:lstStyle/>
                    <a:p>
                      <a:pPr algn="l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Aggressivität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14.9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11.3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13.3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13.1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2.41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0.021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0.368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0.0565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0.6745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192">
                <a:tc>
                  <a:txBody>
                    <a:bodyPr/>
                    <a:lstStyle/>
                    <a:p>
                      <a:pPr algn="l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phobische Angst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17.5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13.0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14.4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14.3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2.997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0.005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0.457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0.1402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0.7689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192">
                <a:tc>
                  <a:txBody>
                    <a:bodyPr/>
                    <a:lstStyle/>
                    <a:p>
                      <a:pPr algn="l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paranoides Denken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18.2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14.4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14.6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12.2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2.627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0.012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0.401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0.0876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0.7093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192">
                <a:tc>
                  <a:txBody>
                    <a:bodyPr/>
                    <a:lstStyle/>
                    <a:p>
                      <a:pPr algn="l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Psychotizismus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17.4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13.5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13.7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12.8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2.706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0.010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0.413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0.0988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0.722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192">
                <a:tc>
                  <a:txBody>
                    <a:bodyPr/>
                    <a:lstStyle/>
                    <a:p>
                      <a:pPr algn="l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GSI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1.9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1.4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1.2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1.1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3.877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&lt;0.001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0.591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0.2638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0.9126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192">
                <a:tc>
                  <a:txBody>
                    <a:bodyPr/>
                    <a:lstStyle/>
                    <a:p>
                      <a:pPr algn="l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PSDI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2.0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1.7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0.7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0.7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4.126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&lt;0.001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0.629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0.2985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0.9537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192">
                <a:tc>
                  <a:txBody>
                    <a:bodyPr/>
                    <a:lstStyle/>
                    <a:p>
                      <a:pPr algn="l" fontAlgn="b"/>
                      <a:r>
                        <a:rPr lang="de-CH" sz="9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GAF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192">
                <a:tc>
                  <a:txBody>
                    <a:bodyPr/>
                    <a:lstStyle/>
                    <a:p>
                      <a:pPr algn="l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GAF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35.8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47.3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6.9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12.5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-6.477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&lt;0.001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0.988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1.3494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0.6181</a:t>
                      </a:r>
                    </a:p>
                  </a:txBody>
                  <a:tcPr marL="8894" marR="8894" marT="8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feld 3"/>
          <p:cNvSpPr txBox="1"/>
          <p:nvPr/>
        </p:nvSpPr>
        <p:spPr>
          <a:xfrm>
            <a:off x="4139952" y="4437112"/>
            <a:ext cx="1512168" cy="646331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de-CH" dirty="0" smtClean="0"/>
              <a:t>Mittlere Effektstärke</a:t>
            </a:r>
            <a:endParaRPr lang="de-CH" dirty="0"/>
          </a:p>
        </p:txBody>
      </p:sp>
      <p:sp>
        <p:nvSpPr>
          <p:cNvPr id="5" name="Textfeld 4"/>
          <p:cNvSpPr txBox="1"/>
          <p:nvPr/>
        </p:nvSpPr>
        <p:spPr>
          <a:xfrm>
            <a:off x="6372200" y="4581128"/>
            <a:ext cx="1512168" cy="646331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de-CH" dirty="0"/>
              <a:t>g</a:t>
            </a:r>
            <a:r>
              <a:rPr lang="de-CH" dirty="0" smtClean="0"/>
              <a:t>rosse Effektstärke</a:t>
            </a:r>
            <a:endParaRPr lang="de-CH" dirty="0"/>
          </a:p>
        </p:txBody>
      </p:sp>
      <p:sp>
        <p:nvSpPr>
          <p:cNvPr id="7" name="Textfeld 6"/>
          <p:cNvSpPr txBox="1"/>
          <p:nvPr/>
        </p:nvSpPr>
        <p:spPr>
          <a:xfrm>
            <a:off x="323528" y="836712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400" dirty="0">
                <a:latin typeface="+mj-lt"/>
                <a:ea typeface="+mj-ea"/>
                <a:cs typeface="+mj-cs"/>
              </a:rPr>
              <a:t>Effektstärken BSCL-Skalen und GAF</a:t>
            </a:r>
          </a:p>
        </p:txBody>
      </p:sp>
      <p:sp>
        <p:nvSpPr>
          <p:cNvPr id="6" name="Titel 1"/>
          <p:cNvSpPr txBox="1">
            <a:spLocks/>
          </p:cNvSpPr>
          <p:nvPr/>
        </p:nvSpPr>
        <p:spPr>
          <a:xfrm>
            <a:off x="269875" y="179388"/>
            <a:ext cx="8640000" cy="504000"/>
          </a:xfrm>
          <a:prstGeom prst="rect">
            <a:avLst/>
          </a:prstGeom>
        </p:spPr>
        <p:txBody>
          <a:bodyPr/>
          <a:lstStyle>
            <a:lvl1pPr algn="l" defTabSz="1084263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defTabSz="1084263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2pPr>
            <a:lvl3pPr algn="l" defTabSz="1084263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3pPr>
            <a:lvl4pPr algn="l" defTabSz="1084263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4pPr>
            <a:lvl5pPr algn="l" defTabSz="1084263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5pPr>
            <a:lvl6pPr marL="457200" algn="l" defTabSz="1084263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6pPr>
            <a:lvl7pPr marL="914400" algn="l" defTabSz="1084263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7pPr>
            <a:lvl8pPr marL="1371600" algn="l" defTabSz="1084263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8pPr>
            <a:lvl9pPr marL="1828800" algn="l" defTabSz="1084263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de-CH" kern="0" smtClean="0"/>
              <a:t>Akut-Tageskliniken für Erwachsene </a:t>
            </a:r>
            <a:endParaRPr lang="de-CH" kern="0" dirty="0"/>
          </a:p>
        </p:txBody>
      </p:sp>
    </p:spTree>
    <p:extLst>
      <p:ext uri="{BB962C8B-B14F-4D97-AF65-F5344CB8AC3E}">
        <p14:creationId xmlns:p14="http://schemas.microsoft.com/office/powerpoint/2010/main" val="3952185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299786" y="980728"/>
            <a:ext cx="7992888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CH" sz="2400" dirty="0" smtClean="0"/>
          </a:p>
          <a:p>
            <a:r>
              <a:rPr lang="de-CH" sz="2400" dirty="0" smtClean="0"/>
              <a:t>Mittlere Psychische Belastung: Global </a:t>
            </a:r>
            <a:r>
              <a:rPr lang="de-CH" sz="2400" dirty="0" err="1" smtClean="0"/>
              <a:t>Severity</a:t>
            </a:r>
            <a:r>
              <a:rPr lang="de-CH" sz="2400" dirty="0" smtClean="0"/>
              <a:t> Index (GS</a:t>
            </a:r>
          </a:p>
          <a:p>
            <a:endParaRPr lang="de-CH" sz="2400" dirty="0" smtClean="0"/>
          </a:p>
          <a:p>
            <a:r>
              <a:rPr lang="de-CH" sz="2400" dirty="0" err="1" smtClean="0"/>
              <a:t>Reliable</a:t>
            </a:r>
            <a:r>
              <a:rPr lang="de-CH" sz="2400" dirty="0" smtClean="0"/>
              <a:t> Change Index (kritische Differenz): </a:t>
            </a:r>
            <a:endParaRPr lang="de-CH" sz="2400" dirty="0" smtClean="0"/>
          </a:p>
          <a:p>
            <a:r>
              <a:rPr lang="de-CH" sz="2400" dirty="0" smtClean="0"/>
              <a:t>der Veränderungswert zwischen Post- und </a:t>
            </a:r>
            <a:r>
              <a:rPr lang="de-CH" sz="2400" dirty="0" err="1" smtClean="0"/>
              <a:t>Praemessung</a:t>
            </a:r>
            <a:r>
              <a:rPr lang="de-CH" sz="2400" dirty="0" smtClean="0"/>
              <a:t> ist signifikant grösser als der Messfehler des GSI</a:t>
            </a:r>
          </a:p>
          <a:p>
            <a:endParaRPr lang="de-CH" sz="2400" dirty="0"/>
          </a:p>
          <a:p>
            <a:r>
              <a:rPr lang="de-CH" sz="2400" dirty="0" smtClean="0"/>
              <a:t>Klinische signifikante Verbesserung</a:t>
            </a:r>
          </a:p>
          <a:p>
            <a:r>
              <a:rPr lang="de-CH" sz="2400" dirty="0" smtClean="0"/>
              <a:t>GSI </a:t>
            </a:r>
            <a:r>
              <a:rPr lang="de-CH" sz="2400" dirty="0" smtClean="0"/>
              <a:t>bei Postmessung ist &lt;= dem Cut-off-Wert einer nicht klinischen Stichprobe</a:t>
            </a:r>
          </a:p>
          <a:p>
            <a:endParaRPr lang="de-CH" dirty="0" smtClean="0"/>
          </a:p>
        </p:txBody>
      </p:sp>
      <p:sp>
        <p:nvSpPr>
          <p:cNvPr id="4" name="Titel 1"/>
          <p:cNvSpPr txBox="1">
            <a:spLocks/>
          </p:cNvSpPr>
          <p:nvPr/>
        </p:nvSpPr>
        <p:spPr>
          <a:xfrm>
            <a:off x="269875" y="179388"/>
            <a:ext cx="8640000" cy="504000"/>
          </a:xfrm>
          <a:prstGeom prst="rect">
            <a:avLst/>
          </a:prstGeom>
        </p:spPr>
        <p:txBody>
          <a:bodyPr/>
          <a:lstStyle>
            <a:lvl1pPr algn="l" defTabSz="1084263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defTabSz="1084263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2pPr>
            <a:lvl3pPr algn="l" defTabSz="1084263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3pPr>
            <a:lvl4pPr algn="l" defTabSz="1084263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4pPr>
            <a:lvl5pPr algn="l" defTabSz="1084263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5pPr>
            <a:lvl6pPr marL="457200" algn="l" defTabSz="1084263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6pPr>
            <a:lvl7pPr marL="914400" algn="l" defTabSz="1084263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7pPr>
            <a:lvl8pPr marL="1371600" algn="l" defTabSz="1084263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8pPr>
            <a:lvl9pPr marL="1828800" algn="l" defTabSz="1084263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de-CH" kern="0" dirty="0" smtClean="0"/>
              <a:t>Akut-Tageskliniken für Erwachsene </a:t>
            </a:r>
            <a:endParaRPr lang="de-CH" kern="0" dirty="0"/>
          </a:p>
        </p:txBody>
      </p:sp>
    </p:spTree>
    <p:extLst>
      <p:ext uri="{BB962C8B-B14F-4D97-AF65-F5344CB8AC3E}">
        <p14:creationId xmlns:p14="http://schemas.microsoft.com/office/powerpoint/2010/main" val="981254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graphicFrame>
        <p:nvGraphicFramePr>
          <p:cNvPr id="3" name="Tabel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0325337"/>
              </p:ext>
            </p:extLst>
          </p:nvPr>
        </p:nvGraphicFramePr>
        <p:xfrm>
          <a:off x="323528" y="1916832"/>
          <a:ext cx="8361475" cy="3024336"/>
        </p:xfrm>
        <a:graphic>
          <a:graphicData uri="http://schemas.openxmlformats.org/drawingml/2006/table">
            <a:tbl>
              <a:tblPr/>
              <a:tblGrid>
                <a:gridCol w="6475793"/>
                <a:gridCol w="924655"/>
                <a:gridCol w="961027"/>
              </a:tblGrid>
              <a:tr h="432048">
                <a:tc>
                  <a:txBody>
                    <a:bodyPr/>
                    <a:lstStyle/>
                    <a:p>
                      <a:pPr algn="l" fontAlgn="b"/>
                      <a:r>
                        <a:rPr lang="de-CH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Behandlungsergebnis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CH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Fälle [N]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CH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Fälle [%]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l" fontAlgn="b"/>
                      <a:r>
                        <a:rPr lang="de-CH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keine Klassifizierung (Eintrittswert &lt; Cut-off-Wert)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C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CH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l" fontAlgn="b"/>
                      <a:r>
                        <a:rPr lang="de-CH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keine Verbesserung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C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CH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44.2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l" fontAlgn="b"/>
                      <a:r>
                        <a:rPr lang="de-CH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klinisch signifikante Verbesserung, aber nicht </a:t>
                      </a:r>
                      <a:r>
                        <a:rPr lang="de-CH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reliable</a:t>
                      </a:r>
                      <a:r>
                        <a:rPr lang="de-CH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Verbesserung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C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CH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4.7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l" fontAlgn="b"/>
                      <a:r>
                        <a:rPr lang="de-CH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Reliable</a:t>
                      </a:r>
                      <a:r>
                        <a:rPr lang="de-CH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, aber nicht klinisch signifikante Verbesserung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C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CH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37.2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l" fontAlgn="b"/>
                      <a:r>
                        <a:rPr lang="de-CH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Reliable</a:t>
                      </a:r>
                      <a:r>
                        <a:rPr lang="de-CH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de-CH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und klinisch signifikante Verbesserung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CH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l" fontAlgn="b"/>
                      <a:r>
                        <a:rPr lang="de-CH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CH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CH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Rechteck 3"/>
          <p:cNvSpPr/>
          <p:nvPr/>
        </p:nvSpPr>
        <p:spPr>
          <a:xfrm>
            <a:off x="381456" y="5440035"/>
            <a:ext cx="84249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dirty="0"/>
              <a:t>Cut-off Wert und RCI-Wert der GSI-Skala des BSCL wurden nach Jacobsen und </a:t>
            </a:r>
            <a:r>
              <a:rPr lang="de-CH" dirty="0" err="1"/>
              <a:t>Truax</a:t>
            </a:r>
            <a:r>
              <a:rPr lang="de-CH" dirty="0"/>
              <a:t> berechnet und basieren auf einer stationären Stichprobe der PDAG 2015.  </a:t>
            </a:r>
            <a:endParaRPr lang="de-CH" dirty="0"/>
          </a:p>
        </p:txBody>
      </p:sp>
      <p:sp>
        <p:nvSpPr>
          <p:cNvPr id="5" name="Rechteck 4"/>
          <p:cNvSpPr/>
          <p:nvPr/>
        </p:nvSpPr>
        <p:spPr>
          <a:xfrm>
            <a:off x="309448" y="1124744"/>
            <a:ext cx="85689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2400" dirty="0" smtClean="0"/>
              <a:t>Auswertung </a:t>
            </a:r>
            <a:r>
              <a:rPr lang="de-CH" sz="2400" dirty="0" smtClean="0"/>
              <a:t>Global </a:t>
            </a:r>
            <a:r>
              <a:rPr lang="de-CH" sz="2400" dirty="0" err="1" smtClean="0"/>
              <a:t>Severity</a:t>
            </a:r>
            <a:r>
              <a:rPr lang="de-CH" sz="2400" dirty="0" smtClean="0"/>
              <a:t> Index</a:t>
            </a:r>
            <a:endParaRPr lang="de-CH" sz="2400" dirty="0"/>
          </a:p>
        </p:txBody>
      </p:sp>
      <p:sp>
        <p:nvSpPr>
          <p:cNvPr id="6" name="Titel 1"/>
          <p:cNvSpPr txBox="1">
            <a:spLocks/>
          </p:cNvSpPr>
          <p:nvPr/>
        </p:nvSpPr>
        <p:spPr>
          <a:xfrm>
            <a:off x="269875" y="179388"/>
            <a:ext cx="8640000" cy="504000"/>
          </a:xfrm>
          <a:prstGeom prst="rect">
            <a:avLst/>
          </a:prstGeom>
        </p:spPr>
        <p:txBody>
          <a:bodyPr/>
          <a:lstStyle>
            <a:lvl1pPr algn="l" defTabSz="1084263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defTabSz="1084263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2pPr>
            <a:lvl3pPr algn="l" defTabSz="1084263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3pPr>
            <a:lvl4pPr algn="l" defTabSz="1084263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4pPr>
            <a:lvl5pPr algn="l" defTabSz="1084263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5pPr>
            <a:lvl6pPr marL="457200" algn="l" defTabSz="1084263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6pPr>
            <a:lvl7pPr marL="914400" algn="l" defTabSz="1084263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7pPr>
            <a:lvl8pPr marL="1371600" algn="l" defTabSz="1084263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8pPr>
            <a:lvl9pPr marL="1828800" algn="l" defTabSz="1084263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de-CH" kern="0" dirty="0" smtClean="0"/>
              <a:t>Akut-Tageskliniken für Erwachsene </a:t>
            </a:r>
            <a:endParaRPr lang="de-CH" kern="0" dirty="0"/>
          </a:p>
        </p:txBody>
      </p:sp>
    </p:spTree>
    <p:extLst>
      <p:ext uri="{BB962C8B-B14F-4D97-AF65-F5344CB8AC3E}">
        <p14:creationId xmlns:p14="http://schemas.microsoft.com/office/powerpoint/2010/main" val="744193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v</a:t>
            </a:r>
            <a:r>
              <a:rPr lang="de-CH" dirty="0" smtClean="0"/>
              <a:t>om Auftrag zum Resultat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431900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vom Auftrag zum Resultat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95536" y="1268760"/>
            <a:ext cx="8075240" cy="4525963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e-CH" dirty="0" smtClean="0"/>
              <a:t>Auftrag / Konzept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CH" dirty="0" smtClean="0"/>
              <a:t>Ressourcen </a:t>
            </a:r>
            <a:endParaRPr lang="de-CH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CH" dirty="0" smtClean="0"/>
              <a:t>elektronisch basierte Infrastruktur</a:t>
            </a:r>
            <a:endParaRPr lang="de-CH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CH" dirty="0" smtClean="0"/>
              <a:t>Prozessdefinition und Dokumentation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CH" dirty="0" smtClean="0"/>
              <a:t>Umsetzung im Angebot</a:t>
            </a:r>
          </a:p>
          <a:p>
            <a:r>
              <a:rPr lang="de-CH" dirty="0" smtClean="0"/>
              <a:t>	Schulung </a:t>
            </a:r>
            <a:r>
              <a:rPr lang="de-CH" dirty="0"/>
              <a:t>der Mitarbeitenden</a:t>
            </a:r>
          </a:p>
          <a:p>
            <a:r>
              <a:rPr lang="de-CH" dirty="0" smtClean="0"/>
              <a:t>	- </a:t>
            </a:r>
            <a:r>
              <a:rPr lang="de-CH" dirty="0" smtClean="0"/>
              <a:t>Patienteninformation</a:t>
            </a:r>
          </a:p>
          <a:p>
            <a:r>
              <a:rPr lang="de-CH" dirty="0" smtClean="0"/>
              <a:t>	- </a:t>
            </a:r>
            <a:r>
              <a:rPr lang="de-CH" dirty="0" smtClean="0"/>
              <a:t>Patientenmotivation</a:t>
            </a:r>
          </a:p>
        </p:txBody>
      </p:sp>
    </p:spTree>
    <p:extLst>
      <p:ext uri="{BB962C8B-B14F-4D97-AF65-F5344CB8AC3E}">
        <p14:creationId xmlns:p14="http://schemas.microsoft.com/office/powerpoint/2010/main" val="1065315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vom Auftrag zum Resultat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91264" cy="4525963"/>
          </a:xfrm>
        </p:spPr>
        <p:txBody>
          <a:bodyPr/>
          <a:lstStyle/>
          <a:p>
            <a:r>
              <a:rPr lang="de-CH" dirty="0" smtClean="0"/>
              <a:t>	- </a:t>
            </a:r>
            <a:r>
              <a:rPr lang="de-CH" dirty="0"/>
              <a:t>ggf. Begleitung der </a:t>
            </a:r>
            <a:r>
              <a:rPr lang="de-CH" dirty="0" smtClean="0"/>
              <a:t>Durchführung</a:t>
            </a:r>
          </a:p>
          <a:p>
            <a:r>
              <a:rPr lang="de-CH" dirty="0"/>
              <a:t>	</a:t>
            </a:r>
            <a:r>
              <a:rPr lang="de-CH" dirty="0" smtClean="0"/>
              <a:t>- </a:t>
            </a:r>
            <a:r>
              <a:rPr lang="de-CH" dirty="0" smtClean="0"/>
              <a:t>zeitnahe Auswertung und grafische </a:t>
            </a:r>
            <a:r>
              <a:rPr lang="de-CH" dirty="0" smtClean="0"/>
              <a:t>		  Darstellung</a:t>
            </a:r>
            <a:endParaRPr lang="de-CH" dirty="0"/>
          </a:p>
          <a:p>
            <a:r>
              <a:rPr lang="de-CH" dirty="0"/>
              <a:t>	</a:t>
            </a:r>
            <a:r>
              <a:rPr lang="de-CH" dirty="0" smtClean="0"/>
              <a:t>- </a:t>
            </a:r>
            <a:r>
              <a:rPr lang="de-CH" dirty="0"/>
              <a:t>Rückmeldung </a:t>
            </a:r>
            <a:r>
              <a:rPr lang="de-CH" dirty="0" smtClean="0"/>
              <a:t>an den Patienten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CH" dirty="0"/>
              <a:t>p</a:t>
            </a:r>
            <a:r>
              <a:rPr lang="de-CH" dirty="0" smtClean="0"/>
              <a:t>eriodisch </a:t>
            </a:r>
            <a:r>
              <a:rPr lang="de-CH" dirty="0" smtClean="0"/>
              <a:t>anonymisierte Auswertung auf Angebotsebene  </a:t>
            </a:r>
            <a:endParaRPr lang="de-CH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CH" dirty="0"/>
              <a:t>p</a:t>
            </a:r>
            <a:r>
              <a:rPr lang="de-CH" dirty="0" smtClean="0"/>
              <a:t>eriodisches Erfassungscontrolling 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461762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835102"/>
            <a:ext cx="5464822" cy="5291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el 1"/>
          <p:cNvSpPr txBox="1">
            <a:spLocks/>
          </p:cNvSpPr>
          <p:nvPr/>
        </p:nvSpPr>
        <p:spPr bwMode="auto">
          <a:xfrm>
            <a:off x="250015" y="683388"/>
            <a:ext cx="8640000" cy="50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1084263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defTabSz="1084263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2pPr>
            <a:lvl3pPr algn="l" defTabSz="1084263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3pPr>
            <a:lvl4pPr algn="l" defTabSz="1084263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4pPr>
            <a:lvl5pPr algn="l" defTabSz="1084263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5pPr>
            <a:lvl6pPr marL="457200" algn="l" defTabSz="1084263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6pPr>
            <a:lvl7pPr marL="914400" algn="l" defTabSz="1084263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7pPr>
            <a:lvl8pPr marL="1371600" algn="l" defTabSz="1084263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8pPr>
            <a:lvl9pPr marL="1828800" algn="l" defTabSz="1084263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de-CH" kern="0" dirty="0" smtClean="0"/>
              <a:t>vom Auftrag zum Resultat</a:t>
            </a:r>
            <a:endParaRPr lang="de-CH" kern="0" dirty="0"/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vom Auftrag zum Resultat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106783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vom Auftrag zum Resultat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 smtClean="0"/>
              <a:t>.</a:t>
            </a:r>
            <a:endParaRPr lang="de-CH" dirty="0"/>
          </a:p>
        </p:txBody>
      </p:sp>
      <p:sp>
        <p:nvSpPr>
          <p:cNvPr id="18" name="Abgerundetes Rechteck 17"/>
          <p:cNvSpPr/>
          <p:nvPr/>
        </p:nvSpPr>
        <p:spPr>
          <a:xfrm>
            <a:off x="3491880" y="3789040"/>
            <a:ext cx="1592299" cy="152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9" name="Abgerundetes Rechteck 18"/>
          <p:cNvSpPr/>
          <p:nvPr/>
        </p:nvSpPr>
        <p:spPr>
          <a:xfrm>
            <a:off x="2778904" y="5436840"/>
            <a:ext cx="2009120" cy="152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0" name="Abgerundetes Rechteck 19"/>
          <p:cNvSpPr/>
          <p:nvPr/>
        </p:nvSpPr>
        <p:spPr>
          <a:xfrm>
            <a:off x="3491880" y="4581128"/>
            <a:ext cx="1439899" cy="152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838" y="1123950"/>
            <a:ext cx="7172325" cy="461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bgerundetes Rechteck 3"/>
          <p:cNvSpPr/>
          <p:nvPr/>
        </p:nvSpPr>
        <p:spPr>
          <a:xfrm>
            <a:off x="7020272" y="1778449"/>
            <a:ext cx="1008112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" name="Abgerundetes Rechteck 8"/>
          <p:cNvSpPr/>
          <p:nvPr/>
        </p:nvSpPr>
        <p:spPr>
          <a:xfrm>
            <a:off x="2051720" y="1786833"/>
            <a:ext cx="1008112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22724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vom Auftrag zum Resultat</a:t>
            </a:r>
            <a:endParaRPr lang="de-CH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402" y="2395461"/>
            <a:ext cx="7086600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980728"/>
            <a:ext cx="7153275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bgerundetes Rechteck 4"/>
          <p:cNvSpPr/>
          <p:nvPr/>
        </p:nvSpPr>
        <p:spPr>
          <a:xfrm>
            <a:off x="6804248" y="1556792"/>
            <a:ext cx="1008112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6" name="Abgerundetes Rechteck 5"/>
          <p:cNvSpPr/>
          <p:nvPr/>
        </p:nvSpPr>
        <p:spPr>
          <a:xfrm>
            <a:off x="860407" y="1565176"/>
            <a:ext cx="1008112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03386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vom Auftrag zum Resultat</a:t>
            </a:r>
            <a:endParaRPr lang="de-CH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658" y="3467665"/>
            <a:ext cx="7953149" cy="1257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365" y="1885509"/>
            <a:ext cx="7855239" cy="653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36" b="41766"/>
          <a:stretch/>
        </p:blipFill>
        <p:spPr bwMode="auto">
          <a:xfrm>
            <a:off x="699934" y="2656316"/>
            <a:ext cx="7528109" cy="674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bgerundetes Rechteck 5"/>
          <p:cNvSpPr/>
          <p:nvPr/>
        </p:nvSpPr>
        <p:spPr>
          <a:xfrm>
            <a:off x="107504" y="2657115"/>
            <a:ext cx="1008112" cy="1309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7" name="Abgerundetes Rechteck 6"/>
          <p:cNvSpPr/>
          <p:nvPr/>
        </p:nvSpPr>
        <p:spPr>
          <a:xfrm>
            <a:off x="323528" y="3411337"/>
            <a:ext cx="1008112" cy="1309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" name="Textfeld 2"/>
          <p:cNvSpPr txBox="1"/>
          <p:nvPr/>
        </p:nvSpPr>
        <p:spPr>
          <a:xfrm>
            <a:off x="467544" y="1187460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err="1" smtClean="0"/>
              <a:t>Quartalsreporting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292542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Verfahren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20106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CH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3451437" cy="4613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098" y="2780928"/>
            <a:ext cx="821055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4312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CH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5550"/>
            <a:ext cx="3308549" cy="4419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0927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CH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664"/>
            <a:ext cx="3593641" cy="504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284984"/>
            <a:ext cx="6793954" cy="432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9220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CH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836712"/>
            <a:ext cx="2818219" cy="3737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19" y="2780928"/>
            <a:ext cx="8096250" cy="3468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3454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Verfahren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Tx/>
              <a:buChar char="-"/>
            </a:pPr>
            <a:endParaRPr lang="de-CH" dirty="0" smtClean="0"/>
          </a:p>
          <a:p>
            <a:pPr marL="342900" indent="-342900">
              <a:buFontTx/>
              <a:buChar char="-"/>
            </a:pPr>
            <a:r>
              <a:rPr lang="de-CH" dirty="0"/>
              <a:t>Therapiebezogene Verfahren</a:t>
            </a:r>
          </a:p>
          <a:p>
            <a:pPr marL="342900" indent="-342900">
              <a:buFontTx/>
              <a:buChar char="-"/>
            </a:pPr>
            <a:endParaRPr lang="de-CH" dirty="0" smtClean="0"/>
          </a:p>
          <a:p>
            <a:pPr marL="342900" indent="-342900">
              <a:buFontTx/>
              <a:buChar char="-"/>
            </a:pPr>
            <a:r>
              <a:rPr lang="de-CH" dirty="0" smtClean="0"/>
              <a:t>Störungsübergreifende Verfahren</a:t>
            </a:r>
          </a:p>
          <a:p>
            <a:endParaRPr lang="de-CH" dirty="0" smtClean="0"/>
          </a:p>
          <a:p>
            <a:pPr marL="342900" indent="-342900">
              <a:buFontTx/>
              <a:buChar char="-"/>
            </a:pPr>
            <a:r>
              <a:rPr lang="de-CH" dirty="0" smtClean="0"/>
              <a:t>Störungsbezogene Verfahren</a:t>
            </a:r>
          </a:p>
          <a:p>
            <a:pPr marL="342900" indent="-342900">
              <a:buFontTx/>
              <a:buChar char="-"/>
            </a:pPr>
            <a:endParaRPr lang="de-CH" dirty="0" smtClean="0"/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696266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Beispiele Therapiebezogene </a:t>
            </a:r>
            <a:r>
              <a:rPr lang="de-CH" dirty="0"/>
              <a:t>Verfahren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dirty="0" smtClean="0"/>
              <a:t>Berner Inventar für Therapieziele (BIT)</a:t>
            </a:r>
          </a:p>
          <a:p>
            <a:r>
              <a:rPr lang="de-CH" dirty="0" smtClean="0"/>
              <a:t>    </a:t>
            </a:r>
            <a:r>
              <a:rPr lang="de-CH" dirty="0" err="1" smtClean="0"/>
              <a:t>Prof.Dr</a:t>
            </a:r>
            <a:r>
              <a:rPr lang="de-CH" dirty="0" smtClean="0"/>
              <a:t>. Martin grosse </a:t>
            </a:r>
            <a:r>
              <a:rPr lang="de-CH" dirty="0" err="1" smtClean="0"/>
              <a:t>Holtforth</a:t>
            </a:r>
            <a:r>
              <a:rPr lang="de-CH" dirty="0"/>
              <a:t> </a:t>
            </a:r>
            <a:r>
              <a:rPr lang="de-CH" dirty="0">
                <a:hlinkClick r:id="rId2"/>
              </a:rPr>
              <a:t>http://</a:t>
            </a:r>
            <a:r>
              <a:rPr lang="de-CH" dirty="0" smtClean="0">
                <a:hlinkClick r:id="rId2"/>
              </a:rPr>
              <a:t>www.kpp.psy.unibe.ch</a:t>
            </a:r>
            <a:endParaRPr lang="de-CH" dirty="0" smtClean="0"/>
          </a:p>
          <a:p>
            <a:endParaRPr lang="de-CH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dirty="0" smtClean="0"/>
              <a:t>Goal </a:t>
            </a:r>
            <a:r>
              <a:rPr lang="de-CH" dirty="0" err="1" smtClean="0"/>
              <a:t>Attainment</a:t>
            </a:r>
            <a:r>
              <a:rPr lang="de-CH" dirty="0" smtClean="0"/>
              <a:t> </a:t>
            </a:r>
            <a:r>
              <a:rPr lang="de-CH" dirty="0" err="1" smtClean="0"/>
              <a:t>Scaling</a:t>
            </a:r>
            <a:r>
              <a:rPr lang="de-CH" dirty="0" smtClean="0"/>
              <a:t> (GAS)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CH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dirty="0" smtClean="0"/>
              <a:t>Operationalisierte </a:t>
            </a:r>
            <a:r>
              <a:rPr lang="de-CH" dirty="0"/>
              <a:t>Psychodynamische Diagnostik (OPD)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CH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dirty="0"/>
              <a:t>Bochumer Bearbeitungs- und Beziehungsskalen (BIBS</a:t>
            </a:r>
            <a:r>
              <a:rPr lang="de-CH" dirty="0" smtClean="0"/>
              <a:t>)</a:t>
            </a:r>
          </a:p>
          <a:p>
            <a:endParaRPr lang="de-CH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dirty="0" smtClean="0"/>
              <a:t>Tagesklinik und Stationserfahrungsbogen (TSEB)</a:t>
            </a:r>
          </a:p>
          <a:p>
            <a:r>
              <a:rPr lang="de-CH" dirty="0" smtClean="0"/>
              <a:t>     Dr. </a:t>
            </a:r>
            <a:r>
              <a:rPr lang="de-CH" dirty="0"/>
              <a:t>Ulrike Dinger  </a:t>
            </a:r>
            <a:r>
              <a:rPr lang="de-CH" dirty="0" smtClean="0">
                <a:hlinkClick r:id="rId3"/>
              </a:rPr>
              <a:t>Ulrike.Dinger@med.uni-heidelberg.de</a:t>
            </a:r>
            <a:endParaRPr lang="de-CH" dirty="0" smtClean="0"/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597922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Verfahren 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b="1" dirty="0" smtClean="0"/>
              <a:t>Störungsübergreifende Verfahren</a:t>
            </a:r>
          </a:p>
          <a:p>
            <a:endParaRPr lang="de-CH" dirty="0" smtClean="0"/>
          </a:p>
          <a:p>
            <a:pPr marL="342900" indent="-342900">
              <a:buFontTx/>
              <a:buChar char="-"/>
            </a:pPr>
            <a:r>
              <a:rPr lang="de-CH" dirty="0" smtClean="0"/>
              <a:t>Kontrollüberzeugungen</a:t>
            </a:r>
          </a:p>
          <a:p>
            <a:pPr marL="342900" indent="-342900">
              <a:buFontTx/>
              <a:buChar char="-"/>
            </a:pPr>
            <a:r>
              <a:rPr lang="de-CH" dirty="0" smtClean="0"/>
              <a:t>Körperbild</a:t>
            </a:r>
          </a:p>
          <a:p>
            <a:pPr marL="342900" indent="-342900">
              <a:buFontTx/>
              <a:buChar char="-"/>
            </a:pPr>
            <a:r>
              <a:rPr lang="de-CH" dirty="0" smtClean="0"/>
              <a:t>Körperliche Beschwerden / Beeinträchtigungen</a:t>
            </a:r>
          </a:p>
          <a:p>
            <a:pPr marL="342900" indent="-342900">
              <a:buFontTx/>
              <a:buChar char="-"/>
            </a:pPr>
            <a:r>
              <a:rPr lang="de-CH" dirty="0" smtClean="0"/>
              <a:t>Personale und Soziale Ressourcen</a:t>
            </a:r>
          </a:p>
          <a:p>
            <a:pPr marL="342900" indent="-342900">
              <a:buFontTx/>
              <a:buChar char="-"/>
            </a:pPr>
            <a:r>
              <a:rPr lang="de-CH" dirty="0" smtClean="0"/>
              <a:t>Persönlichkeitsmerkmale</a:t>
            </a:r>
          </a:p>
          <a:p>
            <a:pPr marL="342900" indent="-342900">
              <a:buFontTx/>
              <a:buChar char="-"/>
            </a:pPr>
            <a:r>
              <a:rPr lang="de-CH" dirty="0" smtClean="0"/>
              <a:t>Funktionsniveau</a:t>
            </a:r>
          </a:p>
          <a:p>
            <a:pPr marL="342900" indent="-342900">
              <a:buFontTx/>
              <a:buChar char="-"/>
            </a:pPr>
            <a:r>
              <a:rPr lang="de-CH" dirty="0" smtClean="0"/>
              <a:t>Zufriedenheit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129518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8" dur="indefinite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Beispiele Störungsübergreifende Verfahren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b="1" dirty="0"/>
              <a:t>Körperliche Beschwerden / Beeinträchtigungen</a:t>
            </a:r>
          </a:p>
          <a:p>
            <a:endParaRPr lang="de-CH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dirty="0" smtClean="0"/>
              <a:t>Skala zur Globalen Erfassung des Funktionsniveaus (GAF)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CH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dirty="0" smtClean="0"/>
              <a:t>Symptom – Checklist – 90 – Standard (SCL 90)</a:t>
            </a:r>
          </a:p>
          <a:p>
            <a:endParaRPr lang="de-CH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dirty="0" smtClean="0"/>
              <a:t>Brief Symptom Checklist (BSCL), vormals Brief Symptom </a:t>
            </a:r>
            <a:r>
              <a:rPr lang="de-CH" dirty="0" err="1" smtClean="0"/>
              <a:t>Inventory</a:t>
            </a:r>
            <a:r>
              <a:rPr lang="de-CH" dirty="0" smtClean="0"/>
              <a:t> (BSI) 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580442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Beispiele </a:t>
            </a:r>
            <a:r>
              <a:rPr lang="de-CH" dirty="0" smtClean="0"/>
              <a:t>störungsübergreifende </a:t>
            </a:r>
            <a:r>
              <a:rPr lang="de-CH" dirty="0"/>
              <a:t>Verfahren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b="1" dirty="0"/>
              <a:t>Personale und Soziale </a:t>
            </a:r>
            <a:r>
              <a:rPr lang="de-CH" b="1" dirty="0" smtClean="0"/>
              <a:t>Ressourcen</a:t>
            </a:r>
          </a:p>
          <a:p>
            <a:endParaRPr lang="de-CH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dirty="0" smtClean="0"/>
              <a:t>Berner Ressourceninventar (BRI)</a:t>
            </a:r>
          </a:p>
          <a:p>
            <a:r>
              <a:rPr lang="de-CH" dirty="0"/>
              <a:t> </a:t>
            </a:r>
            <a:r>
              <a:rPr lang="de-CH" dirty="0" smtClean="0"/>
              <a:t>   </a:t>
            </a:r>
            <a:r>
              <a:rPr lang="de-CH" dirty="0" err="1" smtClean="0"/>
              <a:t>Dr.phil</a:t>
            </a:r>
            <a:r>
              <a:rPr lang="de-CH" dirty="0" smtClean="0"/>
              <a:t>. Anne </a:t>
            </a:r>
            <a:r>
              <a:rPr lang="de-CH" dirty="0" err="1" smtClean="0"/>
              <a:t>Troesken</a:t>
            </a:r>
            <a:r>
              <a:rPr lang="de-CH" dirty="0" smtClean="0"/>
              <a:t> www.allgemeinepsychotherapie.de</a:t>
            </a:r>
            <a:endParaRPr lang="de-CH" dirty="0"/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39121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Beispiele </a:t>
            </a:r>
            <a:r>
              <a:rPr lang="de-CH" dirty="0" smtClean="0"/>
              <a:t>störungsübergreifende </a:t>
            </a:r>
            <a:r>
              <a:rPr lang="de-CH" dirty="0"/>
              <a:t>Verfahren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b="1" dirty="0" smtClean="0"/>
              <a:t>Funktionsniveau </a:t>
            </a:r>
          </a:p>
          <a:p>
            <a:endParaRPr lang="de-CH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dirty="0" smtClean="0"/>
              <a:t>Mini-ICF-App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dirty="0" smtClean="0"/>
              <a:t>Level </a:t>
            </a:r>
            <a:r>
              <a:rPr lang="de-CH" dirty="0" err="1" smtClean="0"/>
              <a:t>of</a:t>
            </a:r>
            <a:r>
              <a:rPr lang="de-CH" dirty="0" smtClean="0"/>
              <a:t> </a:t>
            </a:r>
            <a:r>
              <a:rPr lang="de-CH" dirty="0" err="1" smtClean="0"/>
              <a:t>Personality</a:t>
            </a:r>
            <a:r>
              <a:rPr lang="de-CH" dirty="0" smtClean="0"/>
              <a:t> </a:t>
            </a:r>
            <a:r>
              <a:rPr lang="de-CH" dirty="0" err="1" smtClean="0"/>
              <a:t>Funcitioning</a:t>
            </a:r>
            <a:r>
              <a:rPr lang="de-CH" dirty="0" smtClean="0"/>
              <a:t> </a:t>
            </a:r>
            <a:r>
              <a:rPr lang="de-CH" dirty="0" err="1" smtClean="0"/>
              <a:t>Scale</a:t>
            </a:r>
            <a:r>
              <a:rPr lang="de-CH" dirty="0" smtClean="0"/>
              <a:t> (LPFS, DSM 5)</a:t>
            </a:r>
          </a:p>
          <a:p>
            <a:endParaRPr lang="de-CH" dirty="0"/>
          </a:p>
          <a:p>
            <a:endParaRPr lang="de-CH" dirty="0" smtClean="0"/>
          </a:p>
          <a:p>
            <a:r>
              <a:rPr lang="de-CH" b="1" dirty="0" smtClean="0"/>
              <a:t>Zufriedenheit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dirty="0" smtClean="0"/>
              <a:t>Lebenszufriedenheit (FLZ, LSQ 30)</a:t>
            </a:r>
          </a:p>
          <a:p>
            <a:endParaRPr lang="de-CH" dirty="0" smtClean="0"/>
          </a:p>
        </p:txBody>
      </p:sp>
    </p:spTree>
    <p:extLst>
      <p:ext uri="{BB962C8B-B14F-4D97-AF65-F5344CB8AC3E}">
        <p14:creationId xmlns:p14="http://schemas.microsoft.com/office/powerpoint/2010/main" val="95953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Störungsbezogene Verfahren</a:t>
            </a:r>
            <a:br>
              <a:rPr lang="de-CH" dirty="0"/>
            </a:b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 smtClean="0"/>
              <a:t>Abhängigkeit</a:t>
            </a:r>
          </a:p>
          <a:p>
            <a:r>
              <a:rPr lang="de-CH" dirty="0" smtClean="0"/>
              <a:t>ADHS</a:t>
            </a:r>
          </a:p>
          <a:p>
            <a:r>
              <a:rPr lang="de-CH" dirty="0" smtClean="0"/>
              <a:t>Angststörung / Ängstlichkeit</a:t>
            </a:r>
          </a:p>
          <a:p>
            <a:r>
              <a:rPr lang="de-CH" dirty="0" smtClean="0"/>
              <a:t>Anpassungsstörung</a:t>
            </a:r>
          </a:p>
          <a:p>
            <a:r>
              <a:rPr lang="de-CH" dirty="0" smtClean="0"/>
              <a:t>Depressivität / Depression</a:t>
            </a:r>
          </a:p>
          <a:p>
            <a:r>
              <a:rPr lang="de-CH" dirty="0" smtClean="0"/>
              <a:t>Essstörungen</a:t>
            </a:r>
          </a:p>
          <a:p>
            <a:r>
              <a:rPr lang="de-CH" dirty="0" smtClean="0"/>
              <a:t>Persönlichkeitsstörungen</a:t>
            </a:r>
          </a:p>
          <a:p>
            <a:r>
              <a:rPr lang="de-CH" dirty="0" smtClean="0"/>
              <a:t>Posttraumatische Belastungsstörungen</a:t>
            </a:r>
          </a:p>
          <a:p>
            <a:r>
              <a:rPr lang="de-CH" dirty="0" smtClean="0"/>
              <a:t>Somatoforme Störung</a:t>
            </a:r>
          </a:p>
          <a:p>
            <a:r>
              <a:rPr lang="de-CH" dirty="0" smtClean="0"/>
              <a:t>Trauma</a:t>
            </a:r>
          </a:p>
          <a:p>
            <a:r>
              <a:rPr lang="de-CH" dirty="0" smtClean="0"/>
              <a:t>Zwangsstörung</a:t>
            </a:r>
          </a:p>
          <a:p>
            <a:endParaRPr lang="de-CH" dirty="0" smtClean="0"/>
          </a:p>
        </p:txBody>
      </p:sp>
    </p:spTree>
    <p:extLst>
      <p:ext uri="{BB962C8B-B14F-4D97-AF65-F5344CB8AC3E}">
        <p14:creationId xmlns:p14="http://schemas.microsoft.com/office/powerpoint/2010/main" val="175925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Take Home Message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 smtClean="0"/>
              <a:t>Der Einsatz von Verfahren zur Verlaufsbeurteilung soll</a:t>
            </a:r>
          </a:p>
          <a:p>
            <a:pPr marL="342900" indent="-342900">
              <a:buFontTx/>
              <a:buChar char="-"/>
            </a:pPr>
            <a:r>
              <a:rPr lang="de-CH" dirty="0"/>
              <a:t>s</a:t>
            </a:r>
            <a:r>
              <a:rPr lang="de-CH" dirty="0" smtClean="0"/>
              <a:t>tandardmässig, </a:t>
            </a:r>
          </a:p>
          <a:p>
            <a:pPr marL="342900" indent="-342900">
              <a:buFontTx/>
              <a:buChar char="-"/>
            </a:pPr>
            <a:r>
              <a:rPr lang="de-CH" dirty="0" smtClean="0"/>
              <a:t>mit Möglichkeit zur individuellen Vertiefung / Einsatz von Verfahren im Einzelfall,</a:t>
            </a:r>
          </a:p>
          <a:p>
            <a:pPr marL="342900" indent="-342900">
              <a:buFontTx/>
              <a:buChar char="-"/>
            </a:pPr>
            <a:r>
              <a:rPr lang="de-CH" dirty="0" smtClean="0"/>
              <a:t>mit zur Verfügung stellen der entsprechenden Ressourcen und Hilfsmittel, </a:t>
            </a:r>
          </a:p>
          <a:p>
            <a:pPr marL="342900" indent="-342900">
              <a:buFontTx/>
              <a:buChar char="-"/>
            </a:pPr>
            <a:r>
              <a:rPr lang="de-CH" dirty="0"/>
              <a:t>m</a:t>
            </a:r>
            <a:r>
              <a:rPr lang="de-CH" dirty="0" smtClean="0"/>
              <a:t>it Möglichkeit zur zeitnahen Rückmeldung an die Fallführenden,</a:t>
            </a:r>
          </a:p>
          <a:p>
            <a:pPr marL="342900" indent="-342900">
              <a:buFontTx/>
              <a:buChar char="-"/>
            </a:pPr>
            <a:r>
              <a:rPr lang="de-CH" dirty="0" smtClean="0"/>
              <a:t>standardmässiger Besprechung mit dem Patienten,</a:t>
            </a:r>
          </a:p>
          <a:p>
            <a:pPr marL="342900" indent="-342900">
              <a:buFontTx/>
              <a:buChar char="-"/>
            </a:pPr>
            <a:r>
              <a:rPr lang="de-CH" dirty="0"/>
              <a:t>i</a:t>
            </a:r>
            <a:r>
              <a:rPr lang="de-CH" dirty="0" smtClean="0"/>
              <a:t>n einem definierten Zeitraum erfolgen. </a:t>
            </a:r>
          </a:p>
          <a:p>
            <a:pPr marL="342900" indent="-342900">
              <a:buFontTx/>
              <a:buChar char="-"/>
            </a:pPr>
            <a:r>
              <a:rPr lang="de-CH" dirty="0" smtClean="0"/>
              <a:t>Bei Prä-Post Messungen ist eine möglichst frühe Erfassung anzustreben. Erstrebenswert sind </a:t>
            </a:r>
            <a:r>
              <a:rPr lang="de-CH" dirty="0" err="1" smtClean="0"/>
              <a:t>katamnestische</a:t>
            </a:r>
            <a:r>
              <a:rPr lang="de-CH" dirty="0" smtClean="0"/>
              <a:t> Angaben.</a:t>
            </a:r>
          </a:p>
          <a:p>
            <a:pPr marL="342900" indent="-342900">
              <a:buFontTx/>
              <a:buChar char="-"/>
            </a:pP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760042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 smtClean="0"/>
              <a:t>Verdankung</a:t>
            </a:r>
            <a:r>
              <a:rPr lang="de-CH" dirty="0" smtClean="0"/>
              <a:t> 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9875" y="1080000"/>
            <a:ext cx="8640000" cy="5229320"/>
          </a:xfrm>
        </p:spPr>
        <p:txBody>
          <a:bodyPr/>
          <a:lstStyle/>
          <a:p>
            <a:r>
              <a:rPr lang="de-CH" dirty="0" err="1"/>
              <a:t>Lic.phil</a:t>
            </a:r>
            <a:r>
              <a:rPr lang="de-CH" dirty="0"/>
              <a:t>. Cornelia </a:t>
            </a:r>
            <a:r>
              <a:rPr lang="de-CH" dirty="0" smtClean="0"/>
              <a:t>Hohl </a:t>
            </a:r>
            <a:endParaRPr lang="de-CH" dirty="0"/>
          </a:p>
          <a:p>
            <a:r>
              <a:rPr lang="de-CH" dirty="0"/>
              <a:t>Therapeutische Leiterin </a:t>
            </a:r>
          </a:p>
          <a:p>
            <a:r>
              <a:rPr lang="de-CH" dirty="0"/>
              <a:t>Akut-Tagesklinik für Erwachsene, Winterthur</a:t>
            </a:r>
          </a:p>
          <a:p>
            <a:endParaRPr lang="de-CH" dirty="0"/>
          </a:p>
          <a:p>
            <a:r>
              <a:rPr lang="de-CH" dirty="0" smtClean="0"/>
              <a:t>Dr</a:t>
            </a:r>
            <a:r>
              <a:rPr lang="de-CH" dirty="0"/>
              <a:t>. med. univ. Ljiljana </a:t>
            </a:r>
            <a:r>
              <a:rPr lang="de-CH" dirty="0" smtClean="0"/>
              <a:t>Bozic </a:t>
            </a:r>
          </a:p>
          <a:p>
            <a:r>
              <a:rPr lang="de-CH" dirty="0" smtClean="0"/>
              <a:t>Oberärztin </a:t>
            </a:r>
          </a:p>
          <a:p>
            <a:r>
              <a:rPr lang="de-CH" dirty="0" smtClean="0"/>
              <a:t>Tagesklinik für ältere Menschen, Winterthur</a:t>
            </a:r>
          </a:p>
          <a:p>
            <a:endParaRPr lang="de-CH" dirty="0" smtClean="0"/>
          </a:p>
          <a:p>
            <a:r>
              <a:rPr lang="de-CH" dirty="0" err="1" smtClean="0"/>
              <a:t>Dr.sc.nat</a:t>
            </a:r>
            <a:r>
              <a:rPr lang="de-CH" dirty="0" smtClean="0"/>
              <a:t>. Constanze Reim Gautier</a:t>
            </a:r>
          </a:p>
          <a:p>
            <a:r>
              <a:rPr lang="de-CH" dirty="0" smtClean="0"/>
              <a:t>Public </a:t>
            </a:r>
            <a:r>
              <a:rPr lang="de-CH" dirty="0" err="1" smtClean="0"/>
              <a:t>Health</a:t>
            </a:r>
            <a:r>
              <a:rPr lang="de-CH" dirty="0" smtClean="0"/>
              <a:t> Data Analyst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791472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Fragen / Diskussion</a:t>
            </a:r>
            <a:endParaRPr lang="de-CH" dirty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37893" name="Picture 5" descr="Fragen%2520und%2520Antworten"/>
          <p:cNvPicPr>
            <a:picLocks noChangeAspect="1" noChangeArrowheads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1700213"/>
            <a:ext cx="3960812" cy="3960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8024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5_Ppt.Standardpräsentation_2017_lang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3_Folie_201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3_Folie_201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3_Folie_2011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3_Folie_2011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3_Folie_2011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3_Folie_201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3_Folie_201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3_Folie_201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15_Ppt.Standardpräsentation_2017_lang</Template>
  <TotalTime>0</TotalTime>
  <Words>1308</Words>
  <Application>Microsoft Office PowerPoint</Application>
  <PresentationFormat>Bildschirmpräsentation (4:3)</PresentationFormat>
  <Paragraphs>548</Paragraphs>
  <Slides>53</Slides>
  <Notes>4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53</vt:i4>
      </vt:variant>
    </vt:vector>
  </HeadingPairs>
  <TitlesOfParts>
    <vt:vector size="54" baseType="lpstr">
      <vt:lpstr>15_Ppt.Standardpräsentation_2017_lang</vt:lpstr>
      <vt:lpstr>Möglichkeiten der Verlaufskontrolle in der Tagesklinik </vt:lpstr>
      <vt:lpstr>PowerPoint-Präsentation</vt:lpstr>
      <vt:lpstr>Inhalt</vt:lpstr>
      <vt:lpstr>Auftrag zur Verlaufsmessung in der ipw</vt:lpstr>
      <vt:lpstr>Ein paar Facts zur ipw</vt:lpstr>
      <vt:lpstr>Psychiatrieregionen Kanton Zürich</vt:lpstr>
      <vt:lpstr>PowerPoint-Präsentation</vt:lpstr>
      <vt:lpstr>Matrixorganisation ipw</vt:lpstr>
      <vt:lpstr>Auftrag zur Verlaufsmessung in der ipw</vt:lpstr>
      <vt:lpstr>PowerPoint-Präsentation</vt:lpstr>
      <vt:lpstr>Indikatoren</vt:lpstr>
      <vt:lpstr>Indikatoren</vt:lpstr>
      <vt:lpstr>Verfahren</vt:lpstr>
      <vt:lpstr>Beispiele Tageskliniken ipw</vt:lpstr>
      <vt:lpstr>Tageskliniken für älteren Menschen </vt:lpstr>
      <vt:lpstr>Tageskliniken für älteren Menschen</vt:lpstr>
      <vt:lpstr>Tagesklinik für ältere Menschen Winterthur</vt:lpstr>
      <vt:lpstr>PowerPoint-Präsentation</vt:lpstr>
      <vt:lpstr>Tageskliniken für älteren Menschen</vt:lpstr>
      <vt:lpstr>Akut - Tageskliniken für Erwachsene</vt:lpstr>
      <vt:lpstr>Akut-Tageskliniken für Erwachsene </vt:lpstr>
      <vt:lpstr>Akut-Tagesklinik für Erwachsene Winterthur</vt:lpstr>
      <vt:lpstr>Akuttagesklinik für Erwachsene Winterthur</vt:lpstr>
      <vt:lpstr>Akut-Tagesklinik für Erwachsene Winterthur</vt:lpstr>
      <vt:lpstr>Akut-Tageskliniken für Erwachsene </vt:lpstr>
      <vt:lpstr>Akut-Tageskliniken für Erwachsene </vt:lpstr>
      <vt:lpstr>Akut-Tageskliniken für Erwachsene </vt:lpstr>
      <vt:lpstr>Mittlere Effektstärke BSCL</vt:lpstr>
      <vt:lpstr>PowerPoint-Präsentation</vt:lpstr>
      <vt:lpstr>PowerPoint-Präsentation</vt:lpstr>
      <vt:lpstr>PowerPoint-Präsentation</vt:lpstr>
      <vt:lpstr>vom Auftrag zum Resultat</vt:lpstr>
      <vt:lpstr>vom Auftrag zum Resultat</vt:lpstr>
      <vt:lpstr>vom Auftrag zum Resultat</vt:lpstr>
      <vt:lpstr>vom Auftrag zum Resultat</vt:lpstr>
      <vt:lpstr>vom Auftrag zum Resultat</vt:lpstr>
      <vt:lpstr>vom Auftrag zum Resultat</vt:lpstr>
      <vt:lpstr>vom Auftrag zum Resultat</vt:lpstr>
      <vt:lpstr>Verfahren</vt:lpstr>
      <vt:lpstr>PowerPoint-Präsentation</vt:lpstr>
      <vt:lpstr>PowerPoint-Präsentation</vt:lpstr>
      <vt:lpstr>PowerPoint-Präsentation</vt:lpstr>
      <vt:lpstr>PowerPoint-Präsentation</vt:lpstr>
      <vt:lpstr>Verfahren</vt:lpstr>
      <vt:lpstr>Beispiele Therapiebezogene Verfahren</vt:lpstr>
      <vt:lpstr>Verfahren </vt:lpstr>
      <vt:lpstr>Beispiele Störungsübergreifende Verfahren</vt:lpstr>
      <vt:lpstr>Beispiele störungsübergreifende Verfahren</vt:lpstr>
      <vt:lpstr>Beispiele störungsübergreifende Verfahren</vt:lpstr>
      <vt:lpstr>Störungsbezogene Verfahren </vt:lpstr>
      <vt:lpstr>Take Home Message</vt:lpstr>
      <vt:lpstr>Verdankung </vt:lpstr>
      <vt:lpstr>Fragen / Diskussion</vt:lpstr>
    </vt:vector>
  </TitlesOfParts>
  <Company>IPW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Guidelines Präsentationsvorlage ipw</dc:title>
  <dc:creator>Rechsteiner Nicole</dc:creator>
  <cp:lastModifiedBy>Rechsteiner Nicole</cp:lastModifiedBy>
  <cp:revision>81</cp:revision>
  <cp:lastPrinted>2017-10-24T23:32:22Z</cp:lastPrinted>
  <dcterms:created xsi:type="dcterms:W3CDTF">2017-10-20T08:23:22Z</dcterms:created>
  <dcterms:modified xsi:type="dcterms:W3CDTF">2017-10-24T23:33:23Z</dcterms:modified>
</cp:coreProperties>
</file>