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46" r:id="rId2"/>
    <p:sldId id="775" r:id="rId3"/>
    <p:sldId id="776" r:id="rId4"/>
    <p:sldId id="799" r:id="rId5"/>
    <p:sldId id="803" r:id="rId6"/>
    <p:sldId id="801" r:id="rId7"/>
    <p:sldId id="783" r:id="rId8"/>
    <p:sldId id="784" r:id="rId9"/>
    <p:sldId id="807" r:id="rId10"/>
    <p:sldId id="789" r:id="rId11"/>
    <p:sldId id="813" r:id="rId12"/>
    <p:sldId id="820" r:id="rId13"/>
    <p:sldId id="827" r:id="rId14"/>
    <p:sldId id="831" r:id="rId15"/>
    <p:sldId id="835" r:id="rId16"/>
    <p:sldId id="830" r:id="rId17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DE2E"/>
    <a:srgbClr val="62B854"/>
    <a:srgbClr val="ADEC20"/>
    <a:srgbClr val="DEA32E"/>
    <a:srgbClr val="E47D28"/>
    <a:srgbClr val="E8E428"/>
    <a:srgbClr val="D1A63B"/>
    <a:srgbClr val="D65C36"/>
    <a:srgbClr val="C0CA42"/>
    <a:srgbClr val="DF8A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705" autoAdjust="0"/>
  </p:normalViewPr>
  <p:slideViewPr>
    <p:cSldViewPr>
      <p:cViewPr varScale="1">
        <p:scale>
          <a:sx n="52" d="100"/>
          <a:sy n="52" d="100"/>
        </p:scale>
        <p:origin x="-102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pPr>
              <a:defRPr/>
            </a:pPr>
            <a:fld id="{C58F5987-DA86-49E2-A53A-A4B1CF7E7D17}" type="datetimeFigureOut">
              <a:rPr lang="de-DE"/>
              <a:pPr>
                <a:defRPr/>
              </a:pPr>
              <a:t>26.12.2017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pPr>
              <a:defRPr/>
            </a:pPr>
            <a:fld id="{4739574B-6D64-4E61-85C4-3E98FABCC4B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7330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pPr>
              <a:defRPr/>
            </a:pPr>
            <a:fld id="{731D5636-D968-44C4-973B-D61B4EF8C9A9}" type="datetimeFigureOut">
              <a:rPr lang="de-DE"/>
              <a:pPr>
                <a:defRPr/>
              </a:pPr>
              <a:t>26.12.2017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pPr>
              <a:defRPr/>
            </a:pPr>
            <a:fld id="{9B0D7770-B13A-43C7-8731-B0D66CEBF1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3130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 descr="Titelblat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3933056"/>
            <a:ext cx="7772400" cy="936105"/>
          </a:xfrm>
        </p:spPr>
        <p:txBody>
          <a:bodyPr>
            <a:noAutofit/>
          </a:bodyPr>
          <a:lstStyle>
            <a:lvl1pPr>
              <a:defRPr sz="3500"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5013176"/>
            <a:ext cx="7776864" cy="1296144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aseline="0">
                <a:solidFill>
                  <a:schemeClr val="tx1">
                    <a:tint val="75000"/>
                  </a:schemeClr>
                </a:solidFill>
                <a:latin typeface="Avenir LT Std 45 Boo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7239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Symbol" pitchFamily="18" charset="2"/>
              <a:buChar char="-"/>
              <a:defRPr/>
            </a:lvl2pPr>
            <a:lvl3pPr>
              <a:buFont typeface="Symbol" pitchFamily="18" charset="2"/>
              <a:buChar char="-"/>
              <a:defRPr/>
            </a:lvl3pPr>
            <a:lvl4pPr>
              <a:buFont typeface="Symbol" pitchFamily="18" charset="2"/>
              <a:buChar char="-"/>
              <a:defRPr/>
            </a:lvl4pPr>
            <a:lvl5pPr>
              <a:buFont typeface="Symbol" pitchFamily="18" charset="2"/>
              <a:buChar char="-"/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872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 als Unterbrech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252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660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(er)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2"/>
          <p:cNvSpPr>
            <a:spLocks noGrp="1"/>
          </p:cNvSpPr>
          <p:nvPr>
            <p:ph idx="15"/>
          </p:nvPr>
        </p:nvSpPr>
        <p:spPr>
          <a:xfrm>
            <a:off x="457200" y="4077072"/>
            <a:ext cx="8229600" cy="2088232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237626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4520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18203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4" descr="Schlussblat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/>
          <p:cNvSpPr>
            <a:spLocks noGrp="1"/>
          </p:cNvSpPr>
          <p:nvPr>
            <p:ph type="ctrTitle"/>
          </p:nvPr>
        </p:nvSpPr>
        <p:spPr>
          <a:xfrm>
            <a:off x="467544" y="3933056"/>
            <a:ext cx="7772400" cy="936105"/>
          </a:xfrm>
        </p:spPr>
        <p:txBody>
          <a:bodyPr>
            <a:noAutofit/>
          </a:bodyPr>
          <a:lstStyle>
            <a:lvl1pPr>
              <a:defRPr sz="3500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5" name="Untertitel 2"/>
          <p:cNvSpPr>
            <a:spLocks noGrp="1"/>
          </p:cNvSpPr>
          <p:nvPr>
            <p:ph type="subTitle" idx="1"/>
          </p:nvPr>
        </p:nvSpPr>
        <p:spPr>
          <a:xfrm>
            <a:off x="467544" y="5013176"/>
            <a:ext cx="7776864" cy="1296144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aseline="0">
                <a:solidFill>
                  <a:schemeClr val="tx1">
                    <a:tint val="75000"/>
                  </a:schemeClr>
                </a:solidFill>
                <a:latin typeface="Avenir LT Std 45 Boo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604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549275"/>
            <a:ext cx="82296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Titel in Avenir 65; 35 Pt</a:t>
            </a:r>
            <a:endParaRPr lang="de-DE" smtClean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412875"/>
            <a:ext cx="8229600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Ebene 1 in Avenir 45, 25 Pt</a:t>
            </a:r>
          </a:p>
          <a:p>
            <a:pPr lvl="1"/>
            <a:r>
              <a:rPr lang="de-CH" smtClean="0"/>
              <a:t>Ebene 2 in Avenir 45, 20 Pt. Mit Strich</a:t>
            </a:r>
          </a:p>
          <a:p>
            <a:pPr lvl="2"/>
            <a:r>
              <a:rPr lang="de-CH" smtClean="0"/>
              <a:t>Ebene 3 in Avenir 45, 18 Pt. Mit Strich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1028" name="Grafik 3" descr="Klinik_Schützen_RGB_72dpi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376238"/>
            <a:ext cx="18018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1" r:id="rId2"/>
    <p:sldLayoutId id="2147483722" r:id="rId3"/>
    <p:sldLayoutId id="2147483723" r:id="rId4"/>
    <p:sldLayoutId id="2147483724" r:id="rId5"/>
    <p:sldLayoutId id="2147483726" r:id="rId6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kern="1200">
          <a:solidFill>
            <a:srgbClr val="B8A35F"/>
          </a:solidFill>
          <a:latin typeface="Avenir LT Std 65 Medium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sz="2500" kern="1200">
          <a:solidFill>
            <a:srgbClr val="444F51"/>
          </a:solidFill>
          <a:latin typeface="Avenir LT Std 45 Book" pitchFamily="34" charset="0"/>
          <a:ea typeface="+mn-ea"/>
          <a:cs typeface="+mn-cs"/>
        </a:defRPr>
      </a:lvl1pPr>
      <a:lvl2pPr marL="715963" indent="-354013" algn="l" rtl="0" eaLnBrk="0" fontAlgn="base" hangingPunct="0">
        <a:spcBef>
          <a:spcPct val="20000"/>
        </a:spcBef>
        <a:spcAft>
          <a:spcPct val="0"/>
        </a:spcAft>
        <a:buFont typeface="Avenir LT Std 35 Light" pitchFamily="34" charset="0"/>
        <a:buChar char="–"/>
        <a:defRPr sz="2000" kern="1200">
          <a:solidFill>
            <a:srgbClr val="444F51"/>
          </a:solidFill>
          <a:latin typeface="Avenir LT Std 45 Book" pitchFamily="34" charset="0"/>
          <a:ea typeface="+mn-ea"/>
          <a:cs typeface="+mn-cs"/>
        </a:defRPr>
      </a:lvl2pPr>
      <a:lvl3pPr marL="1077913" indent="-354013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kern="1200">
          <a:solidFill>
            <a:srgbClr val="444F51"/>
          </a:solidFill>
          <a:latin typeface="Avenir LT Std 45 Book" pitchFamily="34" charset="0"/>
          <a:ea typeface="+mn-ea"/>
          <a:cs typeface="+mn-cs"/>
        </a:defRPr>
      </a:lvl3pPr>
      <a:lvl4pPr marL="1431925" indent="-36195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kern="1200">
          <a:solidFill>
            <a:srgbClr val="444F51"/>
          </a:solidFill>
          <a:latin typeface="Avenir LT Std 45 Book" pitchFamily="34" charset="0"/>
          <a:ea typeface="+mn-ea"/>
          <a:cs typeface="+mn-cs"/>
        </a:defRPr>
      </a:lvl4pPr>
      <a:lvl5pPr marL="1431925" indent="-354013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sz="2000" kern="1200">
          <a:solidFill>
            <a:srgbClr val="444F51"/>
          </a:solidFill>
          <a:latin typeface="Avenir LT Std 35 Light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ctrTitle"/>
          </p:nvPr>
        </p:nvSpPr>
        <p:spPr>
          <a:xfrm>
            <a:off x="251520" y="2420888"/>
            <a:ext cx="8136135" cy="2015158"/>
          </a:xfrm>
        </p:spPr>
        <p:txBody>
          <a:bodyPr>
            <a:noAutofit/>
          </a:bodyPr>
          <a:lstStyle/>
          <a:p>
            <a:pPr algn="ctr" eaLnBrk="1" hangingPunct="1"/>
            <a:r>
              <a:rPr lang="de-CH" sz="2000" dirty="0" smtClean="0"/>
              <a:t>Tagung Psychosomatik und Arbeit</a:t>
            </a:r>
            <a:br>
              <a:rPr lang="de-CH" sz="2000" dirty="0" smtClean="0"/>
            </a:br>
            <a:r>
              <a:rPr lang="de-CH" sz="2000" dirty="0" smtClean="0"/>
              <a:t>Rheinfelden, 7.12.2017</a:t>
            </a:r>
            <a:br>
              <a:rPr lang="de-CH" sz="2000" dirty="0" smtClean="0"/>
            </a:br>
            <a:r>
              <a:rPr lang="de-CH" sz="1200" dirty="0" smtClean="0"/>
              <a:t/>
            </a:r>
            <a:br>
              <a:rPr lang="de-CH" sz="1200" dirty="0" smtClean="0"/>
            </a:br>
            <a:r>
              <a:rPr lang="de-CH" sz="3600" dirty="0" smtClean="0"/>
              <a:t>Behandlung von Behandelnden.</a:t>
            </a:r>
            <a:br>
              <a:rPr lang="de-CH" sz="3600" dirty="0" smtClean="0"/>
            </a:br>
            <a:endParaRPr lang="de-DE" sz="2400" dirty="0" smtClean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5" y="5661248"/>
            <a:ext cx="7019428" cy="1007368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de-DE" dirty="0" smtClean="0"/>
              <a:t>Dr. med. Hanspeter Flury</a:t>
            </a:r>
          </a:p>
          <a:p>
            <a:pPr>
              <a:defRPr/>
            </a:pPr>
            <a:r>
              <a:rPr lang="de-DE" dirty="0" smtClean="0"/>
              <a:t>Facharzt Psychiatrie Psychotherapie FMH</a:t>
            </a:r>
          </a:p>
          <a:p>
            <a:pPr>
              <a:defRPr/>
            </a:pPr>
            <a:r>
              <a:rPr lang="de-DE" dirty="0" smtClean="0"/>
              <a:t>Executive MBA HSG</a:t>
            </a:r>
          </a:p>
          <a:p>
            <a:pPr>
              <a:defRPr/>
            </a:pPr>
            <a:r>
              <a:rPr lang="de-DE" dirty="0" smtClean="0"/>
              <a:t>Chefarzt und Klinikdirektor </a:t>
            </a:r>
            <a:endParaRPr lang="de-DE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659084"/>
            <a:ext cx="1191276" cy="83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972" y="5744969"/>
            <a:ext cx="1368277" cy="74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70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lipse 10"/>
          <p:cNvSpPr/>
          <p:nvPr/>
        </p:nvSpPr>
        <p:spPr>
          <a:xfrm>
            <a:off x="1115615" y="1412776"/>
            <a:ext cx="6336704" cy="48965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r>
              <a:rPr lang="de-DE" dirty="0"/>
              <a:t> </a:t>
            </a:r>
            <a:r>
              <a:rPr lang="de-DE" dirty="0" smtClean="0"/>
              <a:t>              </a:t>
            </a:r>
            <a:r>
              <a:rPr lang="de-DE" b="1" dirty="0" smtClean="0">
                <a:solidFill>
                  <a:schemeClr val="tx2"/>
                </a:solidFill>
              </a:rPr>
              <a:t>Umfeld:</a:t>
            </a:r>
          </a:p>
          <a:p>
            <a:r>
              <a:rPr lang="de-DE" b="1" dirty="0" smtClean="0">
                <a:solidFill>
                  <a:schemeClr val="tx2"/>
                </a:solidFill>
              </a:rPr>
              <a:t>    </a:t>
            </a:r>
            <a:r>
              <a:rPr lang="de-DE" dirty="0" smtClean="0">
                <a:solidFill>
                  <a:schemeClr val="tx2"/>
                </a:solidFill>
              </a:rPr>
              <a:t>Angehörige, Arbeit</a:t>
            </a:r>
            <a:endParaRPr lang="de-CH" dirty="0">
              <a:solidFill>
                <a:schemeClr val="tx2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471090" y="3621661"/>
            <a:ext cx="3019883" cy="1830827"/>
          </a:xfrm>
          <a:prstGeom prst="ellipse">
            <a:avLst/>
          </a:prstGeom>
          <a:solidFill>
            <a:srgbClr val="E8E4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Behandelnde</a:t>
            </a:r>
            <a:endParaRPr lang="de-CH" dirty="0">
              <a:solidFill>
                <a:schemeClr val="tx2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4890294" y="2253039"/>
            <a:ext cx="2201985" cy="1994620"/>
          </a:xfrm>
          <a:prstGeom prst="ellipse">
            <a:avLst/>
          </a:prstGeom>
          <a:solidFill>
            <a:srgbClr val="DEA3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                                   </a:t>
            </a:r>
            <a:r>
              <a:rPr lang="de-DE" dirty="0" smtClean="0">
                <a:solidFill>
                  <a:schemeClr val="tx2"/>
                </a:solidFill>
              </a:rPr>
              <a:t>Behandlung   </a:t>
            </a:r>
            <a:endParaRPr lang="de-CH" dirty="0">
              <a:solidFill>
                <a:schemeClr val="tx2"/>
              </a:solidFill>
            </a:endParaRPr>
          </a:p>
        </p:txBody>
      </p:sp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002588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Inhalt . </a:t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Der Behandelnde als Patient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636588" y="2216150"/>
            <a:ext cx="8507412" cy="464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  <p:sp>
        <p:nvSpPr>
          <p:cNvPr id="7" name="Ellipse 6"/>
          <p:cNvSpPr/>
          <p:nvPr/>
        </p:nvSpPr>
        <p:spPr>
          <a:xfrm>
            <a:off x="1489519" y="2924944"/>
            <a:ext cx="2634040" cy="221912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>
              <a:solidFill>
                <a:schemeClr val="tx2"/>
              </a:solidFill>
            </a:endParaRPr>
          </a:p>
          <a:p>
            <a:pPr algn="ctr"/>
            <a:endParaRPr lang="de-DE" dirty="0">
              <a:solidFill>
                <a:schemeClr val="tx2"/>
              </a:solidFill>
            </a:endParaRPr>
          </a:p>
          <a:p>
            <a:pPr algn="ctr"/>
            <a:r>
              <a:rPr lang="de-DE" dirty="0" smtClean="0">
                <a:solidFill>
                  <a:schemeClr val="tx2"/>
                </a:solidFill>
              </a:rPr>
              <a:t>Behandelnder als Patient</a:t>
            </a:r>
            <a:endParaRPr lang="de-CH" dirty="0">
              <a:solidFill>
                <a:schemeClr val="tx2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979712" y="2233658"/>
            <a:ext cx="2016224" cy="89759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Gesundheitsverhalten</a:t>
            </a:r>
            <a:endParaRPr lang="de-CH" dirty="0">
              <a:solidFill>
                <a:schemeClr val="tx2"/>
              </a:solidFill>
            </a:endParaRPr>
          </a:p>
        </p:txBody>
      </p:sp>
      <p:sp>
        <p:nvSpPr>
          <p:cNvPr id="2" name="Ellipse 1"/>
          <p:cNvSpPr/>
          <p:nvPr/>
        </p:nvSpPr>
        <p:spPr>
          <a:xfrm>
            <a:off x="3563888" y="1700808"/>
            <a:ext cx="2011645" cy="1388208"/>
          </a:xfrm>
          <a:prstGeom prst="ellipse">
            <a:avLst/>
          </a:prstGeom>
          <a:solidFill>
            <a:srgbClr val="D65C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Krankheit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241613" y="2890948"/>
            <a:ext cx="2084709" cy="1172184"/>
          </a:xfrm>
          <a:prstGeom prst="ellipse">
            <a:avLst/>
          </a:prstGeom>
          <a:solidFill>
            <a:srgbClr val="82DE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chemeClr val="tx2"/>
                </a:solidFill>
              </a:rPr>
              <a:t>Therapeu</a:t>
            </a:r>
            <a:r>
              <a:rPr lang="de-DE" dirty="0" smtClean="0">
                <a:solidFill>
                  <a:schemeClr val="tx2"/>
                </a:solidFill>
              </a:rPr>
              <a:t>-tische</a:t>
            </a:r>
            <a:r>
              <a:rPr lang="de-DE" dirty="0" smtClean="0"/>
              <a:t> </a:t>
            </a:r>
            <a:r>
              <a:rPr lang="de-DE" dirty="0" smtClean="0">
                <a:solidFill>
                  <a:schemeClr val="tx2"/>
                </a:solidFill>
              </a:rPr>
              <a:t>Beziehung</a:t>
            </a:r>
            <a:endParaRPr lang="de-CH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72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6" grpId="0" animBg="1"/>
      <p:bldP spid="7" grpId="0" animBg="1"/>
      <p:bldP spid="8" grpId="0" animBg="1"/>
      <p:bldP spid="2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002588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Der Behandelnde als Patient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670225" y="1483462"/>
            <a:ext cx="8507412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CH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allgemein</a:t>
            </a:r>
            <a:r>
              <a:rPr lang="de-CH" altLang="de-DE" sz="3200" dirty="0" smtClean="0">
                <a:solidFill>
                  <a:srgbClr val="444F51"/>
                </a:solidFill>
                <a:latin typeface="Avenir LT Std 65 Medium" pitchFamily="34" charset="0"/>
              </a:rPr>
              <a:t> </a:t>
            </a:r>
            <a:r>
              <a:rPr lang="de-CH" altLang="de-DE" sz="2400" dirty="0">
                <a:solidFill>
                  <a:srgbClr val="444F51"/>
                </a:solidFill>
                <a:latin typeface="Avenir LT Std 65 Medium" pitchFamily="34" charset="0"/>
              </a:rPr>
              <a:t>menschlich</a:t>
            </a:r>
            <a:r>
              <a:rPr lang="de-CH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: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betroffen, verunsichert sein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Ohnmacht; Grenzen des Machbaren, des Willens, des Wissens, der Grenze konfrontiert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sich abhängig von Körper, Seele, von anderen spüren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beschämt über eigenes Versagen sein, körperlich und psychisch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erschüttert, ängstlich/panisch, in der eigenen Existenz bedroht sein</a:t>
            </a:r>
          </a:p>
          <a:p>
            <a:pPr marL="0" indent="0">
              <a:buNone/>
            </a:pP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CH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Und spezifisch?</a:t>
            </a:r>
            <a:endParaRPr lang="de-CH" altLang="de-DE" sz="2400" dirty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7764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002588" cy="792088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Der Behandelnde als Patient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636588" y="1772816"/>
            <a:ext cx="8687940" cy="464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411639"/>
              </p:ext>
            </p:extLst>
          </p:nvPr>
        </p:nvGraphicFramePr>
        <p:xfrm>
          <a:off x="179512" y="1052736"/>
          <a:ext cx="6840761" cy="503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0761"/>
              </a:tblGrid>
              <a:tr h="72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Neben allgemein</a:t>
                      </a:r>
                      <a:r>
                        <a:rPr lang="de-DE" altLang="de-DE" sz="2000" baseline="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 Menschlichem: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baseline="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Spezifische Aspekte</a:t>
                      </a:r>
                      <a:endParaRPr lang="de-CH" altLang="de-DE" sz="2000" dirty="0" smtClean="0">
                        <a:solidFill>
                          <a:schemeClr val="bg2"/>
                        </a:solidFill>
                        <a:latin typeface="Avenir LT Std 65 Medium" pitchFamily="34" charset="0"/>
                      </a:endParaRPr>
                    </a:p>
                  </a:txBody>
                  <a:tcPr/>
                </a:tc>
              </a:tr>
              <a:tr h="714360">
                <a:tc>
                  <a:txBody>
                    <a:bodyPr/>
                    <a:lstStyle/>
                    <a:p>
                      <a:pPr lvl="0" algn="l"/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Hemmungen, die Krankenrolle (und die Krankheit) anzunehmen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Spezifische Ängste versus</a:t>
                      </a:r>
                      <a:r>
                        <a:rPr 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Gefühl der Unverletzlichkeit</a:t>
                      </a:r>
                      <a:endParaRPr lang="de-CH" sz="2000" kern="1200" dirty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Scham und Wut </a:t>
                      </a:r>
                      <a:r>
                        <a:rPr lang="de-DE" alt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über eigene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Selbstüberschätzung;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um die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Illusion der Unversehrbarkeit betrogen</a:t>
                      </a:r>
                      <a:endParaRPr lang="de-DE" altLang="de-DE" sz="2000" kern="1200" dirty="0" smtClean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Kontrollbedürfnis</a:t>
                      </a:r>
                      <a:r>
                        <a:rPr lang="de-DE" altLang="de-DE" sz="20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 </a:t>
                      </a:r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versus passive Hingabe bezüglich Informationen</a:t>
                      </a:r>
                      <a:r>
                        <a:rPr lang="de-DE" altLang="de-DE" sz="20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 und Entscheidungen</a:t>
                      </a:r>
                      <a:endParaRPr lang="de-DE" altLang="de-DE" sz="2000" dirty="0" smtClean="0">
                        <a:solidFill>
                          <a:srgbClr val="444F51"/>
                        </a:solidFill>
                        <a:latin typeface="Avenir LT Std 65 Medium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Selbstsorge; Sabotieren von Sorge anderer; geringe Compliance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Vorbehalte,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Skepsis, Misstrauen gegen Behandelnde,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oft hinter scheinbar selbstverständlicher </a:t>
                      </a:r>
                      <a:r>
                        <a:rPr lang="de-DE" altLang="de-DE" sz="2000" kern="1200" baseline="0" dirty="0" err="1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Kooperativität</a:t>
                      </a:r>
                      <a:endParaRPr lang="de-DE" altLang="de-DE" sz="2000" kern="1200" dirty="0" smtClean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„Nur kein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mühsamer Patient sein…“</a:t>
                      </a:r>
                      <a:endParaRPr lang="de-DE" altLang="de-DE" sz="2000" kern="1200" dirty="0" smtClean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99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069"/>
            <a:ext cx="8002588" cy="1115675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Das Gesundheitsverhalten von Behandelnden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508962" y="1268760"/>
            <a:ext cx="8743557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de-CH" altLang="de-DE" sz="2400" dirty="0">
                <a:solidFill>
                  <a:srgbClr val="444F51"/>
                </a:solidFill>
                <a:latin typeface="Avenir LT Std 65 Medium" pitchFamily="34" charset="0"/>
              </a:rPr>
              <a:t>Ein als Behandelnder tätiger Mensch ist oft im Kern…</a:t>
            </a:r>
            <a:endParaRPr lang="de-CH" altLang="de-DE" sz="2000" dirty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CH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leistungs- </a:t>
            </a:r>
            <a:r>
              <a:rPr lang="de-CH" altLang="de-DE" sz="2000" dirty="0">
                <a:solidFill>
                  <a:srgbClr val="444F51"/>
                </a:solidFill>
                <a:latin typeface="Avenir LT Std 65 Medium" pitchFamily="34" charset="0"/>
              </a:rPr>
              <a:t>und willenszentriert, </a:t>
            </a:r>
            <a:r>
              <a:rPr lang="de-CH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ein Macher</a:t>
            </a:r>
          </a:p>
          <a:p>
            <a:r>
              <a:rPr lang="de-CH" altLang="de-DE" sz="2000" dirty="0">
                <a:solidFill>
                  <a:srgbClr val="444F51"/>
                </a:solidFill>
                <a:latin typeface="Avenir LT Std 65 Medium" pitchFamily="34" charset="0"/>
              </a:rPr>
              <a:t>kontrolliert – kontrollierend</a:t>
            </a:r>
          </a:p>
          <a:p>
            <a:r>
              <a:rPr lang="de-CH" altLang="de-DE" sz="2000" dirty="0">
                <a:solidFill>
                  <a:srgbClr val="444F51"/>
                </a:solidFill>
                <a:latin typeface="Avenir LT Std 65 Medium" pitchFamily="34" charset="0"/>
              </a:rPr>
              <a:t>für andere sorgend, unterstützend, helfend</a:t>
            </a:r>
          </a:p>
          <a:p>
            <a:r>
              <a:rPr lang="de-CH" altLang="de-DE" sz="2000" dirty="0">
                <a:solidFill>
                  <a:srgbClr val="444F51"/>
                </a:solidFill>
                <a:latin typeface="Avenir LT Std 65 Medium" pitchFamily="34" charset="0"/>
              </a:rPr>
              <a:t>nicht selbstsorgend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, </a:t>
            </a:r>
            <a:r>
              <a:rPr lang="de-CH" altLang="de-DE" sz="2000" dirty="0">
                <a:solidFill>
                  <a:srgbClr val="444F51"/>
                </a:solidFill>
                <a:latin typeface="Avenir LT Std 65 Medium" pitchFamily="34" charset="0"/>
              </a:rPr>
              <a:t>eigene «passive» Bedürfnisse verachtend, vernachlässigend</a:t>
            </a:r>
          </a:p>
          <a:p>
            <a:r>
              <a:rPr lang="de-CH" altLang="de-DE" sz="2000" dirty="0">
                <a:solidFill>
                  <a:srgbClr val="444F51"/>
                </a:solidFill>
                <a:latin typeface="Avenir LT Std 65 Medium" pitchFamily="34" charset="0"/>
              </a:rPr>
              <a:t>einzelkämpferisch, kompetitiv</a:t>
            </a:r>
          </a:p>
          <a:p>
            <a:r>
              <a:rPr lang="de-CH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«hilfloser Helfer» </a:t>
            </a:r>
            <a:endParaRPr lang="de-CH" altLang="de-DE" sz="2000" dirty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589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069"/>
            <a:ext cx="8002588" cy="1115675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Das Gesundheitsverhalten von Behandelnden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132427" y="1124744"/>
            <a:ext cx="9011573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Wer von Beruf Behandler ist, …</a:t>
            </a:r>
          </a:p>
          <a:p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hat keinen  Hausarzt</a:t>
            </a:r>
          </a:p>
          <a:p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raucht weniger, hat weniger Übergewicht, bewegt sich relativ viel</a:t>
            </a:r>
          </a:p>
          <a:p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ist zurückhaltend 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mit Vorsorgeuntersuchungen</a:t>
            </a:r>
          </a:p>
          <a:p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verhält sich anders als er es selber seinen Pat. empfiehlt</a:t>
            </a:r>
          </a:p>
          <a:p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Ist skeptisch 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gegenüber Empfehlungen für eigenes Gesundheitsverhalten</a:t>
            </a:r>
          </a:p>
          <a:p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wenig selbstsorgend; 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gönnt sich wenig Ruhe, geht an 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die 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Grenzen</a:t>
            </a:r>
            <a:endParaRPr lang="de-DE" altLang="de-DE" sz="2000" dirty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schlechter 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Arzt für sich selber: gar nicht? hypochondrisch? schlechte Diagnostik, </a:t>
            </a:r>
            <a:r>
              <a:rPr lang="de-DE" altLang="de-DE" sz="2000" dirty="0" err="1">
                <a:solidFill>
                  <a:srgbClr val="444F51"/>
                </a:solidFill>
                <a:latin typeface="Avenir LT Std 65 Medium" pitchFamily="34" charset="0"/>
              </a:rPr>
              <a:t>unzweckmässige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 Selbstmedikation?</a:t>
            </a:r>
          </a:p>
          <a:p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gegenüber Behandlungsempfehlungen selbstbestimmt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, aber oft verdeckt</a:t>
            </a:r>
          </a:p>
          <a:p>
            <a:pPr marL="0" indent="0">
              <a:buNone/>
            </a:pP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90116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628" y="188640"/>
            <a:ext cx="8002588" cy="683627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Eigene Krankheit im Erleben von Behandelnden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508963" y="1268760"/>
            <a:ext cx="8507412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Eine eigene Krankheit….</a:t>
            </a:r>
            <a:endParaRPr lang="de-CH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CH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schockiert</a:t>
            </a:r>
          </a:p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löst Gefühle von Versagen aus, beschämt</a:t>
            </a:r>
          </a:p>
          <a:p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k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ränkt narzisstisch </a:t>
            </a:r>
            <a:endParaRPr lang="de-DE" altLang="de-DE" sz="2400" dirty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verunsichert auch bezüglich </a:t>
            </a:r>
          </a:p>
          <a:p>
            <a:pPr marL="0" indent="0">
              <a:buNone/>
            </a:pPr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 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    beruflicher Kompetenz und </a:t>
            </a:r>
          </a:p>
          <a:p>
            <a:pPr marL="0" indent="0">
              <a:buNone/>
            </a:pPr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 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    sozialer Anerkennung </a:t>
            </a:r>
          </a:p>
          <a:p>
            <a:endParaRPr lang="de-CH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36954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0"/>
            <a:ext cx="8002588" cy="1115675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Die Behandlung im Erleben von Behandelnden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179512" y="1124744"/>
            <a:ext cx="8507412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Eine eigene Behandlung…</a:t>
            </a:r>
          </a:p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löst Versagensgefühle aus, beschämt</a:t>
            </a:r>
          </a:p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belastet, </a:t>
            </a:r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v.a. bei Funktionseinschränkungen</a:t>
            </a:r>
          </a:p>
          <a:p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k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ränkt narzisstisch</a:t>
            </a:r>
          </a:p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verunsichert auch bezüglich beruflicher Kompetenz und sozialer Anerkennung </a:t>
            </a:r>
          </a:p>
          <a:p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i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st mit mehr Vorbehalten,</a:t>
            </a:r>
          </a:p>
          <a:p>
            <a:pPr marL="0" indent="0">
              <a:buNone/>
            </a:pPr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 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   Zweifeln </a:t>
            </a:r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betr. Outcome </a:t>
            </a:r>
          </a:p>
          <a:p>
            <a:pPr marL="0" indent="0">
              <a:buNone/>
            </a:pPr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     und 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Nebenwirkungen </a:t>
            </a:r>
          </a:p>
          <a:p>
            <a:pPr marL="0" indent="0">
              <a:buNone/>
            </a:pPr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 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    verbunden</a:t>
            </a:r>
            <a:endParaRPr lang="de-DE" altLang="de-DE" sz="2400" dirty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Compliance reduziert </a:t>
            </a:r>
            <a:endParaRPr lang="de-DE" altLang="de-DE" sz="2400" dirty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CH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785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0"/>
            <a:ext cx="8002588" cy="1115675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Die Behandlung von Behandelnden im Erleben von Behandelnden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508963" y="1268760"/>
            <a:ext cx="8507412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altLang="de-DE" sz="2400" dirty="0">
                <a:solidFill>
                  <a:srgbClr val="444F51"/>
                </a:solidFill>
                <a:latin typeface="Avenir LT Std 65 Medium" pitchFamily="34" charset="0"/>
              </a:rPr>
              <a:t>m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obilisiert Mitgefühl bzw. eigenes </a:t>
            </a:r>
            <a:r>
              <a:rPr lang="de-DE" altLang="de-DE" sz="2400" dirty="0" err="1" smtClean="0">
                <a:solidFill>
                  <a:srgbClr val="444F51"/>
                </a:solidFill>
                <a:latin typeface="Avenir LT Std 65 Medium" pitchFamily="34" charset="0"/>
              </a:rPr>
              <a:t>Betroffensein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 stärker</a:t>
            </a:r>
          </a:p>
          <a:p>
            <a:endParaRPr lang="de-DE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Dies weicht die Identifikation mit der Rolle auf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lädt ein zu </a:t>
            </a:r>
            <a:r>
              <a:rPr lang="de-DE" altLang="de-DE" sz="2000" dirty="0" err="1" smtClean="0">
                <a:solidFill>
                  <a:srgbClr val="444F51"/>
                </a:solidFill>
                <a:latin typeface="Avenir LT Std 65 Medium" pitchFamily="34" charset="0"/>
              </a:rPr>
              <a:t>Kumpeleien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 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(„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Herr Kollege“; „Sie wissen 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ja…)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lädt ein zu Überforderung des Pat. („Kolloquium“)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lädt ein zu Verbrüderung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senkt Professionalität der Behandlung</a:t>
            </a:r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8016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069"/>
            <a:ext cx="8002588" cy="1115675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Das Umfeld von erkrankten Behandelnden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508963" y="1268760"/>
            <a:ext cx="8507412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CH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Angehörige:</a:t>
            </a:r>
          </a:p>
          <a:p>
            <a:pPr lvl="1"/>
            <a:r>
              <a:rPr lang="de-CH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schockiert 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stärker betroffen</a:t>
            </a:r>
            <a:endParaRPr lang="de-CH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lvl="1"/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v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erunsichert, auch für sich selber verängstigt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In Gesundheitsfragen in Rücklage</a:t>
            </a:r>
          </a:p>
          <a:p>
            <a:pPr lvl="1"/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w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erden vernachlässigt; Information der Angehörigen 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indirekt oder direkt an 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Pat. delegiert</a:t>
            </a:r>
            <a:endParaRPr lang="de-DE" altLang="de-DE" sz="20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lvl="1"/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sz="2400" dirty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sz="2400" dirty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CH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6591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069"/>
            <a:ext cx="8002588" cy="1115675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Das Umfeld von erkrankten Behandelnden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508963" y="1268760"/>
            <a:ext cx="8507412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CH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Arbeitgeber: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stärker betroffen: 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eigene Betroffenheit? Vorwurf?</a:t>
            </a:r>
            <a:endParaRPr lang="de-CH" altLang="de-DE" sz="20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lvl="1"/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</a:rPr>
              <a:t>kommunikativ oft 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überfordert</a:t>
            </a:r>
          </a:p>
          <a:p>
            <a:pPr lvl="1"/>
            <a:endParaRPr lang="de-DE" altLang="de-DE" sz="20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lvl="1"/>
            <a:endParaRPr lang="de-DE" altLang="de-DE" sz="20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lvl="1"/>
            <a:r>
              <a:rPr lang="de-CH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Spital als Umfeld oft schwierig: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e-CH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Leistungszentriertheit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Konkurrenz</a:t>
            </a: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de-CH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wenig Unterstützung für Abgrenzung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e-CH" altLang="de-DE" dirty="0" err="1" smtClean="0">
                <a:solidFill>
                  <a:srgbClr val="444F51"/>
                </a:solidFill>
                <a:latin typeface="Avenir LT Std 65 Medium" pitchFamily="34" charset="0"/>
              </a:rPr>
              <a:t>oekonomischer</a:t>
            </a:r>
            <a:r>
              <a:rPr lang="de-CH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 Druck </a:t>
            </a:r>
          </a:p>
          <a:p>
            <a:pPr lvl="1"/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DE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sz="2400" dirty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CH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394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002588" cy="792088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Behandlung von Behandelnden – </a:t>
            </a:r>
            <a:r>
              <a:rPr lang="de-CH" altLang="de-DE" sz="2400" dirty="0" err="1" smtClean="0">
                <a:cs typeface="Arial" charset="0"/>
              </a:rPr>
              <a:t>win</a:t>
            </a:r>
            <a:r>
              <a:rPr lang="de-CH" altLang="de-DE" sz="2400" dirty="0" smtClean="0">
                <a:cs typeface="Arial" charset="0"/>
              </a:rPr>
              <a:t> </a:t>
            </a:r>
            <a:r>
              <a:rPr lang="de-CH" altLang="de-DE" sz="2400" dirty="0" err="1" smtClean="0">
                <a:cs typeface="Arial" charset="0"/>
              </a:rPr>
              <a:t>win</a:t>
            </a:r>
            <a:r>
              <a:rPr lang="de-CH" sz="2400" dirty="0" smtClean="0"/>
              <a:t/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636588" y="1772816"/>
            <a:ext cx="8687940" cy="464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610311"/>
              </p:ext>
            </p:extLst>
          </p:nvPr>
        </p:nvGraphicFramePr>
        <p:xfrm>
          <a:off x="323528" y="1268760"/>
          <a:ext cx="8424936" cy="3995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  <a:gridCol w="4536504"/>
              </a:tblGrid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Behandeln</a:t>
                      </a:r>
                      <a:r>
                        <a:rPr lang="de-DE" altLang="de-DE" sz="2000" baseline="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 </a:t>
                      </a:r>
                      <a:r>
                        <a:rPr lang="de-DE" altLang="de-DE" sz="2000" baseline="0" dirty="0" err="1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comme</a:t>
                      </a:r>
                      <a:r>
                        <a:rPr lang="de-DE" altLang="de-DE" sz="2000" baseline="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 </a:t>
                      </a:r>
                      <a:r>
                        <a:rPr lang="de-DE" altLang="de-DE" sz="2000" baseline="0" dirty="0" err="1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il</a:t>
                      </a:r>
                      <a:r>
                        <a:rPr lang="de-DE" altLang="de-DE" sz="2000" baseline="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 </a:t>
                      </a:r>
                      <a:r>
                        <a:rPr lang="de-DE" altLang="de-DE" sz="2000" baseline="0" dirty="0" err="1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faut</a:t>
                      </a:r>
                      <a:endParaRPr lang="de-CH" altLang="de-DE" sz="2000" dirty="0" smtClean="0">
                        <a:solidFill>
                          <a:schemeClr val="bg2"/>
                        </a:solidFill>
                        <a:latin typeface="Avenir LT Std 65 Medium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Behandelt werden </a:t>
                      </a:r>
                      <a:r>
                        <a:rPr lang="de-DE" altLang="de-DE" sz="2000" dirty="0" err="1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comme</a:t>
                      </a:r>
                      <a:r>
                        <a:rPr lang="de-DE" altLang="de-DE" sz="200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 </a:t>
                      </a:r>
                      <a:r>
                        <a:rPr lang="de-DE" altLang="de-DE" sz="2000" dirty="0" err="1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il</a:t>
                      </a:r>
                      <a:r>
                        <a:rPr lang="de-DE" altLang="de-DE" sz="2000" dirty="0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 </a:t>
                      </a:r>
                      <a:r>
                        <a:rPr lang="de-DE" altLang="de-DE" sz="2000" dirty="0" err="1" smtClean="0">
                          <a:solidFill>
                            <a:schemeClr val="bg2"/>
                          </a:solidFill>
                          <a:latin typeface="Avenir LT Std 65 Medium" pitchFamily="34" charset="0"/>
                        </a:rPr>
                        <a:t>faut</a:t>
                      </a:r>
                      <a:endParaRPr lang="de-CH" altLang="de-DE" sz="2000" dirty="0" smtClean="0">
                        <a:solidFill>
                          <a:schemeClr val="bg2"/>
                        </a:solidFill>
                        <a:latin typeface="Avenir LT Std 65 Medium" pitchFamily="34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Seitenwechsel thematisieren</a:t>
                      </a:r>
                      <a:endParaRPr lang="de-CH" sz="2000" kern="1200" dirty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Seitenwechsel thematisieren</a:t>
                      </a:r>
                      <a:endParaRPr lang="de-CH" sz="2000" kern="1200" dirty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 algn="l"/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Informieren:</a:t>
                      </a:r>
                      <a:r>
                        <a:rPr lang="de-DE" altLang="de-DE" sz="20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 dosiert, passen</a:t>
                      </a:r>
                      <a:endParaRPr lang="de-DE" altLang="de-DE" sz="2000" dirty="0" smtClean="0">
                        <a:solidFill>
                          <a:srgbClr val="444F51"/>
                        </a:solidFill>
                        <a:latin typeface="Avenir LT Std 65 Medium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Gewünschte Informationen holen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Krankheitserleben, Coping, Selbstsorge</a:t>
                      </a:r>
                      <a:r>
                        <a:rPr 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besprechen</a:t>
                      </a:r>
                      <a:endParaRPr lang="de-CH" sz="2000" kern="1200" dirty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Krankheitserleben</a:t>
                      </a:r>
                      <a:r>
                        <a:rPr 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und Umgang damit </a:t>
                      </a:r>
                      <a:r>
                        <a:rPr 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aktiv ansprechen</a:t>
                      </a:r>
                      <a:endParaRPr lang="de-CH" sz="2000" kern="1200" dirty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Offen sein für </a:t>
                      </a:r>
                      <a:r>
                        <a:rPr lang="de-DE" altLang="de-DE" sz="2000" kern="1200" baseline="0" dirty="0" err="1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low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de-DE" sz="2000" kern="1200" baseline="0" dirty="0" err="1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compliance</a:t>
                      </a:r>
                      <a:endParaRPr lang="de-DE" altLang="de-DE" sz="2000" kern="1200" dirty="0" smtClean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Zweifel,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de-DE" sz="2000" kern="1200" baseline="0" dirty="0" err="1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low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de-DE" sz="2000" kern="1200" baseline="0" dirty="0" err="1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compliance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ausdrücken</a:t>
                      </a:r>
                      <a:endParaRPr lang="de-DE" altLang="de-DE" sz="2000" kern="1200" dirty="0" smtClean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Führen, Anleiten,</a:t>
                      </a:r>
                      <a:r>
                        <a:rPr lang="de-DE" altLang="de-DE" sz="20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 auch betr. Arbeitsunfähigkeit, Autofahren</a:t>
                      </a:r>
                      <a:endParaRPr lang="de-DE" altLang="de-DE" sz="2000" dirty="0" smtClean="0">
                        <a:solidFill>
                          <a:srgbClr val="444F51"/>
                        </a:solidFill>
                        <a:latin typeface="Avenir LT Std 65 Medium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Anleitungen einfordern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Angehörige miteinbeziehen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de-DE" altLang="de-DE" sz="20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</a:rPr>
                        <a:t>Angehörige mit einbeziehen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Arbeitsplatz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erfragen</a:t>
                      </a:r>
                      <a:endParaRPr lang="de-DE" altLang="de-DE" sz="2000" kern="1200" dirty="0" smtClean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2000" kern="120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Situation</a:t>
                      </a:r>
                      <a:r>
                        <a:rPr lang="de-DE" altLang="de-DE" sz="2000" kern="1200" baseline="0" dirty="0" smtClean="0">
                          <a:solidFill>
                            <a:srgbClr val="444F51"/>
                          </a:solidFill>
                          <a:latin typeface="Avenir LT Std 65 Medium" pitchFamily="34" charset="0"/>
                          <a:ea typeface="+mn-ea"/>
                          <a:cs typeface="+mn-cs"/>
                        </a:rPr>
                        <a:t> an der Arbeit besprechen</a:t>
                      </a:r>
                      <a:endParaRPr lang="de-DE" altLang="de-DE" sz="2000" kern="1200" dirty="0" smtClean="0">
                        <a:solidFill>
                          <a:srgbClr val="444F51"/>
                        </a:solidFill>
                        <a:latin typeface="Avenir LT Std 65 Medium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4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1320" y="0"/>
            <a:ext cx="8218612" cy="1115675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Specials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320877" y="1011332"/>
            <a:ext cx="8507412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„Spezifische“ psychotherapeutische Themen: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Grenzen, Abgrenzung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Sorge für andere 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  <a:sym typeface="Symbol"/>
              </a:rPr>
              <a:t>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 Selbstsorge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Hilfe geben 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  <a:sym typeface="Symbol"/>
              </a:rPr>
              <a:t>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 etwas annehmen, fordern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Austausch, Kommunikation; für sich gegenüber anderen einstehen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Miteinander 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  <a:sym typeface="Symbol"/>
              </a:rPr>
              <a:t>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 Konkurrenz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Verantwortung übernehmen </a:t>
            </a:r>
            <a:r>
              <a:rPr lang="de-DE" altLang="de-DE" sz="2000" dirty="0">
                <a:solidFill>
                  <a:srgbClr val="444F51"/>
                </a:solidFill>
                <a:latin typeface="Avenir LT Std 65 Medium" pitchFamily="34" charset="0"/>
                <a:sym typeface="Symbol"/>
              </a:rPr>
              <a:t>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 zumuten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Selbstbild, Berufsbild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Arbeitsplatz, Arbeitsplatz, Arbeitsplatz</a:t>
            </a:r>
          </a:p>
          <a:p>
            <a:pPr lvl="1"/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Real </a:t>
            </a:r>
            <a:r>
              <a:rPr lang="de-DE" altLang="de-DE" sz="2000" dirty="0" err="1" smtClean="0">
                <a:solidFill>
                  <a:srgbClr val="444F51"/>
                </a:solidFill>
                <a:latin typeface="Avenir LT Std 65 Medium" pitchFamily="34" charset="0"/>
              </a:rPr>
              <a:t>life</a:t>
            </a:r>
            <a:r>
              <a:rPr lang="de-DE" altLang="de-DE" sz="2000" dirty="0" smtClean="0">
                <a:solidFill>
                  <a:srgbClr val="444F51"/>
                </a:solidFill>
                <a:latin typeface="Avenir LT Std 65 Medium" pitchFamily="34" charset="0"/>
              </a:rPr>
              <a:t>, real </a:t>
            </a:r>
            <a:r>
              <a:rPr lang="de-DE" altLang="de-DE" sz="2000" dirty="0" err="1" smtClean="0">
                <a:solidFill>
                  <a:srgbClr val="444F51"/>
                </a:solidFill>
                <a:latin typeface="Avenir LT Std 65 Medium" pitchFamily="34" charset="0"/>
              </a:rPr>
              <a:t>life</a:t>
            </a:r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457200" lvl="1" indent="0">
              <a:buNone/>
            </a:pPr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CH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2578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9069"/>
            <a:ext cx="8218612" cy="1115675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Specials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323528" y="1268760"/>
            <a:ext cx="8507412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Der psychisch kranke Arzt</a:t>
            </a:r>
          </a:p>
          <a:p>
            <a:endParaRPr lang="de-DE" altLang="de-DE" sz="24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lvl="1"/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dirty="0">
                <a:solidFill>
                  <a:srgbClr val="444F51"/>
                </a:solidFill>
                <a:latin typeface="Avenir LT Std 65 Medium" pitchFamily="34" charset="0"/>
              </a:rPr>
              <a:t>Behandlung im stationären </a:t>
            </a:r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Rahmen</a:t>
            </a:r>
          </a:p>
          <a:p>
            <a:endParaRPr lang="de-DE" altLang="de-DE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Arbeitgeber oder Kollege eines kranken Arztes</a:t>
            </a:r>
            <a:endParaRPr lang="de-DE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457200" lvl="1" indent="0">
              <a:buNone/>
            </a:pPr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CH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20959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9069"/>
            <a:ext cx="8218612" cy="1115675"/>
          </a:xfrm>
        </p:spPr>
        <p:txBody>
          <a:bodyPr/>
          <a:lstStyle/>
          <a:p>
            <a:pPr eaLnBrk="1" hangingPunct="1">
              <a:defRPr/>
            </a:pPr>
            <a:r>
              <a:rPr lang="de-CH" altLang="de-DE" sz="2000" dirty="0">
                <a:cs typeface="Arial" charset="0"/>
              </a:rPr>
              <a:t/>
            </a:r>
            <a:br>
              <a:rPr lang="de-CH" altLang="de-DE" sz="2000" dirty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/>
            </a:r>
            <a:br>
              <a:rPr lang="de-CH" altLang="de-DE" sz="2400" dirty="0" smtClean="0">
                <a:cs typeface="Arial" charset="0"/>
              </a:rPr>
            </a:br>
            <a:r>
              <a:rPr lang="de-CH" altLang="de-DE" sz="2400" dirty="0" smtClean="0">
                <a:cs typeface="Arial" charset="0"/>
              </a:rPr>
              <a:t>Hoffnungsstränge</a:t>
            </a:r>
            <a:r>
              <a:rPr lang="de-CH" sz="2400" dirty="0" smtClean="0"/>
              <a:t>.</a:t>
            </a:r>
            <a:br>
              <a:rPr lang="de-CH" sz="2400" dirty="0" smtClean="0"/>
            </a:br>
            <a:endParaRPr lang="de-DE" altLang="de-DE" sz="2400" dirty="0">
              <a:cs typeface="Arial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328710" y="1268760"/>
            <a:ext cx="8507412" cy="42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Studium: </a:t>
            </a:r>
            <a:r>
              <a:rPr lang="de-DE" altLang="de-DE" sz="2400" dirty="0" err="1" smtClean="0">
                <a:solidFill>
                  <a:srgbClr val="444F51"/>
                </a:solidFill>
                <a:latin typeface="Avenir LT Std 65 Medium" pitchFamily="34" charset="0"/>
              </a:rPr>
              <a:t>Sensilbilisierung</a:t>
            </a:r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 für Ärztegesundheit</a:t>
            </a:r>
          </a:p>
          <a:p>
            <a:endParaRPr lang="de-DE" altLang="de-DE" sz="800" dirty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Weiterbildungs-Supervision und -Coaching</a:t>
            </a:r>
          </a:p>
          <a:p>
            <a:pPr marL="457200" lvl="1" indent="0">
              <a:buNone/>
            </a:pPr>
            <a:endParaRPr lang="de-DE" altLang="de-DE" sz="8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sz="2400" dirty="0" smtClean="0">
                <a:solidFill>
                  <a:srgbClr val="444F51"/>
                </a:solidFill>
                <a:latin typeface="Avenir LT Std 65 Medium" pitchFamily="34" charset="0"/>
              </a:rPr>
              <a:t>Spitäler</a:t>
            </a:r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:</a:t>
            </a:r>
          </a:p>
          <a:p>
            <a:pPr lvl="1"/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Wahrnehmungskultur </a:t>
            </a:r>
          </a:p>
          <a:p>
            <a:pPr lvl="1"/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Management von Leistung</a:t>
            </a:r>
          </a:p>
          <a:p>
            <a:pPr lvl="1"/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Ethik: Thematisierung von Grenzen</a:t>
            </a:r>
          </a:p>
          <a:p>
            <a:pPr lvl="1"/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„human </a:t>
            </a:r>
            <a:r>
              <a:rPr lang="de-DE" altLang="de-DE" dirty="0" err="1" smtClean="0">
                <a:solidFill>
                  <a:srgbClr val="444F51"/>
                </a:solidFill>
                <a:latin typeface="Avenir LT Std 65 Medium" pitchFamily="34" charset="0"/>
              </a:rPr>
              <a:t>capital</a:t>
            </a:r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“</a:t>
            </a:r>
          </a:p>
          <a:p>
            <a:pPr lvl="1"/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Reintegration (bei Fachkräftemangel)</a:t>
            </a:r>
          </a:p>
          <a:p>
            <a:pPr lvl="1"/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Geschützte Anlaufstellen</a:t>
            </a:r>
          </a:p>
          <a:p>
            <a:pPr lvl="1"/>
            <a:endParaRPr lang="de-DE" altLang="de-DE" sz="800" dirty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dirty="0" err="1" smtClean="0">
                <a:solidFill>
                  <a:srgbClr val="444F51"/>
                </a:solidFill>
                <a:latin typeface="Avenir LT Std 65 Medium" pitchFamily="34" charset="0"/>
              </a:rPr>
              <a:t>ReMed</a:t>
            </a:r>
            <a:endParaRPr lang="de-DE" altLang="de-DE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r>
              <a:rPr lang="de-DE" altLang="de-DE" dirty="0" smtClean="0">
                <a:solidFill>
                  <a:srgbClr val="444F51"/>
                </a:solidFill>
                <a:latin typeface="Avenir LT Std 65 Medium" pitchFamily="34" charset="0"/>
              </a:rPr>
              <a:t>Arbeitgeber oder Kollege eines kranken Arztes</a:t>
            </a:r>
            <a:endParaRPr lang="de-DE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457200" lvl="1" indent="0">
              <a:buNone/>
            </a:pPr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DE" altLang="de-DE" sz="20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endParaRPr lang="de-CH" altLang="de-DE" sz="2400" dirty="0" smtClean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 marL="0" indent="0">
              <a:buNone/>
            </a:pPr>
            <a:endParaRPr lang="de-CH" altLang="de-DE" sz="3200" dirty="0">
              <a:solidFill>
                <a:srgbClr val="444F51"/>
              </a:solidFill>
              <a:latin typeface="Avenir LT Std 65 Medium" pitchFamily="34" charset="0"/>
            </a:endParaRPr>
          </a:p>
          <a:p>
            <a:pPr>
              <a:buFontTx/>
              <a:buNone/>
            </a:pPr>
            <a:endParaRPr lang="de-CH" altLang="de-DE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de-CH" altLang="de-DE" dirty="0">
              <a:solidFill>
                <a:schemeClr val="accent2"/>
              </a:solidFill>
            </a:endParaRPr>
          </a:p>
          <a:p>
            <a:endParaRPr lang="de-CH" altLang="de-DE" dirty="0"/>
          </a:p>
          <a:p>
            <a:endParaRPr lang="de-CH" altLang="de-DE" dirty="0"/>
          </a:p>
          <a:p>
            <a:endParaRPr lang="de-CH" altLang="de-DE" dirty="0"/>
          </a:p>
          <a:p>
            <a:endParaRPr lang="de-DE" alt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445" y="3933056"/>
            <a:ext cx="2090443" cy="281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9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252536" y="692696"/>
            <a:ext cx="78105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endParaRPr lang="de-CH" sz="2000" b="1" kern="0" dirty="0">
              <a:solidFill>
                <a:srgbClr val="0000FF"/>
              </a:solidFill>
              <a:latin typeface="+mn-lt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de-CH" sz="2800" dirty="0">
                <a:solidFill>
                  <a:srgbClr val="B8A35F"/>
                </a:solidFill>
                <a:latin typeface="Avenir LT Std 65 Medium" pitchFamily="34" charset="0"/>
                <a:ea typeface="+mj-ea"/>
                <a:cs typeface="+mj-cs"/>
              </a:rPr>
              <a:t>Besten Dank für Ihre </a:t>
            </a:r>
            <a:r>
              <a:rPr lang="de-CH" sz="2800" dirty="0" smtClean="0">
                <a:solidFill>
                  <a:srgbClr val="B8A35F"/>
                </a:solidFill>
                <a:latin typeface="Avenir LT Std 65 Medium" pitchFamily="34" charset="0"/>
                <a:ea typeface="+mj-ea"/>
                <a:cs typeface="+mj-cs"/>
              </a:rPr>
              <a:t>Aufmerksamkeit!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de-CH" sz="2800" dirty="0" smtClean="0">
                <a:solidFill>
                  <a:srgbClr val="B8A35F"/>
                </a:solidFill>
                <a:latin typeface="Avenir LT Std 65 Medium" pitchFamily="34" charset="0"/>
                <a:ea typeface="+mj-ea"/>
                <a:cs typeface="+mj-cs"/>
              </a:rPr>
              <a:t>Und Ihre Fragen, Widerspruch….?</a:t>
            </a:r>
            <a:endParaRPr lang="de-DE" sz="2800" dirty="0">
              <a:solidFill>
                <a:srgbClr val="B8A35F"/>
              </a:solidFill>
              <a:latin typeface="Avenir LT Std 65 Medium" pitchFamily="34" charset="0"/>
              <a:ea typeface="+mj-ea"/>
              <a:cs typeface="+mj-cs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de-CH" sz="2400" b="1" kern="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323528" y="5491579"/>
            <a:ext cx="4600164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CH" sz="1200" dirty="0">
                <a:solidFill>
                  <a:srgbClr val="444F51"/>
                </a:solidFill>
                <a:latin typeface="Avenir LT Std 45 Book" pitchFamily="34" charset="0"/>
              </a:rPr>
              <a:t>Dr. med. Hanspeter Flury</a:t>
            </a:r>
          </a:p>
          <a:p>
            <a:pPr eaLnBrk="1" hangingPunct="1"/>
            <a:r>
              <a:rPr lang="de-CH" sz="1200" dirty="0">
                <a:solidFill>
                  <a:srgbClr val="444F51"/>
                </a:solidFill>
                <a:latin typeface="Avenir LT Std 45 Book" pitchFamily="34" charset="0"/>
              </a:rPr>
              <a:t>Facharzt Psychiatrie/Psychotherapie FMH</a:t>
            </a:r>
          </a:p>
          <a:p>
            <a:pPr eaLnBrk="1" hangingPunct="1"/>
            <a:r>
              <a:rPr lang="de-CH" sz="1200" dirty="0">
                <a:solidFill>
                  <a:srgbClr val="444F51"/>
                </a:solidFill>
                <a:latin typeface="Avenir LT Std 45 Book" pitchFamily="34" charset="0"/>
              </a:rPr>
              <a:t>Executive MBA HSG</a:t>
            </a:r>
          </a:p>
          <a:p>
            <a:pPr eaLnBrk="1" hangingPunct="1"/>
            <a:r>
              <a:rPr lang="de-CH" sz="1200" dirty="0">
                <a:solidFill>
                  <a:srgbClr val="444F51"/>
                </a:solidFill>
                <a:latin typeface="Avenir LT Std 45 Book" pitchFamily="34" charset="0"/>
              </a:rPr>
              <a:t>Chefarzt und </a:t>
            </a:r>
            <a:r>
              <a:rPr lang="de-CH" sz="1200" dirty="0" smtClean="0">
                <a:solidFill>
                  <a:srgbClr val="444F51"/>
                </a:solidFill>
                <a:latin typeface="Avenir LT Std 45 Book" pitchFamily="34" charset="0"/>
              </a:rPr>
              <a:t>Klinikdirektor</a:t>
            </a:r>
            <a:endParaRPr lang="de-CH" sz="1200" dirty="0">
              <a:solidFill>
                <a:srgbClr val="444F51"/>
              </a:solidFill>
              <a:latin typeface="Avenir LT Std 45 Book" pitchFamily="34" charset="0"/>
            </a:endParaRPr>
          </a:p>
          <a:p>
            <a:pPr eaLnBrk="1" hangingPunct="1"/>
            <a:r>
              <a:rPr lang="de-CH" sz="1200" dirty="0">
                <a:solidFill>
                  <a:srgbClr val="444F51"/>
                </a:solidFill>
                <a:latin typeface="Avenir LT Std 45 Book" pitchFamily="34" charset="0"/>
              </a:rPr>
              <a:t>Klinik Schützen </a:t>
            </a:r>
            <a:r>
              <a:rPr lang="de-CH" sz="1200" dirty="0" smtClean="0">
                <a:solidFill>
                  <a:srgbClr val="444F51"/>
                </a:solidFill>
                <a:latin typeface="Avenir LT Std 45 Book" pitchFamily="34" charset="0"/>
              </a:rPr>
              <a:t>Rheinfelden</a:t>
            </a:r>
          </a:p>
          <a:p>
            <a:pPr eaLnBrk="1" hangingPunct="1"/>
            <a:r>
              <a:rPr lang="de-DE" sz="1200" dirty="0" smtClean="0">
                <a:solidFill>
                  <a:srgbClr val="444F51"/>
                </a:solidFill>
                <a:latin typeface="Avenir LT Std 45 Book" pitchFamily="34" charset="0"/>
              </a:rPr>
              <a:t>Hanspeter.flury@klinikschuetzen.ch</a:t>
            </a:r>
            <a:endParaRPr lang="de-CH" sz="1200" dirty="0" smtClean="0">
              <a:solidFill>
                <a:srgbClr val="444F51"/>
              </a:solidFill>
              <a:latin typeface="Avenir LT Std 45 Book" pitchFamily="34" charset="0"/>
            </a:endParaRPr>
          </a:p>
          <a:p>
            <a:pPr eaLnBrk="1" hangingPunct="1"/>
            <a:r>
              <a:rPr lang="de-DE" sz="1200" dirty="0" smtClean="0">
                <a:solidFill>
                  <a:srgbClr val="444F51"/>
                </a:solidFill>
                <a:latin typeface="Avenir LT Std 45 Book" pitchFamily="34" charset="0"/>
              </a:rPr>
              <a:t>www.kllinikschuetzen.ch</a:t>
            </a:r>
            <a:endParaRPr lang="de-DE" sz="1200" dirty="0">
              <a:solidFill>
                <a:srgbClr val="444F51"/>
              </a:solidFill>
              <a:latin typeface="Avenir LT Std 45 Book" pitchFamily="34" charset="0"/>
            </a:endParaRPr>
          </a:p>
          <a:p>
            <a:pPr eaLnBrk="1" hangingPunct="1"/>
            <a:endParaRPr lang="de-DE" dirty="0">
              <a:solidFill>
                <a:srgbClr val="444F51"/>
              </a:solidFill>
              <a:latin typeface="Avenir LT Std 45 Book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9270" y="2424205"/>
            <a:ext cx="4068842" cy="3033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74" y="5949280"/>
            <a:ext cx="1201737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311" y="5949280"/>
            <a:ext cx="1368277" cy="74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26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500" b="0" i="0" u="none" strike="noStrike" kern="1200" cap="none" spc="0" normalizeH="0" baseline="0" noProof="0" dirty="0" smtClean="0">
            <a:ln>
              <a:noFill/>
            </a:ln>
            <a:solidFill>
              <a:srgbClr val="444F51"/>
            </a:solidFill>
            <a:effectLst/>
            <a:uLnTx/>
            <a:uFillTx/>
            <a:latin typeface="Avenir LT Std 35 Light" pitchFamily="34" charset="0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655</Words>
  <Application>Microsoft Office PowerPoint</Application>
  <PresentationFormat>Bildschirmpräsentation (4:3)</PresentationFormat>
  <Paragraphs>265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Larissa-Design</vt:lpstr>
      <vt:lpstr>Tagung Psychosomatik und Arbeit Rheinfelden, 7.12.2017  Behandlung von Behandelnden. </vt:lpstr>
      <vt:lpstr>  Inhalt .  Der Behandelnde als Patient.  </vt:lpstr>
      <vt:lpstr>   Der Behandelnde als Patient.  </vt:lpstr>
      <vt:lpstr> Der Behandelnde als Patient. </vt:lpstr>
      <vt:lpstr>  Das Gesundheitsverhalten von Behandelnden. </vt:lpstr>
      <vt:lpstr>  Das Gesundheitsverhalten von Behandelnden. </vt:lpstr>
      <vt:lpstr> Eigene Krankheit im Erleben von Behandelnden. </vt:lpstr>
      <vt:lpstr>  Die Behandlung im Erleben von Behandelnden. </vt:lpstr>
      <vt:lpstr>  Die Behandlung von Behandelnden im Erleben von Behandelnden. </vt:lpstr>
      <vt:lpstr>  Das Umfeld von erkrankten Behandelnden. </vt:lpstr>
      <vt:lpstr>  Das Umfeld von erkrankten Behandelnden. </vt:lpstr>
      <vt:lpstr> Behandlung von Behandelnden – win win </vt:lpstr>
      <vt:lpstr>  Specials. </vt:lpstr>
      <vt:lpstr>  Specials. </vt:lpstr>
      <vt:lpstr>  Hoffnungsstränge. 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Bettina Renfer</dc:creator>
  <cp:lastModifiedBy>Hanspeter Flury  -  Klinik Schützen</cp:lastModifiedBy>
  <cp:revision>286</cp:revision>
  <cp:lastPrinted>2017-12-07T07:09:17Z</cp:lastPrinted>
  <dcterms:created xsi:type="dcterms:W3CDTF">2011-10-18T08:08:51Z</dcterms:created>
  <dcterms:modified xsi:type="dcterms:W3CDTF">2017-12-26T09:58:18Z</dcterms:modified>
</cp:coreProperties>
</file>