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258" r:id="rId2"/>
    <p:sldId id="349" r:id="rId3"/>
    <p:sldId id="488" r:id="rId4"/>
    <p:sldId id="382" r:id="rId5"/>
    <p:sldId id="634" r:id="rId6"/>
    <p:sldId id="635" r:id="rId7"/>
    <p:sldId id="638" r:id="rId8"/>
    <p:sldId id="640" r:id="rId9"/>
    <p:sldId id="641" r:id="rId10"/>
    <p:sldId id="644" r:id="rId11"/>
    <p:sldId id="645" r:id="rId12"/>
    <p:sldId id="646" r:id="rId13"/>
    <p:sldId id="647" r:id="rId14"/>
    <p:sldId id="648" r:id="rId15"/>
    <p:sldId id="649" r:id="rId16"/>
    <p:sldId id="650" r:id="rId17"/>
    <p:sldId id="651" r:id="rId18"/>
    <p:sldId id="652" r:id="rId19"/>
    <p:sldId id="653" r:id="rId20"/>
    <p:sldId id="655" r:id="rId21"/>
    <p:sldId id="656" r:id="rId22"/>
    <p:sldId id="657" r:id="rId23"/>
    <p:sldId id="658" r:id="rId24"/>
    <p:sldId id="659" r:id="rId25"/>
    <p:sldId id="660" r:id="rId26"/>
    <p:sldId id="661" r:id="rId27"/>
    <p:sldId id="662" r:id="rId28"/>
    <p:sldId id="663" r:id="rId29"/>
    <p:sldId id="664" r:id="rId30"/>
    <p:sldId id="665" r:id="rId31"/>
    <p:sldId id="668" r:id="rId32"/>
    <p:sldId id="669" r:id="rId33"/>
    <p:sldId id="670" r:id="rId34"/>
    <p:sldId id="671" r:id="rId35"/>
    <p:sldId id="672" r:id="rId36"/>
    <p:sldId id="673" r:id="rId37"/>
    <p:sldId id="674" r:id="rId38"/>
    <p:sldId id="675" r:id="rId39"/>
    <p:sldId id="676" r:id="rId40"/>
    <p:sldId id="677" r:id="rId41"/>
    <p:sldId id="679" r:id="rId42"/>
    <p:sldId id="680" r:id="rId43"/>
    <p:sldId id="681" r:id="rId44"/>
    <p:sldId id="469" r:id="rId45"/>
    <p:sldId id="632" r:id="rId46"/>
    <p:sldId id="561" r:id="rId47"/>
    <p:sldId id="384" r:id="rId48"/>
    <p:sldId id="812" r:id="rId49"/>
  </p:sldIdLst>
  <p:sldSz cx="9144000" cy="6858000" type="screen4x3"/>
  <p:notesSz cx="6858000" cy="9144000"/>
  <p:defaultTextStyle>
    <a:defPPr>
      <a:defRPr lang="de-CH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570">
          <p15:clr>
            <a:srgbClr val="A4A3A4"/>
          </p15:clr>
        </p15:guide>
        <p15:guide id="3" orient="horz" pos="3793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CC"/>
    <a:srgbClr val="BC8B00"/>
    <a:srgbClr val="339933"/>
    <a:srgbClr val="00CC00"/>
    <a:srgbClr val="CCFFFF"/>
    <a:srgbClr val="33CCFF"/>
    <a:srgbClr val="A4F8FA"/>
    <a:srgbClr val="DCDDDE"/>
    <a:srgbClr val="B2B2B2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848" autoAdjust="0"/>
    <p:restoredTop sz="94718" autoAdjust="0"/>
  </p:normalViewPr>
  <p:slideViewPr>
    <p:cSldViewPr>
      <p:cViewPr varScale="1">
        <p:scale>
          <a:sx n="105" d="100"/>
          <a:sy n="105" d="100"/>
        </p:scale>
        <p:origin x="211" y="77"/>
      </p:cViewPr>
      <p:guideLst>
        <p:guide orient="horz" pos="2160"/>
        <p:guide orient="horz" pos="1570"/>
        <p:guide orient="horz" pos="3793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4D4417-3B25-4AB0-89E7-599C35AAB257}" type="datetimeFigureOut">
              <a:rPr lang="de-CH" smtClean="0"/>
              <a:t>06.09.2023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86994C-6427-4BEA-A693-68D04621F841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31621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6994C-6427-4BEA-A693-68D04621F841}" type="slidenum">
              <a:rPr lang="de-CH" smtClean="0"/>
              <a:t>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098327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2000" y="4320000"/>
            <a:ext cx="8640000" cy="1800000"/>
          </a:xfrm>
          <a:prstGeom prst="rect">
            <a:avLst/>
          </a:prstGeom>
        </p:spPr>
        <p:txBody>
          <a:bodyPr anchor="t"/>
          <a:lstStyle>
            <a:lvl1pPr algn="l">
              <a:defRPr lang="de-DE" sz="4000" b="1" kern="1200" dirty="0" smtClean="0">
                <a:solidFill>
                  <a:srgbClr val="73A5C0"/>
                </a:solidFill>
                <a:latin typeface="Source Sans Pro" pitchFamily="34" charset="0"/>
                <a:ea typeface="Source Sans Pro" pitchFamily="34" charset="0"/>
                <a:cs typeface="+mn-cs"/>
              </a:defRPr>
            </a:lvl1pPr>
          </a:lstStyle>
          <a:p>
            <a:r>
              <a:rPr lang="de-DE"/>
              <a:t>Titelmasterformat durch Klicken bearbeiten</a:t>
            </a:r>
            <a:endParaRPr lang="de-CH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251520" y="3420000"/>
            <a:ext cx="8640000" cy="9000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lang="de-DE" sz="1600" b="1" kern="1200" dirty="0" smtClean="0">
                <a:solidFill>
                  <a:srgbClr val="667282"/>
                </a:solidFill>
                <a:latin typeface="Source Sans Pro" pitchFamily="34" charset="0"/>
                <a:ea typeface="Source Sans Pro" pitchFamily="34" charset="0"/>
                <a:cs typeface="+mn-cs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marL="0" lvl="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</a:pPr>
            <a:r>
              <a:rPr lang="de-DE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Source Sans Pro" panose="020B0503030403020204" pitchFamily="34" charset="0"/>
              </a:defRPr>
            </a:lvl1pPr>
          </a:lstStyle>
          <a:p>
            <a:pPr>
              <a:defRPr/>
            </a:pPr>
            <a:fld id="{A6A14D08-63DD-4885-ADDF-E0979B0B27BA}" type="datetime1">
              <a:rPr lang="de-DE" smtClean="0"/>
              <a:pPr>
                <a:defRPr/>
              </a:pPr>
              <a:t>06.09.2023</a:t>
            </a:fld>
            <a:endParaRPr lang="de-CH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latin typeface="Source Sans Pro" panose="020B0503030403020204" pitchFamily="34" charset="0"/>
              </a:defRPr>
            </a:lvl1pPr>
          </a:lstStyle>
          <a:p>
            <a:pPr>
              <a:defRPr/>
            </a:pPr>
            <a:r>
              <a:rPr lang="de-CH" dirty="0"/>
              <a:t>Fusszeile zum ändern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Source Sans Pro" panose="020B0503030403020204" pitchFamily="34" charset="0"/>
              </a:defRPr>
            </a:lvl1pPr>
          </a:lstStyle>
          <a:p>
            <a:pPr>
              <a:defRPr/>
            </a:pPr>
            <a:fld id="{3BCDEE57-801C-47C1-B8F4-881CDC6DEBA7}" type="slidenum">
              <a:rPr lang="de-CH" smtClean="0"/>
              <a:pPr>
                <a:defRPr/>
              </a:pPr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717296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252000" y="2160000"/>
            <a:ext cx="8640000" cy="1800000"/>
          </a:xfrm>
          <a:prstGeom prst="rect">
            <a:avLst/>
          </a:prstGeom>
        </p:spPr>
        <p:txBody>
          <a:bodyPr/>
          <a:lstStyle>
            <a:lvl1pPr>
              <a:defRPr lang="de-CH" sz="4000" b="1" kern="1200" dirty="0">
                <a:solidFill>
                  <a:srgbClr val="73A5C0"/>
                </a:solidFill>
                <a:latin typeface="Source Sans Pro" pitchFamily="34" charset="0"/>
                <a:ea typeface="Source Sans Pro" pitchFamily="34" charset="0"/>
                <a:cs typeface="+mn-cs"/>
              </a:defRPr>
            </a:lvl1pPr>
          </a:lstStyle>
          <a:p>
            <a:r>
              <a:rPr lang="de-DE" dirty="0"/>
              <a:t>TITELMASTERFORMAT DURCH KLICKEN BEARBEITEN</a:t>
            </a:r>
            <a:endParaRPr lang="de-CH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52000" y="3960000"/>
            <a:ext cx="8640000" cy="1800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de-CH" sz="2000" b="1" kern="1200" dirty="0">
                <a:solidFill>
                  <a:srgbClr val="73A5C0"/>
                </a:solidFill>
                <a:latin typeface="Source Sans Pro" pitchFamily="34" charset="0"/>
                <a:ea typeface="Source Sans Pro" pitchFamily="34" charset="0"/>
                <a:cs typeface="+mn-cs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marL="0" lvl="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</a:pPr>
            <a:r>
              <a:rPr lang="de-DE"/>
              <a:t>Formatvorlage des Untertitelmasters durch Klicken bearbeiten</a:t>
            </a:r>
            <a:endParaRPr lang="de-CH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Source Sans Pro" panose="020B0503030403020204" pitchFamily="34" charset="0"/>
              </a:defRPr>
            </a:lvl1pPr>
          </a:lstStyle>
          <a:p>
            <a:pPr>
              <a:defRPr/>
            </a:pPr>
            <a:fld id="{00A35982-0E9B-4D16-A661-316442C7597C}" type="datetime1">
              <a:rPr lang="de-DE" smtClean="0"/>
              <a:pPr>
                <a:defRPr/>
              </a:pPr>
              <a:t>06.09.2023</a:t>
            </a:fld>
            <a:endParaRPr lang="de-CH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latin typeface="Source Sans Pro" panose="020B0503030403020204" pitchFamily="34" charset="0"/>
              </a:defRPr>
            </a:lvl1pPr>
          </a:lstStyle>
          <a:p>
            <a:pPr>
              <a:defRPr/>
            </a:pPr>
            <a:r>
              <a:rPr lang="de-CH" dirty="0"/>
              <a:t>Fusszeile zum ändern</a:t>
            </a:r>
          </a:p>
          <a:p>
            <a:pPr>
              <a:defRPr/>
            </a:pPr>
            <a:endParaRPr lang="de-CH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Source Sans Pro" panose="020B0503030403020204" pitchFamily="34" charset="0"/>
              </a:defRPr>
            </a:lvl1pPr>
          </a:lstStyle>
          <a:p>
            <a:pPr>
              <a:defRPr/>
            </a:pPr>
            <a:fld id="{BAAA47D7-65F7-4EFB-8AA9-3D4974139753}" type="slidenum">
              <a:rPr lang="de-CH" smtClean="0"/>
              <a:pPr>
                <a:defRPr/>
              </a:pPr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143663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Source Sans Pro" panose="020B0503030403020204" pitchFamily="34" charset="0"/>
              </a:defRPr>
            </a:lvl1pPr>
          </a:lstStyle>
          <a:p>
            <a:pPr>
              <a:defRPr/>
            </a:pPr>
            <a:fld id="{3763A72D-F9C3-4D77-8F91-8DA43A5695F6}" type="datetime1">
              <a:rPr lang="de-DE" smtClean="0"/>
              <a:pPr>
                <a:defRPr/>
              </a:pPr>
              <a:t>06.09.2023</a:t>
            </a:fld>
            <a:endParaRPr lang="de-CH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latin typeface="Source Sans Pro" panose="020B0503030403020204" pitchFamily="34" charset="0"/>
              </a:defRPr>
            </a:lvl1pPr>
          </a:lstStyle>
          <a:p>
            <a:pPr>
              <a:defRPr/>
            </a:pPr>
            <a:r>
              <a:rPr lang="de-CH" dirty="0"/>
              <a:t>Fusszeile zum ändern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Source Sans Pro" panose="020B0503030403020204" pitchFamily="34" charset="0"/>
              </a:defRPr>
            </a:lvl1pPr>
          </a:lstStyle>
          <a:p>
            <a:pPr>
              <a:defRPr/>
            </a:pPr>
            <a:fld id="{8C2094D6-EAB1-4D1F-BF6B-4B3DCED56B40}" type="slidenum">
              <a:rPr lang="de-CH" smtClean="0"/>
              <a:pPr>
                <a:defRPr/>
              </a:pPr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783501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52000" y="4860000"/>
            <a:ext cx="8640000" cy="540000"/>
          </a:xfrm>
          <a:prstGeom prst="rect">
            <a:avLst/>
          </a:prstGeom>
        </p:spPr>
        <p:txBody>
          <a:bodyPr anchor="b"/>
          <a:lstStyle>
            <a:lvl1pPr algn="l">
              <a:defRPr lang="de-DE" sz="2000" b="1" kern="1200" dirty="0" smtClean="0">
                <a:solidFill>
                  <a:srgbClr val="73A5C0"/>
                </a:solidFill>
                <a:latin typeface="Source Sans Pro" pitchFamily="34" charset="0"/>
                <a:ea typeface="Source Sans Pro" pitchFamily="34" charset="0"/>
                <a:cs typeface="+mn-cs"/>
              </a:defRPr>
            </a:lvl1pPr>
          </a:lstStyle>
          <a:p>
            <a:r>
              <a:rPr lang="de-DE" dirty="0"/>
              <a:t>Untertitelformat durch Klicken bearbeiten</a:t>
            </a:r>
            <a:endParaRPr lang="de-CH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52000" y="1440000"/>
            <a:ext cx="8640000" cy="34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Source Sans Pro" panose="020B0503030403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/>
              <a:t>Bild durch Klicken auf Symbol hinzufügen</a:t>
            </a:r>
            <a:endParaRPr lang="de-CH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52000" y="5400000"/>
            <a:ext cx="8640000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de-DE" sz="1600" kern="1200" dirty="0" smtClean="0">
                <a:solidFill>
                  <a:srgbClr val="667282"/>
                </a:solidFill>
                <a:latin typeface="Source Sans Pro" pitchFamily="34" charset="0"/>
                <a:ea typeface="Source Sans Pro" pitchFamily="34" charset="0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09B64A-5671-4797-BA8A-4ED149214EFA}" type="datetime1">
              <a:rPr lang="de-DE" smtClean="0"/>
              <a:t>06.09.2023</a:t>
            </a:fld>
            <a:endParaRPr lang="de-CH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CH"/>
              <a:t>Fusszeile zum ändern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DA2113-E3E5-4308-B44B-04575C6EC58B}" type="slidenum">
              <a:rPr lang="de-CH"/>
              <a:pPr>
                <a:defRPr/>
              </a:pPr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89848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2000" y="3132000"/>
            <a:ext cx="8640000" cy="2985195"/>
          </a:xfrm>
          <a:prstGeom prst="rect">
            <a:avLst/>
          </a:prstGeom>
        </p:spPr>
        <p:txBody>
          <a:bodyPr/>
          <a:lstStyle>
            <a:lvl1pPr>
              <a:defRPr lang="de-DE" sz="1600" kern="1200" dirty="0" smtClean="0">
                <a:solidFill>
                  <a:srgbClr val="667282"/>
                </a:solidFill>
                <a:latin typeface="Source Sans Pro" pitchFamily="34" charset="0"/>
                <a:ea typeface="Source Sans Pro" pitchFamily="34" charset="0"/>
                <a:cs typeface="+mn-cs"/>
              </a:defRPr>
            </a:lvl1pPr>
            <a:lvl2pPr>
              <a:defRPr lang="de-DE" sz="1600" kern="1200" dirty="0" smtClean="0">
                <a:solidFill>
                  <a:srgbClr val="667282"/>
                </a:solidFill>
                <a:latin typeface="Source Sans Pro" pitchFamily="34" charset="0"/>
                <a:ea typeface="Source Sans Pro" pitchFamily="34" charset="0"/>
                <a:cs typeface="+mn-cs"/>
              </a:defRPr>
            </a:lvl2pPr>
            <a:lvl3pPr>
              <a:defRPr lang="de-DE" sz="1600" kern="1200" dirty="0" smtClean="0">
                <a:solidFill>
                  <a:srgbClr val="667282"/>
                </a:solidFill>
                <a:latin typeface="Source Sans Pro" pitchFamily="34" charset="0"/>
                <a:ea typeface="Source Sans Pro" pitchFamily="34" charset="0"/>
                <a:cs typeface="+mn-cs"/>
              </a:defRPr>
            </a:lvl3pPr>
            <a:lvl4pPr>
              <a:defRPr lang="de-DE" sz="1600" kern="1200" dirty="0" smtClean="0">
                <a:solidFill>
                  <a:srgbClr val="667282"/>
                </a:solidFill>
                <a:latin typeface="Source Sans Pro" pitchFamily="34" charset="0"/>
                <a:ea typeface="Source Sans Pro" pitchFamily="34" charset="0"/>
                <a:cs typeface="+mn-cs"/>
              </a:defRPr>
            </a:lvl4pPr>
            <a:lvl5pPr>
              <a:defRPr lang="de-CH" sz="1600" kern="1200" dirty="0">
                <a:solidFill>
                  <a:srgbClr val="667282"/>
                </a:solidFill>
                <a:latin typeface="Source Sans Pro" pitchFamily="34" charset="0"/>
                <a:ea typeface="Source Sans Pro" pitchFamily="34" charset="0"/>
                <a:cs typeface="+mn-cs"/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E8774-F633-420B-BA71-97AFBF172129}" type="datetime1">
              <a:rPr lang="de-DE" smtClean="0"/>
              <a:t>06.09.2023</a:t>
            </a:fld>
            <a:endParaRPr lang="de-CH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CH" dirty="0"/>
              <a:t>Fusszeile zum Ändern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AD0106-A617-4147-A825-8EB58F927227}" type="slidenum">
              <a:rPr lang="de-CH"/>
              <a:pPr>
                <a:defRPr/>
              </a:pPr>
              <a:t>‹Nr.›</a:t>
            </a:fld>
            <a:endParaRPr lang="de-CH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252000" y="1440000"/>
            <a:ext cx="8640000" cy="1440000"/>
          </a:xfrm>
          <a:prstGeom prst="rect">
            <a:avLst/>
          </a:prstGeom>
        </p:spPr>
        <p:txBody>
          <a:bodyPr/>
          <a:lstStyle>
            <a:lvl1pPr>
              <a:defRPr lang="de-CH" sz="4000" b="1" kern="1200" dirty="0">
                <a:solidFill>
                  <a:srgbClr val="73A5C0"/>
                </a:solidFill>
                <a:latin typeface="Source Sans Pro" pitchFamily="34" charset="0"/>
                <a:ea typeface="Source Sans Pro" pitchFamily="34" charset="0"/>
                <a:cs typeface="+mn-cs"/>
              </a:defRPr>
            </a:lvl1pPr>
          </a:lstStyle>
          <a:p>
            <a:r>
              <a:rPr lang="de-DE"/>
              <a:t>Titelmasterformat durch Klicken bearbeiten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965551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2000" y="1440000"/>
            <a:ext cx="8640000" cy="1440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lang="de-CH" sz="4000" b="1" kern="1200" dirty="0">
                <a:solidFill>
                  <a:srgbClr val="73A5C0"/>
                </a:solidFill>
                <a:latin typeface="Source Sans Pro" pitchFamily="34" charset="0"/>
                <a:ea typeface="Source Sans Pro" pitchFamily="34" charset="0"/>
                <a:cs typeface="+mn-cs"/>
              </a:defRPr>
            </a:lvl1pPr>
          </a:lstStyle>
          <a:p>
            <a:r>
              <a:rPr lang="de-DE"/>
              <a:t>Titelmasterformat durch Klicken bearbeiten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51520" y="3059999"/>
            <a:ext cx="4194000" cy="3060000"/>
          </a:xfrm>
          <a:prstGeom prst="rect">
            <a:avLst/>
          </a:prstGeom>
        </p:spPr>
        <p:txBody>
          <a:bodyPr/>
          <a:lstStyle>
            <a:lvl1pPr marL="342900" indent="-342900">
              <a:defRPr lang="de-DE" sz="1600" kern="1200" dirty="0" smtClean="0">
                <a:solidFill>
                  <a:srgbClr val="667282"/>
                </a:solidFill>
                <a:latin typeface="Source Sans Pro" pitchFamily="34" charset="0"/>
                <a:ea typeface="Source Sans Pro" pitchFamily="34" charset="0"/>
                <a:cs typeface="+mn-cs"/>
              </a:defRPr>
            </a:lvl1pPr>
            <a:lvl2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1600" kern="1200" dirty="0" smtClean="0">
                <a:solidFill>
                  <a:srgbClr val="667282"/>
                </a:solidFill>
                <a:latin typeface="Source Sans Pro" pitchFamily="34" charset="0"/>
                <a:ea typeface="Source Sans Pro" pitchFamily="34" charset="0"/>
                <a:cs typeface="+mn-cs"/>
              </a:defRPr>
            </a:lvl2pPr>
            <a:lvl3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1600" kern="1200" dirty="0" smtClean="0">
                <a:solidFill>
                  <a:srgbClr val="667282"/>
                </a:solidFill>
                <a:latin typeface="Source Sans Pro" pitchFamily="34" charset="0"/>
                <a:ea typeface="Source Sans Pro" pitchFamily="34" charset="0"/>
                <a:cs typeface="+mn-cs"/>
              </a:defRPr>
            </a:lvl3pPr>
            <a:lvl4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1600" kern="1200" dirty="0" smtClean="0">
                <a:solidFill>
                  <a:srgbClr val="667282"/>
                </a:solidFill>
                <a:latin typeface="Source Sans Pro" pitchFamily="34" charset="0"/>
                <a:ea typeface="Source Sans Pro" pitchFamily="34" charset="0"/>
                <a:cs typeface="+mn-cs"/>
              </a:defRPr>
            </a:lvl4pPr>
            <a:lvl5pPr algn="l" rtl="0" eaLnBrk="1" fontAlgn="base" hangingPunct="1">
              <a:spcBef>
                <a:spcPct val="20000"/>
              </a:spcBef>
              <a:spcAft>
                <a:spcPct val="0"/>
              </a:spcAft>
              <a:defRPr lang="de-CH" sz="1600" kern="1200" dirty="0">
                <a:solidFill>
                  <a:srgbClr val="667282"/>
                </a:solidFill>
                <a:latin typeface="Source Sans Pro" pitchFamily="34" charset="0"/>
                <a:ea typeface="Source Sans Pro" pitchFamily="34" charset="0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900" lvl="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</a:pPr>
            <a:r>
              <a:rPr lang="de-DE"/>
              <a:t>Textmasterformat bearbeiten</a:t>
            </a:r>
          </a:p>
          <a:p>
            <a:pPr marL="342900" lvl="1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</a:pPr>
            <a:r>
              <a:rPr lang="de-DE"/>
              <a:t>Zweite Ebene</a:t>
            </a:r>
          </a:p>
          <a:p>
            <a:pPr marL="342900" lvl="2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</a:pPr>
            <a:r>
              <a:rPr lang="de-DE"/>
              <a:t>Dritte Ebene</a:t>
            </a:r>
          </a:p>
          <a:p>
            <a:pPr marL="342900" lvl="3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</a:pPr>
            <a:r>
              <a:rPr lang="de-DE"/>
              <a:t>Vierte Ebene</a:t>
            </a:r>
          </a:p>
          <a:p>
            <a:pPr marL="342900" lvl="4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</a:pPr>
            <a:r>
              <a:rPr lang="de-DE"/>
              <a:t>Fünfte Ebene</a:t>
            </a:r>
            <a:endParaRPr lang="de-CH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4008" y="3068959"/>
            <a:ext cx="4194000" cy="30600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1600" kern="1200" dirty="0" smtClean="0">
                <a:solidFill>
                  <a:srgbClr val="667282"/>
                </a:solidFill>
                <a:latin typeface="Source Sans Pro" pitchFamily="34" charset="0"/>
                <a:ea typeface="Source Sans Pro" pitchFamily="34" charset="0"/>
                <a:cs typeface="+mn-cs"/>
              </a:defRPr>
            </a:lvl1pPr>
            <a:lvl2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1600" kern="1200" dirty="0" smtClean="0">
                <a:solidFill>
                  <a:srgbClr val="667282"/>
                </a:solidFill>
                <a:latin typeface="Source Sans Pro" pitchFamily="34" charset="0"/>
                <a:ea typeface="Source Sans Pro" pitchFamily="34" charset="0"/>
                <a:cs typeface="+mn-cs"/>
              </a:defRPr>
            </a:lvl2pPr>
            <a:lvl3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1600" kern="1200" dirty="0" smtClean="0">
                <a:solidFill>
                  <a:srgbClr val="667282"/>
                </a:solidFill>
                <a:latin typeface="Source Sans Pro" pitchFamily="34" charset="0"/>
                <a:ea typeface="Source Sans Pro" pitchFamily="34" charset="0"/>
                <a:cs typeface="+mn-cs"/>
              </a:defRPr>
            </a:lvl3pPr>
            <a:lvl4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1600" kern="1200" dirty="0" smtClean="0">
                <a:solidFill>
                  <a:srgbClr val="667282"/>
                </a:solidFill>
                <a:latin typeface="Source Sans Pro" pitchFamily="34" charset="0"/>
                <a:ea typeface="Source Sans Pro" pitchFamily="34" charset="0"/>
                <a:cs typeface="+mn-cs"/>
              </a:defRPr>
            </a:lvl4pPr>
            <a:lvl5pPr algn="l" rtl="0" eaLnBrk="1" fontAlgn="base" hangingPunct="1">
              <a:spcBef>
                <a:spcPct val="20000"/>
              </a:spcBef>
              <a:spcAft>
                <a:spcPct val="0"/>
              </a:spcAft>
              <a:defRPr lang="de-CH" sz="1600" kern="1200" dirty="0">
                <a:solidFill>
                  <a:srgbClr val="667282"/>
                </a:solidFill>
                <a:latin typeface="Source Sans Pro" pitchFamily="34" charset="0"/>
                <a:ea typeface="Source Sans Pro" pitchFamily="34" charset="0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206CCB-6C16-458B-AB2A-F7E9EFE43B30}" type="datetime1">
              <a:rPr lang="de-DE" smtClean="0"/>
              <a:t>06.09.2023</a:t>
            </a:fld>
            <a:endParaRPr lang="de-CH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CH" dirty="0"/>
              <a:t>Fusszeile zum ändern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17C115-1FEE-4862-9587-21C2CEF15C2F}" type="slidenum">
              <a:rPr lang="de-CH"/>
              <a:pPr>
                <a:defRPr/>
              </a:pPr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54784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252000" y="1440000"/>
            <a:ext cx="4194000" cy="720000"/>
          </a:xfrm>
          <a:prstGeom prst="rect">
            <a:avLst/>
          </a:prstGeom>
        </p:spPr>
        <p:txBody>
          <a:bodyPr anchor="b"/>
          <a:lstStyle>
            <a:lvl1pPr marL="0" indent="0" algn="l" rtl="0" eaLnBrk="1" fontAlgn="base" hangingPunct="1">
              <a:spcBef>
                <a:spcPct val="0"/>
              </a:spcBef>
              <a:spcAft>
                <a:spcPct val="0"/>
              </a:spcAft>
              <a:buNone/>
              <a:defRPr lang="de-DE" sz="2000" b="1" kern="1200" dirty="0" smtClean="0">
                <a:solidFill>
                  <a:srgbClr val="73A5C0"/>
                </a:solidFill>
                <a:latin typeface="Source Sans Pro" pitchFamily="34" charset="0"/>
                <a:ea typeface="Source Sans Pro" pitchFamily="34" charset="0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Untertitelformat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52000" y="2160000"/>
            <a:ext cx="4194000" cy="3951288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1600" kern="1200" dirty="0" smtClean="0">
                <a:solidFill>
                  <a:srgbClr val="667282"/>
                </a:solidFill>
                <a:latin typeface="Source Sans Pro" pitchFamily="34" charset="0"/>
                <a:ea typeface="Source Sans Pro" pitchFamily="34" charset="0"/>
                <a:cs typeface="+mn-cs"/>
              </a:defRPr>
            </a:lvl1pPr>
            <a:lvl2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1600" kern="1200" dirty="0" smtClean="0">
                <a:solidFill>
                  <a:srgbClr val="667282"/>
                </a:solidFill>
                <a:latin typeface="Source Sans Pro" pitchFamily="34" charset="0"/>
                <a:ea typeface="Source Sans Pro" pitchFamily="34" charset="0"/>
                <a:cs typeface="+mn-cs"/>
              </a:defRPr>
            </a:lvl2pPr>
            <a:lvl3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1600" kern="1200" dirty="0" smtClean="0">
                <a:solidFill>
                  <a:srgbClr val="667282"/>
                </a:solidFill>
                <a:latin typeface="Source Sans Pro" pitchFamily="34" charset="0"/>
                <a:ea typeface="Source Sans Pro" pitchFamily="34" charset="0"/>
                <a:cs typeface="+mn-cs"/>
              </a:defRPr>
            </a:lvl3pPr>
            <a:lvl4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1600" kern="1200" dirty="0" smtClean="0">
                <a:solidFill>
                  <a:srgbClr val="667282"/>
                </a:solidFill>
                <a:latin typeface="Source Sans Pro" pitchFamily="34" charset="0"/>
                <a:ea typeface="Source Sans Pro" pitchFamily="34" charset="0"/>
                <a:cs typeface="+mn-cs"/>
              </a:defRPr>
            </a:lvl4pPr>
            <a:lvl5pPr algn="l" rtl="0" eaLnBrk="1" fontAlgn="base" hangingPunct="1">
              <a:spcBef>
                <a:spcPct val="20000"/>
              </a:spcBef>
              <a:spcAft>
                <a:spcPct val="0"/>
              </a:spcAft>
              <a:defRPr lang="de-CH" sz="1600" kern="1200" dirty="0">
                <a:solidFill>
                  <a:srgbClr val="667282"/>
                </a:solidFill>
                <a:latin typeface="Source Sans Pro" pitchFamily="34" charset="0"/>
                <a:ea typeface="Source Sans Pro" pitchFamily="34" charset="0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80000" y="1440000"/>
            <a:ext cx="4194000" cy="7200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lang="de-DE" sz="2000" b="1" kern="1200" dirty="0" smtClean="0">
                <a:solidFill>
                  <a:srgbClr val="73A5C0"/>
                </a:solidFill>
                <a:latin typeface="Source Sans Pro" pitchFamily="34" charset="0"/>
                <a:ea typeface="Source Sans Pro" pitchFamily="34" charset="0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rtl="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de-DE" dirty="0"/>
              <a:t>Untertitelformat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79999" y="2160000"/>
            <a:ext cx="4194000" cy="3951288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1600" kern="1200" dirty="0" smtClean="0">
                <a:solidFill>
                  <a:srgbClr val="667282"/>
                </a:solidFill>
                <a:latin typeface="Source Sans Pro" pitchFamily="34" charset="0"/>
                <a:ea typeface="Source Sans Pro" pitchFamily="34" charset="0"/>
                <a:cs typeface="+mn-cs"/>
              </a:defRPr>
            </a:lvl1pPr>
            <a:lvl2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1600" kern="1200" dirty="0" smtClean="0">
                <a:solidFill>
                  <a:srgbClr val="667282"/>
                </a:solidFill>
                <a:latin typeface="Source Sans Pro" pitchFamily="34" charset="0"/>
                <a:ea typeface="Source Sans Pro" pitchFamily="34" charset="0"/>
                <a:cs typeface="+mn-cs"/>
              </a:defRPr>
            </a:lvl2pPr>
            <a:lvl3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1600" kern="1200" dirty="0" smtClean="0">
                <a:solidFill>
                  <a:srgbClr val="667282"/>
                </a:solidFill>
                <a:latin typeface="Source Sans Pro" pitchFamily="34" charset="0"/>
                <a:ea typeface="Source Sans Pro" pitchFamily="34" charset="0"/>
                <a:cs typeface="+mn-cs"/>
              </a:defRPr>
            </a:lvl3pPr>
            <a:lvl4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1600" kern="1200" dirty="0" smtClean="0">
                <a:solidFill>
                  <a:srgbClr val="667282"/>
                </a:solidFill>
                <a:latin typeface="Source Sans Pro" pitchFamily="34" charset="0"/>
                <a:ea typeface="Source Sans Pro" pitchFamily="34" charset="0"/>
                <a:cs typeface="+mn-cs"/>
              </a:defRPr>
            </a:lvl4pPr>
            <a:lvl5pPr algn="l" rtl="0" eaLnBrk="1" fontAlgn="base" hangingPunct="1">
              <a:spcBef>
                <a:spcPct val="20000"/>
              </a:spcBef>
              <a:spcAft>
                <a:spcPct val="0"/>
              </a:spcAft>
              <a:defRPr lang="de-CH" sz="1600" kern="1200" dirty="0">
                <a:solidFill>
                  <a:srgbClr val="667282"/>
                </a:solidFill>
                <a:latin typeface="Source Sans Pro" pitchFamily="34" charset="0"/>
                <a:ea typeface="Source Sans Pro" pitchFamily="34" charset="0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DE2824-6214-4018-ACB5-73629C240C04}" type="datetime1">
              <a:rPr lang="de-DE" smtClean="0"/>
              <a:t>06.09.2023</a:t>
            </a:fld>
            <a:endParaRPr lang="de-CH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CH" dirty="0"/>
              <a:t>Fusszeile zum ändern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543525-8140-4A59-85FE-2E3F3EE75F31}" type="slidenum">
              <a:rPr lang="de-CH"/>
              <a:pPr>
                <a:defRPr/>
              </a:pPr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352864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52000" y="1440000"/>
            <a:ext cx="3008313" cy="1080000"/>
          </a:xfrm>
          <a:prstGeom prst="rect">
            <a:avLst/>
          </a:prstGeom>
        </p:spPr>
        <p:txBody>
          <a:bodyPr anchor="b"/>
          <a:lstStyle>
            <a:lvl1pPr algn="l">
              <a:defRPr lang="de-CH" sz="2000" b="1" kern="1200" dirty="0">
                <a:solidFill>
                  <a:srgbClr val="73A5C0"/>
                </a:solidFill>
                <a:latin typeface="Source Sans Pro" pitchFamily="34" charset="0"/>
                <a:ea typeface="Source Sans Pro" pitchFamily="34" charset="0"/>
                <a:cs typeface="+mn-cs"/>
              </a:defRPr>
            </a:lvl1pPr>
          </a:lstStyle>
          <a:p>
            <a:pPr marL="0" lvl="0" indent="0" algn="l" rtl="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de-DE" dirty="0"/>
              <a:t>Untertitelformat durch Klicken bearbeiten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419872" y="1440000"/>
            <a:ext cx="5472000" cy="46800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1600" kern="1200" dirty="0" smtClean="0">
                <a:solidFill>
                  <a:srgbClr val="667282"/>
                </a:solidFill>
                <a:latin typeface="Source Sans Pro" pitchFamily="34" charset="0"/>
                <a:ea typeface="Source Sans Pro" pitchFamily="34" charset="0"/>
                <a:cs typeface="+mn-cs"/>
              </a:defRPr>
            </a:lvl1pPr>
            <a:lvl2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1600" kern="1200" dirty="0" smtClean="0">
                <a:solidFill>
                  <a:srgbClr val="667282"/>
                </a:solidFill>
                <a:latin typeface="Source Sans Pro" pitchFamily="34" charset="0"/>
                <a:ea typeface="Source Sans Pro" pitchFamily="34" charset="0"/>
                <a:cs typeface="+mn-cs"/>
              </a:defRPr>
            </a:lvl2pPr>
            <a:lvl3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1600" kern="1200" dirty="0" smtClean="0">
                <a:solidFill>
                  <a:srgbClr val="667282"/>
                </a:solidFill>
                <a:latin typeface="Source Sans Pro" pitchFamily="34" charset="0"/>
                <a:ea typeface="Source Sans Pro" pitchFamily="34" charset="0"/>
                <a:cs typeface="+mn-cs"/>
              </a:defRPr>
            </a:lvl3pPr>
            <a:lvl4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1600" kern="1200" dirty="0" smtClean="0">
                <a:solidFill>
                  <a:srgbClr val="667282"/>
                </a:solidFill>
                <a:latin typeface="Source Sans Pro" pitchFamily="34" charset="0"/>
                <a:ea typeface="Source Sans Pro" pitchFamily="34" charset="0"/>
                <a:cs typeface="+mn-cs"/>
              </a:defRPr>
            </a:lvl4pPr>
            <a:lvl5pPr algn="l" rtl="0" eaLnBrk="1" fontAlgn="base" hangingPunct="1">
              <a:spcBef>
                <a:spcPct val="20000"/>
              </a:spcBef>
              <a:spcAft>
                <a:spcPct val="0"/>
              </a:spcAft>
              <a:defRPr lang="de-CH" sz="1600" kern="1200" dirty="0">
                <a:solidFill>
                  <a:srgbClr val="667282"/>
                </a:solidFill>
                <a:latin typeface="Source Sans Pro" pitchFamily="34" charset="0"/>
                <a:ea typeface="Source Sans Pro" pitchFamily="34" charset="0"/>
                <a:cs typeface="+mn-cs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51520" y="2519999"/>
            <a:ext cx="3008313" cy="36000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lang="de-DE" sz="1600" kern="1200" dirty="0" smtClean="0">
                <a:solidFill>
                  <a:srgbClr val="667282"/>
                </a:solidFill>
                <a:latin typeface="Source Sans Pro" pitchFamily="34" charset="0"/>
                <a:ea typeface="Source Sans Pro" pitchFamily="34" charset="0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342900" lvl="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</a:pPr>
            <a:r>
              <a:rPr lang="de-DE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8F3516-7402-4F94-AB98-C773CAD9BA98}" type="datetime1">
              <a:rPr lang="de-DE" smtClean="0"/>
              <a:t>06.09.2023</a:t>
            </a:fld>
            <a:endParaRPr lang="de-CH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CH" dirty="0"/>
              <a:t>Fusszeile zum ändern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A2CD82-42F0-4BEA-88D9-8884254C9A04}" type="slidenum">
              <a:rPr lang="de-CH"/>
              <a:pPr>
                <a:defRPr/>
              </a:pPr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84319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4FA79-5772-4B37-9A06-7893EFEF4A03}" type="datetimeFigureOut">
              <a:rPr lang="de-CH" smtClean="0"/>
              <a:t>06.09.2023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5F1D3-CDC8-4125-B04C-549E2F8F676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08032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000" y="144000"/>
            <a:ext cx="1558537" cy="900000"/>
          </a:xfrm>
          <a:prstGeom prst="rect">
            <a:avLst/>
          </a:prstGeom>
        </p:spPr>
      </p:pic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52000" y="6552000"/>
            <a:ext cx="2133600" cy="19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Source Sans Pro" panose="020B0503030403020204" pitchFamily="34" charset="0"/>
              </a:defRPr>
            </a:lvl1pPr>
          </a:lstStyle>
          <a:p>
            <a:pPr>
              <a:defRPr/>
            </a:pPr>
            <a:fld id="{3714B3BC-8F8B-414D-94E5-84EE1EDB42AB}" type="datetime1">
              <a:rPr lang="de-DE" smtClean="0"/>
              <a:pPr>
                <a:defRPr/>
              </a:pPr>
              <a:t>06.09.2023</a:t>
            </a:fld>
            <a:endParaRPr lang="de-CH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72000" y="6552000"/>
            <a:ext cx="3600000" cy="19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Source Sans Pro" panose="020B0503030403020204" pitchFamily="34" charset="0"/>
              </a:defRPr>
            </a:lvl1pPr>
          </a:lstStyle>
          <a:p>
            <a:pPr>
              <a:defRPr/>
            </a:pPr>
            <a:r>
              <a:rPr lang="de-CH" dirty="0"/>
              <a:t>Fusszeile zum ändern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68000" y="6552000"/>
            <a:ext cx="2133600" cy="19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Source Sans Pro" panose="020B0503030403020204" pitchFamily="34" charset="0"/>
              </a:defRPr>
            </a:lvl1pPr>
          </a:lstStyle>
          <a:p>
            <a:pPr>
              <a:defRPr/>
            </a:pPr>
            <a:fld id="{8EBB8C3A-3AB0-418A-A9BE-E475F4294776}" type="slidenum">
              <a:rPr lang="de-CH" smtClean="0"/>
              <a:pPr>
                <a:defRPr/>
              </a:pPr>
              <a:t>‹Nr.›</a:t>
            </a:fld>
            <a:endParaRPr lang="de-CH" dirty="0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6480000"/>
            <a:ext cx="9144000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de-CH"/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0" y="1152000"/>
            <a:ext cx="9144000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de-C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49" r:id="rId2"/>
    <p:sldLayoutId id="2147483655" r:id="rId3"/>
    <p:sldLayoutId id="2147483657" r:id="rId4"/>
    <p:sldLayoutId id="2147483650" r:id="rId5"/>
    <p:sldLayoutId id="2147483652" r:id="rId6"/>
    <p:sldLayoutId id="2147483653" r:id="rId7"/>
    <p:sldLayoutId id="2147483656" r:id="rId8"/>
    <p:sldLayoutId id="2147483658" r:id="rId9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seb.ch/betriebe/clinica-curativa/" TargetMode="External"/><Relationship Id="rId2" Type="http://schemas.openxmlformats.org/officeDocument/2006/relationships/hyperlink" Target="https://www.adevi-kbt.com/" TargetMode="Externa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mailto:anna.adevi@klinikschuetzen.ch" TargetMode="Externa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4653136"/>
            <a:ext cx="9144000" cy="490364"/>
          </a:xfrm>
          <a:solidFill>
            <a:schemeClr val="accent6">
              <a:lumMod val="20000"/>
              <a:lumOff val="80000"/>
              <a:alpha val="40000"/>
            </a:schemeClr>
          </a:solidFill>
        </p:spPr>
        <p:txBody>
          <a:bodyPr/>
          <a:lstStyle/>
          <a:p>
            <a:pPr algn="l"/>
            <a:r>
              <a:rPr lang="de-CH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Integrative Rehabilitation Scuol</a:t>
            </a: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731" y="5445224"/>
            <a:ext cx="1558537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170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252000" y="4149080"/>
            <a:ext cx="8640000" cy="1968115"/>
          </a:xfrm>
        </p:spPr>
        <p:txBody>
          <a:bodyPr/>
          <a:lstStyle/>
          <a:p>
            <a:pPr marL="0" indent="0">
              <a:buNone/>
            </a:pPr>
            <a:r>
              <a:rPr lang="de-CH" dirty="0"/>
              <a:t>	Dr.med. Melitta Breznik			</a:t>
            </a:r>
            <a:r>
              <a:rPr lang="de-CH" dirty="0" err="1"/>
              <a:t>Dr.phil</a:t>
            </a:r>
            <a:r>
              <a:rPr lang="de-CH" dirty="0"/>
              <a:t>. Anna Adevi</a:t>
            </a:r>
          </a:p>
          <a:p>
            <a:pPr marL="0" indent="0">
              <a:buNone/>
            </a:pPr>
            <a:r>
              <a:rPr lang="de-CH" dirty="0"/>
              <a:t>	Clinica </a:t>
            </a:r>
            <a:r>
              <a:rPr lang="de-CH" dirty="0" err="1"/>
              <a:t>Curativa</a:t>
            </a:r>
            <a:r>
              <a:rPr lang="de-CH" dirty="0"/>
              <a:t> Scuol</a:t>
            </a:r>
            <a:r>
              <a:rPr lang="de-CH" b="1" dirty="0"/>
              <a:t>			</a:t>
            </a:r>
            <a:r>
              <a:rPr lang="de-CH" dirty="0" err="1"/>
              <a:t>Ahus</a:t>
            </a:r>
            <a:r>
              <a:rPr lang="de-CH" dirty="0"/>
              <a:t>, Schweden</a:t>
            </a:r>
          </a:p>
          <a:p>
            <a:pPr marL="0" indent="0">
              <a:buNone/>
            </a:pPr>
            <a:r>
              <a:rPr lang="de-CH" dirty="0"/>
              <a:t>	Leitende Ärztin, </a:t>
            </a:r>
            <a:r>
              <a:rPr lang="de-CH" dirty="0" err="1"/>
              <a:t>stv</a:t>
            </a:r>
            <a:r>
              <a:rPr lang="de-CH" dirty="0"/>
              <a:t>. Co-Chefärztin 		Psychotherapeutin</a:t>
            </a:r>
          </a:p>
          <a:p>
            <a:pPr marL="0" indent="0">
              <a:buNone/>
            </a:pPr>
            <a:r>
              <a:rPr lang="de-CH" dirty="0"/>
              <a:t>	FMH Psychiatrie/Psychotherapie		Umweltpsychologin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AE8774-F633-420B-BA71-97AFBF172129}" type="datetime1">
              <a:rPr lang="de-DE" smtClean="0"/>
              <a:t>06.09.2023</a:t>
            </a:fld>
            <a:endParaRPr lang="de-CH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CH"/>
              <a:t>Fusszeile zum Ändern</a:t>
            </a:r>
            <a:endParaRPr lang="de-CH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AD0106-A617-4147-A825-8EB58F927227}" type="slidenum">
              <a:rPr lang="de-CH" smtClean="0"/>
              <a:pPr>
                <a:defRPr/>
              </a:pPr>
              <a:t>2</a:t>
            </a:fld>
            <a:endParaRPr lang="de-CH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Behandlung von Stressfolgeerkrankungen mit</a:t>
            </a:r>
            <a:br>
              <a:rPr lang="de-CH" dirty="0"/>
            </a:br>
            <a:r>
              <a:rPr lang="de-CH" dirty="0"/>
              <a:t>kindheitsorientierter </a:t>
            </a:r>
            <a:br>
              <a:rPr lang="de-CH" dirty="0"/>
            </a:br>
            <a:r>
              <a:rPr lang="de-CH" dirty="0"/>
              <a:t>Naturbasierter Therapie</a:t>
            </a:r>
          </a:p>
        </p:txBody>
      </p:sp>
    </p:spTree>
    <p:extLst>
      <p:ext uri="{BB962C8B-B14F-4D97-AF65-F5344CB8AC3E}">
        <p14:creationId xmlns:p14="http://schemas.microsoft.com/office/powerpoint/2010/main" val="3866651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0BD1AE6E-10FE-45B8-AE80-2AF540B5F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763A72D-F9C3-4D77-8F91-8DA43A5695F6}" type="datetime1">
              <a:rPr lang="de-DE" smtClean="0"/>
              <a:pPr>
                <a:defRPr/>
              </a:pPr>
              <a:t>06.09.2023</a:t>
            </a:fld>
            <a:endParaRPr lang="de-CH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14326FD-9C03-4C07-8726-4436F5D1E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CH"/>
              <a:t>Fusszeile zum ändern</a:t>
            </a:r>
            <a:endParaRPr lang="de-CH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7833289-38B6-4AEA-8AC2-217C9D5B2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2094D6-EAB1-4D1F-BF6B-4B3DCED56B40}" type="slidenum">
              <a:rPr lang="de-CH" smtClean="0"/>
              <a:pPr>
                <a:defRPr/>
              </a:pPr>
              <a:t>3</a:t>
            </a:fld>
            <a:endParaRPr lang="de-CH" dirty="0"/>
          </a:p>
        </p:txBody>
      </p:sp>
      <p:pic>
        <p:nvPicPr>
          <p:cNvPr id="2050" name="Picture 2" descr="Naturbasierte Therapie (NBT)">
            <a:extLst>
              <a:ext uri="{FF2B5EF4-FFF2-40B4-BE49-F238E27FC236}">
                <a16:creationId xmlns:a16="http://schemas.microsoft.com/office/drawing/2014/main" id="{D3C49A3E-A741-4944-A458-55CDFDA386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713" y="0"/>
            <a:ext cx="48545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9374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>
                <a:solidFill>
                  <a:srgbClr val="0099CC"/>
                </a:solidFill>
                <a:latin typeface="+mn-lt"/>
              </a:rPr>
              <a:t>Grundlagen der Nature </a:t>
            </a:r>
            <a:r>
              <a:rPr lang="de-DE" altLang="de-DE" dirty="0" err="1">
                <a:solidFill>
                  <a:srgbClr val="0099CC"/>
                </a:solidFill>
                <a:latin typeface="+mn-lt"/>
              </a:rPr>
              <a:t>Based</a:t>
            </a:r>
            <a:r>
              <a:rPr lang="de-DE" altLang="de-DE" dirty="0">
                <a:solidFill>
                  <a:srgbClr val="0099CC"/>
                </a:solidFill>
                <a:latin typeface="+mn-lt"/>
              </a:rPr>
              <a:t> Therapy</a:t>
            </a:r>
          </a:p>
        </p:txBody>
      </p:sp>
      <p:sp>
        <p:nvSpPr>
          <p:cNvPr id="52227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altLang="de-DE" dirty="0"/>
          </a:p>
          <a:p>
            <a:endParaRPr lang="de-DE" altLang="de-DE" dirty="0"/>
          </a:p>
          <a:p>
            <a:r>
              <a:rPr lang="de-DE" altLang="de-DE" sz="2400" b="1" dirty="0"/>
              <a:t>Kindheitsfokussierte naturbasierte Therapie bei Stressfolgeerkrankungen</a:t>
            </a:r>
          </a:p>
          <a:p>
            <a:endParaRPr lang="de-DE" altLang="de-DE" sz="2400" dirty="0"/>
          </a:p>
          <a:p>
            <a:r>
              <a:rPr lang="de-DE" altLang="de-DE" sz="2400" dirty="0"/>
              <a:t>Ressourcen der Patienten für ein gesundes Leben auf der Basis ihrer frühen Erfahrungen in der Natur reaktivieren</a:t>
            </a:r>
          </a:p>
        </p:txBody>
      </p:sp>
    </p:spTree>
    <p:extLst>
      <p:ext uri="{BB962C8B-B14F-4D97-AF65-F5344CB8AC3E}">
        <p14:creationId xmlns:p14="http://schemas.microsoft.com/office/powerpoint/2010/main" val="3949172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029BB75C-0E6B-4730-8680-6C4CA2A7F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000" y="2880000"/>
            <a:ext cx="8640000" cy="3237196"/>
          </a:xfrm>
        </p:spPr>
        <p:txBody>
          <a:bodyPr/>
          <a:lstStyle/>
          <a:p>
            <a:endParaRPr lang="de-CH" dirty="0"/>
          </a:p>
          <a:p>
            <a:r>
              <a:rPr lang="de-CH" sz="2400" dirty="0"/>
              <a:t>Welche fallen Ihnen auf Anhieb ein</a:t>
            </a:r>
          </a:p>
          <a:p>
            <a:r>
              <a:rPr lang="de-CH" sz="2400" dirty="0"/>
              <a:t>In welcher Naturumgebung haben sie stattgefunden</a:t>
            </a:r>
          </a:p>
          <a:p>
            <a:r>
              <a:rPr lang="de-CH" sz="2400" dirty="0"/>
              <a:t>Was haben Sie gesehen, gehört, gerochen, getastet?</a:t>
            </a:r>
          </a:p>
          <a:p>
            <a:r>
              <a:rPr lang="de-CH" sz="2400" dirty="0"/>
              <a:t>Wie haben Sie sich gefühlt?</a:t>
            </a:r>
          </a:p>
          <a:p>
            <a:r>
              <a:rPr lang="de-CH" sz="2400" dirty="0"/>
              <a:t>Wer war bei Ihnen?</a:t>
            </a:r>
          </a:p>
          <a:p>
            <a:endParaRPr lang="de-CH" sz="2400" dirty="0"/>
          </a:p>
          <a:p>
            <a:pPr marL="0" indent="0">
              <a:buNone/>
            </a:pPr>
            <a:endParaRPr lang="de-CH" sz="2400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B440C85-AA84-4BD5-B14E-603F23DA3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AE8774-F633-420B-BA71-97AFBF172129}" type="datetime1">
              <a:rPr lang="de-DE" smtClean="0"/>
              <a:t>06.09.2023</a:t>
            </a:fld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98C11DB-8051-455F-A501-9435ADC92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CH"/>
              <a:t>Fusszeile zum Ändern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9AC7F91-4EC0-4571-A295-83CC3F5BB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AD0106-A617-4147-A825-8EB58F927227}" type="slidenum">
              <a:rPr lang="de-CH" smtClean="0"/>
              <a:pPr>
                <a:defRPr/>
              </a:pPr>
              <a:t>5</a:t>
            </a:fld>
            <a:endParaRPr lang="de-CH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CB81554A-DA4C-414E-A4FB-2F56F15A6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00" y="1464732"/>
            <a:ext cx="8640000" cy="1415267"/>
          </a:xfrm>
        </p:spPr>
        <p:txBody>
          <a:bodyPr/>
          <a:lstStyle/>
          <a:p>
            <a:r>
              <a:rPr lang="de-CH" dirty="0"/>
              <a:t>Positive Kindheitserinnerungen in der Natur der Kindheit</a:t>
            </a:r>
          </a:p>
        </p:txBody>
      </p:sp>
    </p:spTree>
    <p:extLst>
      <p:ext uri="{BB962C8B-B14F-4D97-AF65-F5344CB8AC3E}">
        <p14:creationId xmlns:p14="http://schemas.microsoft.com/office/powerpoint/2010/main" val="3420662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altLang="de-DE" dirty="0">
                <a:solidFill>
                  <a:srgbClr val="0099CC"/>
                </a:solidFill>
                <a:latin typeface="+mn-lt"/>
              </a:rPr>
              <a:t>Nature </a:t>
            </a:r>
            <a:r>
              <a:rPr lang="de-CH" altLang="de-DE" dirty="0" err="1">
                <a:solidFill>
                  <a:srgbClr val="0099CC"/>
                </a:solidFill>
                <a:latin typeface="+mn-lt"/>
              </a:rPr>
              <a:t>Based</a:t>
            </a:r>
            <a:r>
              <a:rPr lang="de-CH" altLang="de-DE" dirty="0">
                <a:solidFill>
                  <a:srgbClr val="0099CC"/>
                </a:solidFill>
                <a:latin typeface="+mn-lt"/>
              </a:rPr>
              <a:t> Therapy</a:t>
            </a:r>
          </a:p>
        </p:txBody>
      </p:sp>
      <p:sp>
        <p:nvSpPr>
          <p:cNvPr id="53251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altLang="de-DE" sz="2400" b="1" dirty="0"/>
              <a:t>Nature </a:t>
            </a:r>
            <a:r>
              <a:rPr lang="de-CH" altLang="de-DE" sz="2400" b="1" dirty="0" err="1"/>
              <a:t>Based</a:t>
            </a:r>
            <a:r>
              <a:rPr lang="de-CH" altLang="de-DE" sz="2400" b="1" dirty="0"/>
              <a:t> </a:t>
            </a:r>
            <a:r>
              <a:rPr lang="de-CH" altLang="de-DE" sz="2400" b="1" dirty="0" err="1"/>
              <a:t>Therapy</a:t>
            </a:r>
            <a:r>
              <a:rPr lang="de-CH" altLang="de-DE" sz="2400" b="1" dirty="0"/>
              <a:t> </a:t>
            </a:r>
            <a:r>
              <a:rPr lang="de-CH" altLang="de-DE" sz="2400" dirty="0"/>
              <a:t>entwickelt aus der Gartentherapie und Landschaftsmedizin in der Behandlung psychischer Erkrankungen</a:t>
            </a:r>
          </a:p>
          <a:p>
            <a:endParaRPr lang="de-CH" altLang="de-DE" sz="2400" dirty="0"/>
          </a:p>
          <a:p>
            <a:r>
              <a:rPr lang="de-CH" altLang="de-DE" sz="2400" dirty="0"/>
              <a:t>Verbreiteter Therapieansatz in England und Nordeuropa</a:t>
            </a:r>
          </a:p>
          <a:p>
            <a:r>
              <a:rPr lang="de-CH" altLang="de-DE" sz="2400" dirty="0"/>
              <a:t>Schweiz: eher Steifkind wegen Anbauschlacht 2. WK</a:t>
            </a:r>
          </a:p>
          <a:p>
            <a:pPr marL="0" indent="0">
              <a:buNone/>
            </a:pPr>
            <a:r>
              <a:rPr lang="de-CH" altLang="de-DE" sz="2400" dirty="0"/>
              <a:t>	und Nutz-Gärten in psychiatrischen Kliniken</a:t>
            </a:r>
          </a:p>
          <a:p>
            <a:endParaRPr lang="de-CH" altLang="de-DE" sz="2400" dirty="0"/>
          </a:p>
          <a:p>
            <a:pPr marL="0" indent="0">
              <a:buNone/>
            </a:pPr>
            <a:endParaRPr lang="de-CH" altLang="de-DE" sz="2400" dirty="0"/>
          </a:p>
        </p:txBody>
      </p:sp>
    </p:spTree>
    <p:extLst>
      <p:ext uri="{BB962C8B-B14F-4D97-AF65-F5344CB8AC3E}">
        <p14:creationId xmlns:p14="http://schemas.microsoft.com/office/powerpoint/2010/main" val="4190830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sz="2400" dirty="0"/>
              <a:t>Dr. A. Anna </a:t>
            </a:r>
            <a:r>
              <a:rPr lang="de-CH" sz="2400" dirty="0" err="1"/>
              <a:t>Adevi</a:t>
            </a:r>
            <a:r>
              <a:rPr lang="de-CH" sz="2400" dirty="0"/>
              <a:t>, Psychologin und Psychotherapeutin, Schweden</a:t>
            </a:r>
          </a:p>
          <a:p>
            <a:r>
              <a:rPr lang="de-CH" sz="2400" dirty="0">
                <a:hlinkClick r:id="rId2"/>
              </a:rPr>
              <a:t>https://www.adevi-kbt.com/</a:t>
            </a:r>
            <a:endParaRPr lang="de-CH" sz="2400" dirty="0"/>
          </a:p>
          <a:p>
            <a:pPr marL="0" indent="0">
              <a:buNone/>
            </a:pPr>
            <a:endParaRPr lang="de-CH" sz="2400" dirty="0"/>
          </a:p>
          <a:p>
            <a:r>
              <a:rPr lang="de-CH" sz="2400" dirty="0"/>
              <a:t>Dr.med. Melitta Breznik, Psychiaterin, Psychotherapeutin, Schweiz</a:t>
            </a:r>
          </a:p>
          <a:p>
            <a:r>
              <a:rPr lang="de-CH" sz="2400" dirty="0">
                <a:hlinkClick r:id="rId3"/>
              </a:rPr>
              <a:t>https://cseb.ch/betriebe/clinica-curativa/</a:t>
            </a:r>
            <a:endParaRPr lang="de-CH" sz="2400" dirty="0"/>
          </a:p>
          <a:p>
            <a:endParaRPr lang="de-CH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AE8774-F633-420B-BA71-97AFBF172129}" type="datetime1">
              <a:rPr lang="de-DE" smtClean="0"/>
              <a:t>06.09.2023</a:t>
            </a:fld>
            <a:endParaRPr lang="de-CH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CH"/>
              <a:t>Fusszeile zum Ändern</a:t>
            </a:r>
            <a:endParaRPr lang="de-CH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AD0106-A617-4147-A825-8EB58F927227}" type="slidenum">
              <a:rPr lang="de-CH" smtClean="0"/>
              <a:pPr>
                <a:defRPr/>
              </a:pPr>
              <a:t>7</a:t>
            </a:fld>
            <a:endParaRPr lang="de-CH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Autoren des Buches </a:t>
            </a:r>
          </a:p>
        </p:txBody>
      </p:sp>
    </p:spTree>
    <p:extLst>
      <p:ext uri="{BB962C8B-B14F-4D97-AF65-F5344CB8AC3E}">
        <p14:creationId xmlns:p14="http://schemas.microsoft.com/office/powerpoint/2010/main" val="39604744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NATHERPIA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sz="2400" dirty="0"/>
              <a:t>NATHERPIA</a:t>
            </a:r>
            <a:br>
              <a:rPr lang="de-CH" sz="2400" dirty="0"/>
            </a:br>
            <a:br>
              <a:rPr lang="de-CH" sz="2400" dirty="0"/>
            </a:br>
            <a:r>
              <a:rPr lang="de-CH" sz="2400" dirty="0"/>
              <a:t>NA = Natur </a:t>
            </a:r>
            <a:br>
              <a:rPr lang="de-CH" sz="2400" dirty="0"/>
            </a:br>
            <a:r>
              <a:rPr lang="de-CH" sz="2400" dirty="0"/>
              <a:t>THER = Therapeutisch</a:t>
            </a:r>
            <a:br>
              <a:rPr lang="sv-SE" sz="2400" dirty="0"/>
            </a:br>
            <a:r>
              <a:rPr lang="de-CH" sz="2400" dirty="0"/>
              <a:t>PIA = Wertschätzung / Hingabe (Latein </a:t>
            </a:r>
            <a:r>
              <a:rPr lang="de-CH" sz="2400" dirty="0" err="1"/>
              <a:t>pia</a:t>
            </a:r>
            <a:r>
              <a:rPr lang="de-CH" sz="2400" dirty="0"/>
              <a:t> = andächtig, gläubig)</a:t>
            </a:r>
            <a:br>
              <a:rPr lang="de-CH" dirty="0"/>
            </a:b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9717164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NATHERPIA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2000" y="2420888"/>
            <a:ext cx="8640000" cy="3696307"/>
          </a:xfrm>
        </p:spPr>
        <p:txBody>
          <a:bodyPr>
            <a:noAutofit/>
          </a:bodyPr>
          <a:lstStyle/>
          <a:p>
            <a:r>
              <a:rPr lang="de-CH" sz="2400" i="1" dirty="0"/>
              <a:t>Ein salutogener Öffnungsprozess scheint dann stattzufinden, wenn mehrere multisensorische Natureindrücke </a:t>
            </a:r>
          </a:p>
          <a:p>
            <a:r>
              <a:rPr lang="de-CH" sz="2400" i="1" dirty="0"/>
              <a:t>mit Reflexionen aus einem therapeutischen Kontext zusammenkommen und diese beeinflussen. </a:t>
            </a:r>
          </a:p>
          <a:p>
            <a:endParaRPr lang="de-CH" sz="2400" i="1" dirty="0"/>
          </a:p>
          <a:p>
            <a:r>
              <a:rPr lang="de-CH" sz="2400" i="1" dirty="0"/>
              <a:t>Der Stressbewältigungsprozess scheint von einer multisensorischen Bewusstseinsveränderung unterstützt, beschleunigt und vertieft zu werden. </a:t>
            </a:r>
          </a:p>
          <a:p>
            <a:r>
              <a:rPr lang="de-CH" sz="1800" b="1" i="1" dirty="0"/>
              <a:t>Dr. phil. Anna Adevi</a:t>
            </a:r>
            <a:br>
              <a:rPr lang="sv-SE" sz="2400" dirty="0"/>
            </a:br>
            <a:br>
              <a:rPr lang="sv-SE" sz="2400" dirty="0"/>
            </a:br>
            <a:endParaRPr lang="de-CH" sz="2400" dirty="0"/>
          </a:p>
        </p:txBody>
      </p:sp>
    </p:spTree>
    <p:extLst>
      <p:ext uri="{BB962C8B-B14F-4D97-AF65-F5344CB8AC3E}">
        <p14:creationId xmlns:p14="http://schemas.microsoft.com/office/powerpoint/2010/main" val="39709163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8741F04E-A24B-4EE6-8D70-E942ACFEB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000" y="2060848"/>
            <a:ext cx="8640000" cy="4056347"/>
          </a:xfrm>
        </p:spPr>
        <p:txBody>
          <a:bodyPr/>
          <a:lstStyle/>
          <a:p>
            <a:r>
              <a:rPr lang="de-CH" sz="2800" dirty="0"/>
              <a:t>Menschen, die sich oft und gerne in die Natur begeben, </a:t>
            </a:r>
          </a:p>
          <a:p>
            <a:r>
              <a:rPr lang="de-CH" sz="2800" dirty="0"/>
              <a:t>empfinden ihr Leben meist als </a:t>
            </a:r>
            <a:r>
              <a:rPr lang="de-CH" sz="2800" b="1" dirty="0"/>
              <a:t>sinnvoller und glücklicher. </a:t>
            </a:r>
          </a:p>
          <a:p>
            <a:r>
              <a:rPr lang="de-CH" sz="2800" dirty="0"/>
              <a:t>Aufenthalt und Beschäftigung in der Natur </a:t>
            </a:r>
          </a:p>
          <a:p>
            <a:r>
              <a:rPr lang="de-CH" sz="2800" dirty="0"/>
              <a:t>Erhöhen </a:t>
            </a:r>
            <a:r>
              <a:rPr lang="de-CH" sz="2800" b="1" dirty="0"/>
              <a:t>Selbstwertgefühl </a:t>
            </a:r>
          </a:p>
          <a:p>
            <a:r>
              <a:rPr lang="de-CH" sz="2800" dirty="0"/>
              <a:t>Erkrankungen wie Angst und Depression werden gemildert. </a:t>
            </a:r>
            <a:r>
              <a:rPr lang="de-CH" sz="1800" dirty="0"/>
              <a:t>(Gascon et al., 2018) </a:t>
            </a:r>
          </a:p>
          <a:p>
            <a:endParaRPr lang="de-CH" sz="2800" dirty="0"/>
          </a:p>
          <a:p>
            <a:endParaRPr lang="de-CH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41E5156-59AC-4BE2-9A95-E2A0DF8F88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AE8774-F633-420B-BA71-97AFBF172129}" type="datetime1">
              <a:rPr lang="de-DE" smtClean="0"/>
              <a:t>06.09.2023</a:t>
            </a:fld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9232644-E410-480A-AEFC-F063865C7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CH"/>
              <a:t>Fusszeile zum Ändern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37D2428-6F7A-4D5A-B417-37081E167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AD0106-A617-4147-A825-8EB58F927227}" type="slidenum">
              <a:rPr lang="de-CH" smtClean="0"/>
              <a:pPr>
                <a:defRPr/>
              </a:pPr>
              <a:t>10</a:t>
            </a:fld>
            <a:endParaRPr lang="de-CH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428E2540-34AC-431B-B3CF-549F2A020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00" y="476672"/>
            <a:ext cx="8640000" cy="864096"/>
          </a:xfrm>
        </p:spPr>
        <p:txBody>
          <a:bodyPr/>
          <a:lstStyle/>
          <a:p>
            <a:r>
              <a:rPr lang="de-CH" dirty="0"/>
              <a:t>Studienlage</a:t>
            </a:r>
          </a:p>
        </p:txBody>
      </p:sp>
    </p:spTree>
    <p:extLst>
      <p:ext uri="{BB962C8B-B14F-4D97-AF65-F5344CB8AC3E}">
        <p14:creationId xmlns:p14="http://schemas.microsoft.com/office/powerpoint/2010/main" val="13795097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1D18E1CF-C495-0684-0A42-85B979B5E2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000" y="2492896"/>
            <a:ext cx="8640000" cy="3624299"/>
          </a:xfrm>
        </p:spPr>
        <p:txBody>
          <a:bodyPr/>
          <a:lstStyle/>
          <a:p>
            <a:r>
              <a:rPr lang="de-CH" sz="2800" dirty="0"/>
              <a:t>in Bezug auf Stress zeigen sich positive wissenschaftliche Ergebnisse für Aufenthalte in der Natur </a:t>
            </a:r>
          </a:p>
          <a:p>
            <a:r>
              <a:rPr lang="de-CH" sz="2800" dirty="0"/>
              <a:t>Verbesserung der </a:t>
            </a:r>
            <a:r>
              <a:rPr lang="de-CH" sz="2800" b="1" dirty="0"/>
              <a:t>Hautleitfähigkeit, der Herzfrequenz oder der Muskelverspannung</a:t>
            </a:r>
            <a:r>
              <a:rPr lang="de-CH" sz="2800" dirty="0"/>
              <a:t>, </a:t>
            </a:r>
          </a:p>
          <a:p>
            <a:r>
              <a:rPr lang="de-CH" sz="2800" dirty="0"/>
              <a:t>naturbetonten Umgebungen bessere Werte als in bebauten Umweltsituationen </a:t>
            </a:r>
            <a:r>
              <a:rPr lang="de-CH" sz="1800" dirty="0"/>
              <a:t>(Parsons et al., 1998) </a:t>
            </a:r>
          </a:p>
          <a:p>
            <a:endParaRPr lang="de-CH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88D26CD-7C62-88F9-96F8-C981FE3D7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AE8774-F633-420B-BA71-97AFBF172129}" type="datetime1">
              <a:rPr lang="de-DE" smtClean="0"/>
              <a:t>06.09.2023</a:t>
            </a:fld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85C8935-0C40-DF48-5BD6-BB6A5D353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CH"/>
              <a:t>Fusszeile zum Ändern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233E974-BBA7-A8AD-47A4-6C0F710E6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AD0106-A617-4147-A825-8EB58F927227}" type="slidenum">
              <a:rPr lang="de-CH" smtClean="0"/>
              <a:pPr>
                <a:defRPr/>
              </a:pPr>
              <a:t>11</a:t>
            </a:fld>
            <a:endParaRPr lang="de-CH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294F5C77-BEF7-B9D8-D905-A0C5D02B2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00" y="980728"/>
            <a:ext cx="8640000" cy="1077363"/>
          </a:xfrm>
        </p:spPr>
        <p:txBody>
          <a:bodyPr/>
          <a:lstStyle/>
          <a:p>
            <a:r>
              <a:rPr lang="de-CH" dirty="0"/>
              <a:t>Studienlage</a:t>
            </a:r>
          </a:p>
        </p:txBody>
      </p:sp>
    </p:spTree>
    <p:extLst>
      <p:ext uri="{BB962C8B-B14F-4D97-AF65-F5344CB8AC3E}">
        <p14:creationId xmlns:p14="http://schemas.microsoft.com/office/powerpoint/2010/main" val="33972526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A2CB5E74-FF54-4C9B-8930-41C0DB8C6D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000" y="2420888"/>
            <a:ext cx="8640000" cy="3696307"/>
          </a:xfrm>
        </p:spPr>
        <p:txBody>
          <a:bodyPr/>
          <a:lstStyle/>
          <a:p>
            <a:r>
              <a:rPr lang="de-CH" sz="2800" dirty="0"/>
              <a:t>Eine Metaanalyse mit 28 Studien zum Waldbaden zeigt nebst der Stärkung von </a:t>
            </a:r>
            <a:r>
              <a:rPr lang="de-CH" sz="2800" b="1" dirty="0"/>
              <a:t>Immunitäts- und Stressfunktionen</a:t>
            </a:r>
            <a:endParaRPr lang="de-CH" sz="2800" dirty="0"/>
          </a:p>
          <a:p>
            <a:endParaRPr lang="de-CH" sz="2800" dirty="0"/>
          </a:p>
          <a:p>
            <a:r>
              <a:rPr lang="de-CH" sz="2800" dirty="0"/>
              <a:t>auch positive Auswirkungen auf das </a:t>
            </a:r>
            <a:r>
              <a:rPr lang="de-CH" sz="2800" b="1" dirty="0"/>
              <a:t>metabolische, endokrine und kardiovaskuläre </a:t>
            </a:r>
            <a:r>
              <a:rPr lang="de-CH" sz="2800" dirty="0"/>
              <a:t>System </a:t>
            </a:r>
          </a:p>
          <a:p>
            <a:r>
              <a:rPr lang="de-CH" sz="1800" dirty="0"/>
              <a:t>(Wen et al., 2019). </a:t>
            </a:r>
            <a:br>
              <a:rPr lang="de-CH" sz="2800" dirty="0"/>
            </a:br>
            <a:endParaRPr lang="de-CH" sz="2800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608CE27-1A21-4AF0-B7D8-2AD7742FD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AE8774-F633-420B-BA71-97AFBF172129}" type="datetime1">
              <a:rPr lang="de-DE" smtClean="0"/>
              <a:t>06.09.2023</a:t>
            </a:fld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D5E9AE4-2C80-41C3-A136-6151A05BB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CH"/>
              <a:t>Fusszeile zum Ändern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233EC5A-5678-4879-86CE-131E9BEBF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AD0106-A617-4147-A825-8EB58F927227}" type="slidenum">
              <a:rPr lang="de-CH" smtClean="0"/>
              <a:pPr>
                <a:defRPr/>
              </a:pPr>
              <a:t>12</a:t>
            </a:fld>
            <a:endParaRPr lang="de-CH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3B952EA8-E6F4-48E3-91AB-E8FAFCC8B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Studienlage</a:t>
            </a:r>
          </a:p>
        </p:txBody>
      </p:sp>
    </p:spTree>
    <p:extLst>
      <p:ext uri="{BB962C8B-B14F-4D97-AF65-F5344CB8AC3E}">
        <p14:creationId xmlns:p14="http://schemas.microsoft.com/office/powerpoint/2010/main" val="16776568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0C4A5ABC-6E93-7B53-9BDE-06C49B3B5D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000" y="2276872"/>
            <a:ext cx="8640000" cy="3840323"/>
          </a:xfrm>
        </p:spPr>
        <p:txBody>
          <a:bodyPr/>
          <a:lstStyle/>
          <a:p>
            <a:r>
              <a:rPr lang="de-CH" sz="2800" dirty="0"/>
              <a:t>Naturverbundene Menschen sind tendenziell </a:t>
            </a:r>
            <a:r>
              <a:rPr lang="de-CH" sz="2800" b="1" dirty="0"/>
              <a:t>glücklicher</a:t>
            </a:r>
            <a:r>
              <a:rPr lang="de-CH" sz="2800" dirty="0"/>
              <a:t>, </a:t>
            </a:r>
            <a:r>
              <a:rPr lang="de-CH" sz="2800" b="1" dirty="0"/>
              <a:t>empfinden mehr Lebenssinn und positive Gefühle</a:t>
            </a:r>
            <a:r>
              <a:rPr lang="de-CH" sz="2800" dirty="0"/>
              <a:t>, das zeigen Metaanalysen </a:t>
            </a:r>
          </a:p>
          <a:p>
            <a:pPr marL="0" indent="0">
              <a:buNone/>
            </a:pPr>
            <a:endParaRPr lang="de-CH" sz="2800" dirty="0"/>
          </a:p>
          <a:p>
            <a:r>
              <a:rPr lang="de-CH" sz="1800" dirty="0"/>
              <a:t>(Capaldi et al., 2015; Pritchard, Richardson, Sheffield &amp; </a:t>
            </a:r>
            <a:r>
              <a:rPr lang="de-CH" sz="1800" dirty="0" err="1"/>
              <a:t>Mcwan</a:t>
            </a:r>
            <a:r>
              <a:rPr lang="de-CH" sz="1800" dirty="0"/>
              <a:t>, 2020). </a:t>
            </a:r>
            <a:br>
              <a:rPr lang="de-CH" sz="2800" dirty="0"/>
            </a:br>
            <a:endParaRPr lang="de-CH" sz="2800" dirty="0"/>
          </a:p>
          <a:p>
            <a:endParaRPr lang="de-CH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27C956E-57F0-D8CF-9425-F0047B49F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AE8774-F633-420B-BA71-97AFBF172129}" type="datetime1">
              <a:rPr lang="de-DE" smtClean="0"/>
              <a:t>06.09.2023</a:t>
            </a:fld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A65C999-C9F6-C647-C0D6-A2A6987D2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CH"/>
              <a:t>Fusszeile zum Ändern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3378E02-37BA-B544-78D6-D1167034C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AD0106-A617-4147-A825-8EB58F927227}" type="slidenum">
              <a:rPr lang="de-CH" smtClean="0"/>
              <a:pPr>
                <a:defRPr/>
              </a:pPr>
              <a:t>13</a:t>
            </a:fld>
            <a:endParaRPr lang="de-CH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31F6AC4D-FC1F-C2CC-95B0-5F58A2D39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Studienlage</a:t>
            </a:r>
          </a:p>
        </p:txBody>
      </p:sp>
    </p:spTree>
    <p:extLst>
      <p:ext uri="{BB962C8B-B14F-4D97-AF65-F5344CB8AC3E}">
        <p14:creationId xmlns:p14="http://schemas.microsoft.com/office/powerpoint/2010/main" val="7169036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1D94E5C8-13EE-99DC-3421-9C97D4058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000" y="1484784"/>
            <a:ext cx="8640000" cy="4632411"/>
          </a:xfrm>
        </p:spPr>
        <p:txBody>
          <a:bodyPr/>
          <a:lstStyle/>
          <a:p>
            <a:r>
              <a:rPr lang="de-CH" sz="2800" dirty="0"/>
              <a:t>Eine Metaanalyse aus dem Jahr 2020 zur Wirksamkeit von Naturtherapien, welche Gartentherapie, Waldtherapie, </a:t>
            </a:r>
            <a:r>
              <a:rPr lang="de-CH" sz="2800" dirty="0" err="1"/>
              <a:t>Wildnistherapie</a:t>
            </a:r>
            <a:r>
              <a:rPr lang="de-CH" sz="2800" dirty="0"/>
              <a:t> und tiergestützte Therapien berücksichtigte, konnte zeigen, dass naturbasierte Therapien Symptome von </a:t>
            </a:r>
            <a:r>
              <a:rPr lang="de-CH" sz="2800" b="1" dirty="0"/>
              <a:t>Angststörungen, Depressionen, Abhängigkeitserkrankungen, Störungen aus dem schizophrenen Formenkreis sowie stress- und </a:t>
            </a:r>
            <a:r>
              <a:rPr lang="de-CH" sz="2800" b="1" dirty="0" err="1"/>
              <a:t>traumabedingte</a:t>
            </a:r>
            <a:r>
              <a:rPr lang="de-CH" sz="2800" b="1" dirty="0"/>
              <a:t> Störungen</a:t>
            </a:r>
            <a:r>
              <a:rPr lang="de-CH" sz="2800" dirty="0"/>
              <a:t> lindern können </a:t>
            </a:r>
          </a:p>
          <a:p>
            <a:r>
              <a:rPr lang="de-CH" sz="1800" dirty="0"/>
              <a:t>(Williams et al., 2020)</a:t>
            </a:r>
          </a:p>
          <a:p>
            <a:endParaRPr lang="de-CH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317ECC0-504B-6725-D980-E79BB6A07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AE8774-F633-420B-BA71-97AFBF172129}" type="datetime1">
              <a:rPr lang="de-DE" smtClean="0"/>
              <a:t>06.09.2023</a:t>
            </a:fld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59B5E1-AF23-3771-F1B3-303F1BD88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CH"/>
              <a:t>Fusszeile zum Ändern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1B5B2D6-74D8-42D6-3C90-D249595E8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AD0106-A617-4147-A825-8EB58F927227}" type="slidenum">
              <a:rPr lang="de-CH" smtClean="0"/>
              <a:pPr>
                <a:defRPr/>
              </a:pPr>
              <a:t>14</a:t>
            </a:fld>
            <a:endParaRPr lang="de-CH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9C496DB2-9C1B-E90B-4D37-63C0CF8EE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00" y="-171400"/>
            <a:ext cx="8640000" cy="1584176"/>
          </a:xfrm>
        </p:spPr>
        <p:txBody>
          <a:bodyPr/>
          <a:lstStyle/>
          <a:p>
            <a:br>
              <a:rPr lang="de-CH" dirty="0"/>
            </a:br>
            <a:r>
              <a:rPr lang="de-CH" dirty="0"/>
              <a:t>Studienlage</a:t>
            </a:r>
          </a:p>
        </p:txBody>
      </p:sp>
    </p:spTree>
    <p:extLst>
      <p:ext uri="{BB962C8B-B14F-4D97-AF65-F5344CB8AC3E}">
        <p14:creationId xmlns:p14="http://schemas.microsoft.com/office/powerpoint/2010/main" val="26626808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13739411-DD14-4FED-9925-F89F5C8C54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000" y="1844824"/>
            <a:ext cx="8640000" cy="4272371"/>
          </a:xfrm>
        </p:spPr>
        <p:txBody>
          <a:bodyPr/>
          <a:lstStyle/>
          <a:p>
            <a:r>
              <a:rPr lang="de-CH" sz="2800" dirty="0"/>
              <a:t>In der Corona-Pandemie haben mehr Menschen die Natur aufgesucht, sei es einzeln, mit der Familie, oder in Freundesgruppen, und sie haben sich auch der Natur wieder bewusster zugewandt</a:t>
            </a:r>
          </a:p>
          <a:p>
            <a:r>
              <a:rPr lang="de-CH" sz="1800" b="1" dirty="0"/>
              <a:t> (</a:t>
            </a:r>
            <a:r>
              <a:rPr lang="de-CH" sz="1800" b="1" dirty="0" err="1"/>
              <a:t>Chaudhury</a:t>
            </a:r>
            <a:r>
              <a:rPr lang="de-CH" sz="1800" b="1" dirty="0"/>
              <a:t> &amp; Banerjee, 2020) </a:t>
            </a:r>
          </a:p>
          <a:p>
            <a:endParaRPr lang="de-CH" b="1" dirty="0"/>
          </a:p>
          <a:p>
            <a:endParaRPr lang="de-CH" b="1" dirty="0"/>
          </a:p>
          <a:p>
            <a:endParaRPr lang="de-CH" b="1" dirty="0"/>
          </a:p>
          <a:p>
            <a:endParaRPr lang="de-CH" dirty="0"/>
          </a:p>
          <a:p>
            <a:endParaRPr lang="de-CH" dirty="0"/>
          </a:p>
          <a:p>
            <a:pPr marL="0" indent="0">
              <a:buNone/>
            </a:pPr>
            <a:endParaRPr lang="de-CH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CC88BFB-C083-4998-899D-A3D9E34CF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AE8774-F633-420B-BA71-97AFBF172129}" type="datetime1">
              <a:rPr lang="de-DE" smtClean="0"/>
              <a:t>06.09.2023</a:t>
            </a:fld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451993B-5714-46EF-A930-C7A945E42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CH"/>
              <a:t>Fusszeile zum Ändern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D42F06A-23CC-4AB4-92FB-BAF9D4277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AD0106-A617-4147-A825-8EB58F927227}" type="slidenum">
              <a:rPr lang="de-CH" smtClean="0"/>
              <a:pPr>
                <a:defRPr/>
              </a:pPr>
              <a:t>15</a:t>
            </a:fld>
            <a:endParaRPr lang="de-CH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F0D03A36-AE98-43C4-83CE-E2D9FE80A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00" y="404664"/>
            <a:ext cx="8640000" cy="936104"/>
          </a:xfrm>
        </p:spPr>
        <p:txBody>
          <a:bodyPr/>
          <a:lstStyle/>
          <a:p>
            <a:r>
              <a:rPr lang="de-CH" dirty="0"/>
              <a:t>Studienlage</a:t>
            </a:r>
          </a:p>
        </p:txBody>
      </p:sp>
    </p:spTree>
    <p:extLst>
      <p:ext uri="{BB962C8B-B14F-4D97-AF65-F5344CB8AC3E}">
        <p14:creationId xmlns:p14="http://schemas.microsoft.com/office/powerpoint/2010/main" val="40123990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77DDFC81-2BE9-4178-B52F-0308E9EC15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000" y="1700808"/>
            <a:ext cx="8640000" cy="4416387"/>
          </a:xfrm>
        </p:spPr>
        <p:txBody>
          <a:bodyPr/>
          <a:lstStyle/>
          <a:p>
            <a:r>
              <a:rPr lang="de-CH" sz="2800" dirty="0"/>
              <a:t>Eine Forschergruppe in Schweden hat sich mit der Erforschung naturbasierter Therapien im Rahmen von Rehabilitationsprogrammen beschäftigt, wobei die Ergebnisse darauf hinwiesen, dass Naturtherapie insbesondere </a:t>
            </a:r>
            <a:r>
              <a:rPr lang="de-CH" sz="2800" b="1" dirty="0"/>
              <a:t>bei Stressfolgeerkrankungen und Depressionen</a:t>
            </a:r>
            <a:r>
              <a:rPr lang="de-CH" sz="2800" dirty="0"/>
              <a:t> wirksam ist. </a:t>
            </a:r>
          </a:p>
          <a:p>
            <a:r>
              <a:rPr lang="de-CH" sz="1800" dirty="0"/>
              <a:t>(</a:t>
            </a:r>
            <a:r>
              <a:rPr lang="de-CH" sz="1800" dirty="0" err="1"/>
              <a:t>Sahlin</a:t>
            </a:r>
            <a:r>
              <a:rPr lang="de-CH" sz="1800" dirty="0"/>
              <a:t> et al., 2015; </a:t>
            </a:r>
            <a:r>
              <a:rPr lang="de-CH" sz="1800" dirty="0" err="1"/>
              <a:t>Wahrborg</a:t>
            </a:r>
            <a:r>
              <a:rPr lang="de-CH" sz="1800" dirty="0"/>
              <a:t> et al., 2014).</a:t>
            </a:r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934570D-A515-4082-9D79-2100F3AD2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AE8774-F633-420B-BA71-97AFBF172129}" type="datetime1">
              <a:rPr lang="de-DE" smtClean="0"/>
              <a:t>06.09.2023</a:t>
            </a:fld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E23F889-F146-4919-9F9B-70E8402B8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CH"/>
              <a:t>Fusszeile zum Ändern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92B754E-F24E-4F41-BCE1-503A4F613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AD0106-A617-4147-A825-8EB58F927227}" type="slidenum">
              <a:rPr lang="de-CH" smtClean="0"/>
              <a:pPr>
                <a:defRPr/>
              </a:pPr>
              <a:t>16</a:t>
            </a:fld>
            <a:endParaRPr lang="de-CH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204E56FD-E001-4D65-9C96-5443FD0E2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00" y="476672"/>
            <a:ext cx="8640000" cy="792088"/>
          </a:xfrm>
        </p:spPr>
        <p:txBody>
          <a:bodyPr/>
          <a:lstStyle/>
          <a:p>
            <a:r>
              <a:rPr lang="de-CH" dirty="0"/>
              <a:t>Studienlage</a:t>
            </a:r>
          </a:p>
        </p:txBody>
      </p:sp>
    </p:spTree>
    <p:extLst>
      <p:ext uri="{BB962C8B-B14F-4D97-AF65-F5344CB8AC3E}">
        <p14:creationId xmlns:p14="http://schemas.microsoft.com/office/powerpoint/2010/main" val="12629816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EC75B9F8-8DB5-5721-BE2B-0D429399F1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sz="2800" dirty="0"/>
              <a:t>Kyung Hee Ohs Untersuchungsergebnisse weisen darauf hin, dass häufige Besuche von Parks und Wäldern in </a:t>
            </a:r>
            <a:r>
              <a:rPr lang="de-CH" sz="2800" b="1" dirty="0"/>
              <a:t>der Nähe des Wohnortes </a:t>
            </a:r>
            <a:r>
              <a:rPr lang="de-CH" sz="2800" dirty="0"/>
              <a:t>gesundheitsfördernder sind als gelegentliche Ausflüge in weiter weg gelegene Berge. </a:t>
            </a:r>
          </a:p>
          <a:p>
            <a:r>
              <a:rPr lang="de-CH" sz="1800" dirty="0"/>
              <a:t>(z. B. Kyung Hee Oh et al., 2020). </a:t>
            </a:r>
          </a:p>
          <a:p>
            <a:endParaRPr lang="de-CH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964E1BF-8BFE-377D-CAC1-932F93D33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AE8774-F633-420B-BA71-97AFBF172129}" type="datetime1">
              <a:rPr lang="de-DE" smtClean="0"/>
              <a:t>06.09.2023</a:t>
            </a:fld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0130574-D00B-6EB5-E0D8-1B8F61342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CH"/>
              <a:t>Fusszeile zum Ändern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8F702EB-9691-235C-32AE-65EFCD57F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AD0106-A617-4147-A825-8EB58F927227}" type="slidenum">
              <a:rPr lang="de-CH" smtClean="0"/>
              <a:pPr>
                <a:defRPr/>
              </a:pPr>
              <a:t>17</a:t>
            </a:fld>
            <a:endParaRPr lang="de-CH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CCCC7A97-11A5-0D32-644B-5A2C4D7AF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Studienlage</a:t>
            </a:r>
          </a:p>
        </p:txBody>
      </p:sp>
    </p:spTree>
    <p:extLst>
      <p:ext uri="{BB962C8B-B14F-4D97-AF65-F5344CB8AC3E}">
        <p14:creationId xmlns:p14="http://schemas.microsoft.com/office/powerpoint/2010/main" val="26045977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B1E2DB2F-9D69-40DD-A753-73D3D6B22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000" y="1772816"/>
            <a:ext cx="8640000" cy="4344379"/>
          </a:xfrm>
        </p:spPr>
        <p:txBody>
          <a:bodyPr/>
          <a:lstStyle/>
          <a:p>
            <a:pPr marL="0" indent="0">
              <a:buNone/>
            </a:pPr>
            <a:endParaRPr lang="de-CH" sz="2400" dirty="0"/>
          </a:p>
          <a:p>
            <a:pPr marL="0" indent="0">
              <a:buNone/>
            </a:pPr>
            <a:r>
              <a:rPr lang="de-CH" sz="2400" dirty="0"/>
              <a:t>Als Resultate eines Überblicksartikels wurden positive Wirkungen nach waldbasierten therapeutischen Interventionen beschrieben, sie wirken sich etwa positiv auf</a:t>
            </a:r>
          </a:p>
          <a:p>
            <a:pPr marL="0" indent="0">
              <a:buNone/>
            </a:pPr>
            <a:endParaRPr lang="de-CH" sz="2400" dirty="0"/>
          </a:p>
          <a:p>
            <a:pPr marL="0" indent="0">
              <a:buNone/>
            </a:pPr>
            <a:r>
              <a:rPr lang="de-CH" sz="2400" b="1" dirty="0"/>
              <a:t>den Blutdruck, das Stressempfinden und psychische Störungen, wie zum Beispiel Depression und Angst</a:t>
            </a:r>
            <a:r>
              <a:rPr lang="de-CH" sz="2400" dirty="0"/>
              <a:t> aus. </a:t>
            </a:r>
          </a:p>
          <a:p>
            <a:pPr marL="0" indent="0">
              <a:buNone/>
            </a:pPr>
            <a:r>
              <a:rPr lang="de-CH" sz="1800" dirty="0"/>
              <a:t>(Stier-</a:t>
            </a:r>
            <a:r>
              <a:rPr lang="de-CH" sz="1800" dirty="0" err="1"/>
              <a:t>Jarmer</a:t>
            </a:r>
            <a:r>
              <a:rPr lang="de-CH" sz="1800" dirty="0"/>
              <a:t> et al., 2021)</a:t>
            </a:r>
          </a:p>
          <a:p>
            <a:pPr marL="0" indent="0">
              <a:buNone/>
            </a:pPr>
            <a:r>
              <a:rPr lang="de-CH" sz="2800" dirty="0"/>
              <a:t> </a:t>
            </a:r>
          </a:p>
          <a:p>
            <a:endParaRPr lang="de-CH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1A91EEF-EE70-4CAE-B1DB-E5A083464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AE8774-F633-420B-BA71-97AFBF172129}" type="datetime1">
              <a:rPr lang="de-DE" smtClean="0"/>
              <a:t>06.09.2023</a:t>
            </a:fld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D9105A3-1B1B-43B9-A414-3F3B9A875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CH"/>
              <a:t>Fusszeile zum Ändern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B542380-AF1E-482D-856C-9D5A45583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AD0106-A617-4147-A825-8EB58F927227}" type="slidenum">
              <a:rPr lang="de-CH" smtClean="0"/>
              <a:pPr>
                <a:defRPr/>
              </a:pPr>
              <a:t>18</a:t>
            </a:fld>
            <a:endParaRPr lang="de-CH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0B25F151-947E-495D-8EF7-09C4AC852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00" y="404664"/>
            <a:ext cx="8640000" cy="1008112"/>
          </a:xfrm>
        </p:spPr>
        <p:txBody>
          <a:bodyPr/>
          <a:lstStyle/>
          <a:p>
            <a:r>
              <a:rPr lang="de-CH" dirty="0"/>
              <a:t>Studienlage</a:t>
            </a:r>
          </a:p>
        </p:txBody>
      </p:sp>
    </p:spTree>
    <p:extLst>
      <p:ext uri="{BB962C8B-B14F-4D97-AF65-F5344CB8AC3E}">
        <p14:creationId xmlns:p14="http://schemas.microsoft.com/office/powerpoint/2010/main" val="25537018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A959C4BC-52DB-E0CE-6551-3CB945F615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sz="2800" dirty="0"/>
              <a:t>In diesem Überblicksartikel wurde jedoch empfohlen, </a:t>
            </a:r>
            <a:r>
              <a:rPr lang="de-CH" sz="2800" b="1" dirty="0"/>
              <a:t>die entzündungshemmende Wirkung </a:t>
            </a:r>
            <a:r>
              <a:rPr lang="de-CH" sz="2800" dirty="0"/>
              <a:t>von therapeutischen Waldaufenthalten und Auswirkungen auf das Immunsystem </a:t>
            </a:r>
            <a:r>
              <a:rPr lang="de-CH" sz="2800" b="1" dirty="0"/>
              <a:t>jeweils geografisch und in Bezug auf die Beschaffenheit</a:t>
            </a:r>
            <a:r>
              <a:rPr lang="de-CH" sz="2800" dirty="0"/>
              <a:t> des jeweiligen Waldes zu überprüfen und zu belegen.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B590639-B87B-9A55-47A2-C217C8D6A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AE8774-F633-420B-BA71-97AFBF172129}" type="datetime1">
              <a:rPr lang="de-DE" smtClean="0"/>
              <a:t>06.09.2023</a:t>
            </a:fld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A4AB522-7E9A-D270-699D-3C62F1F9C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CH"/>
              <a:t>Fusszeile zum Ändern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071D6DE-5B49-F8A5-FDD7-575DB2D27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AD0106-A617-4147-A825-8EB58F927227}" type="slidenum">
              <a:rPr lang="de-CH" smtClean="0"/>
              <a:pPr>
                <a:defRPr/>
              </a:pPr>
              <a:t>19</a:t>
            </a:fld>
            <a:endParaRPr lang="de-CH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30C8D9A4-BB34-4194-F105-E557D7335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Studienlage</a:t>
            </a:r>
          </a:p>
        </p:txBody>
      </p:sp>
    </p:spTree>
    <p:extLst>
      <p:ext uri="{BB962C8B-B14F-4D97-AF65-F5344CB8AC3E}">
        <p14:creationId xmlns:p14="http://schemas.microsoft.com/office/powerpoint/2010/main" val="22937237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5856B677-A5AF-80B3-D36B-9B2EC91CD3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sz="2000" dirty="0"/>
              <a:t>Burnout-Patienten</a:t>
            </a:r>
          </a:p>
          <a:p>
            <a:r>
              <a:rPr lang="de-CH" sz="2000" dirty="0"/>
              <a:t>Naturaffin</a:t>
            </a:r>
          </a:p>
          <a:p>
            <a:r>
              <a:rPr lang="de-CH" sz="2000" dirty="0" err="1"/>
              <a:t>outdoor</a:t>
            </a:r>
            <a:r>
              <a:rPr lang="de-CH" sz="2000" dirty="0"/>
              <a:t> – tauglich, bei jedem Wetter</a:t>
            </a:r>
          </a:p>
          <a:p>
            <a:r>
              <a:rPr lang="de-CH" sz="2000" dirty="0"/>
              <a:t>Gehstrecke 1km</a:t>
            </a:r>
          </a:p>
          <a:p>
            <a:r>
              <a:rPr lang="de-CH" sz="2000" dirty="0"/>
              <a:t>Keine scheren Persönlichkeitsstörungen</a:t>
            </a:r>
          </a:p>
          <a:p>
            <a:r>
              <a:rPr lang="de-CH" sz="2000" dirty="0"/>
              <a:t>Keine schweren Depressionen</a:t>
            </a:r>
          </a:p>
          <a:p>
            <a:r>
              <a:rPr lang="de-CH" sz="2000" dirty="0"/>
              <a:t>Keine Psychosen</a:t>
            </a:r>
          </a:p>
          <a:p>
            <a:r>
              <a:rPr lang="de-CH" sz="2000" dirty="0"/>
              <a:t>Keine Traumatischen Kindheitserlebnisse in der Natur</a:t>
            </a:r>
          </a:p>
          <a:p>
            <a:endParaRPr lang="de-CH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462C1D5-2D20-9768-33B0-524C15225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AE8774-F633-420B-BA71-97AFBF172129}" type="datetime1">
              <a:rPr lang="de-DE" smtClean="0"/>
              <a:t>06.09.2023</a:t>
            </a:fld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C0B275F-0992-C9DC-97B9-37A2EA1C6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CH"/>
              <a:t>Fusszeile zum Ändern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4C23625-A7CA-CDF9-5649-BE5619D18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AD0106-A617-4147-A825-8EB58F927227}" type="slidenum">
              <a:rPr lang="de-CH" smtClean="0"/>
              <a:pPr>
                <a:defRPr/>
              </a:pPr>
              <a:t>20</a:t>
            </a:fld>
            <a:endParaRPr lang="de-CH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171E0BFC-C5DB-484C-A3DB-654D32E37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Auswahl der Patientinnen</a:t>
            </a:r>
          </a:p>
        </p:txBody>
      </p:sp>
    </p:spTree>
    <p:extLst>
      <p:ext uri="{BB962C8B-B14F-4D97-AF65-F5344CB8AC3E}">
        <p14:creationId xmlns:p14="http://schemas.microsoft.com/office/powerpoint/2010/main" val="4975995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252000" y="2204865"/>
            <a:ext cx="8640000" cy="3384376"/>
          </a:xfrm>
        </p:spPr>
        <p:txBody>
          <a:bodyPr/>
          <a:lstStyle/>
          <a:p>
            <a:r>
              <a:rPr lang="de-CH" sz="2400" b="1" dirty="0"/>
              <a:t>Fragebogen</a:t>
            </a:r>
          </a:p>
          <a:p>
            <a:pPr marL="0" indent="0">
              <a:buNone/>
            </a:pPr>
            <a:r>
              <a:rPr lang="de-CH" sz="2400" dirty="0"/>
              <a:t> </a:t>
            </a:r>
          </a:p>
          <a:p>
            <a:pPr lvl="0"/>
            <a:r>
              <a:rPr lang="de-CH" sz="2400" dirty="0"/>
              <a:t>Welche ist Ihre persönlich beeindruckendste Kindheitserinnerung in der Natur?</a:t>
            </a:r>
          </a:p>
          <a:p>
            <a:pPr marL="0" indent="0">
              <a:buNone/>
            </a:pPr>
            <a:r>
              <a:rPr lang="de-CH" sz="2400" dirty="0"/>
              <a:t> </a:t>
            </a:r>
          </a:p>
          <a:p>
            <a:pPr lvl="0"/>
            <a:r>
              <a:rPr lang="de-CH" sz="2400" dirty="0"/>
              <a:t>Welche positiv prägenden Erfahrungen in der Natur ordnen Sie Ihrem Vater zu, welche Ihrer Mutter, welche sehen Sie unabhängig davon?</a:t>
            </a:r>
          </a:p>
          <a:p>
            <a:pPr marL="0" lvl="0" indent="0">
              <a:buNone/>
            </a:pPr>
            <a:r>
              <a:rPr lang="de-CH" sz="2400" dirty="0"/>
              <a:t> </a:t>
            </a:r>
          </a:p>
          <a:p>
            <a:pPr lvl="0"/>
            <a:endParaRPr lang="de-CH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AE8774-F633-420B-BA71-97AFBF172129}" type="datetime1">
              <a:rPr lang="de-DE" smtClean="0"/>
              <a:t>06.09.2023</a:t>
            </a:fld>
            <a:endParaRPr lang="de-CH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CH"/>
              <a:t>Fusszeile zum Ändern</a:t>
            </a:r>
            <a:endParaRPr lang="de-CH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AD0106-A617-4147-A825-8EB58F927227}" type="slidenum">
              <a:rPr lang="de-CH" smtClean="0"/>
              <a:pPr>
                <a:defRPr/>
              </a:pPr>
              <a:t>21</a:t>
            </a:fld>
            <a:endParaRPr lang="de-CH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252000" y="260648"/>
            <a:ext cx="8640000" cy="1296144"/>
          </a:xfrm>
        </p:spPr>
        <p:txBody>
          <a:bodyPr/>
          <a:lstStyle/>
          <a:p>
            <a:br>
              <a:rPr lang="de-CH" sz="3200" dirty="0"/>
            </a:br>
            <a:r>
              <a:rPr lang="de-CH" sz="4400" dirty="0"/>
              <a:t>Die Voruntersuchungen</a:t>
            </a:r>
          </a:p>
        </p:txBody>
      </p:sp>
    </p:spTree>
    <p:extLst>
      <p:ext uri="{BB962C8B-B14F-4D97-AF65-F5344CB8AC3E}">
        <p14:creationId xmlns:p14="http://schemas.microsoft.com/office/powerpoint/2010/main" val="38269613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252000" y="2204864"/>
            <a:ext cx="8640000" cy="3912331"/>
          </a:xfrm>
        </p:spPr>
        <p:txBody>
          <a:bodyPr/>
          <a:lstStyle/>
          <a:p>
            <a:pPr lvl="0"/>
            <a:r>
              <a:rPr lang="de-CH" sz="2400" dirty="0"/>
              <a:t>«Selbst-Regulation» in der Natur: Können Sie Ihre Stimmungen und Gefühle durch Erlebnisse in der Natur beeinflussen?</a:t>
            </a:r>
          </a:p>
          <a:p>
            <a:pPr marL="0" indent="0">
              <a:buNone/>
            </a:pPr>
            <a:r>
              <a:rPr lang="de-CH" sz="2400" dirty="0"/>
              <a:t> </a:t>
            </a:r>
          </a:p>
          <a:p>
            <a:pPr lvl="0"/>
            <a:r>
              <a:rPr lang="de-CH" sz="2400" dirty="0"/>
              <a:t>Gibt es einen Natur-Ort auf der Erde, den Ihrer Meinung nach jeder vor dem Tod besucht haben sollte?</a:t>
            </a:r>
          </a:p>
          <a:p>
            <a:pPr marL="0" indent="0">
              <a:buNone/>
            </a:pPr>
            <a:r>
              <a:rPr lang="de-CH" sz="2400" dirty="0"/>
              <a:t>  </a:t>
            </a:r>
          </a:p>
          <a:p>
            <a:pPr lvl="0"/>
            <a:r>
              <a:rPr lang="de-CH" sz="2400" dirty="0"/>
              <a:t>War die Natur irgendwann an einer Veränderung in Ihrem Leben beteiligt?  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AE8774-F633-420B-BA71-97AFBF172129}" type="datetime1">
              <a:rPr lang="de-DE" smtClean="0"/>
              <a:t>06.09.2023</a:t>
            </a:fld>
            <a:endParaRPr lang="de-CH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CH"/>
              <a:t>Fusszeile zum Ändern</a:t>
            </a:r>
            <a:endParaRPr lang="de-CH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AD0106-A617-4147-A825-8EB58F927227}" type="slidenum">
              <a:rPr lang="de-CH" smtClean="0"/>
              <a:pPr>
                <a:defRPr/>
              </a:pPr>
              <a:t>22</a:t>
            </a:fld>
            <a:endParaRPr lang="de-CH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252000" y="548680"/>
            <a:ext cx="8640000" cy="792088"/>
          </a:xfrm>
        </p:spPr>
        <p:txBody>
          <a:bodyPr/>
          <a:lstStyle/>
          <a:p>
            <a:r>
              <a:rPr lang="de-CH" sz="4400" dirty="0"/>
              <a:t>Voruntersuchung</a:t>
            </a:r>
          </a:p>
        </p:txBody>
      </p:sp>
    </p:spTree>
    <p:extLst>
      <p:ext uri="{BB962C8B-B14F-4D97-AF65-F5344CB8AC3E}">
        <p14:creationId xmlns:p14="http://schemas.microsoft.com/office/powerpoint/2010/main" val="42381796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179512" y="2564904"/>
            <a:ext cx="8640000" cy="3384376"/>
          </a:xfrm>
        </p:spPr>
        <p:txBody>
          <a:bodyPr/>
          <a:lstStyle/>
          <a:p>
            <a:r>
              <a:rPr lang="de-CH" sz="2400" dirty="0"/>
              <a:t>Anhand der Naturanamnese </a:t>
            </a:r>
            <a:r>
              <a:rPr lang="de-CH" sz="2400" b="1" dirty="0"/>
              <a:t>individuell zugeschnittene Planung eines Aktionstages </a:t>
            </a:r>
            <a:r>
              <a:rPr lang="de-CH" sz="2400" dirty="0"/>
              <a:t>mit dem Patienten</a:t>
            </a:r>
          </a:p>
          <a:p>
            <a:endParaRPr lang="de-CH" sz="2400" dirty="0"/>
          </a:p>
          <a:p>
            <a:r>
              <a:rPr lang="de-CH" sz="2400" dirty="0"/>
              <a:t>Zusammenstellen einer </a:t>
            </a:r>
            <a:r>
              <a:rPr lang="de-CH" sz="2400" b="1" dirty="0"/>
              <a:t>«Naturkiste»</a:t>
            </a:r>
            <a:r>
              <a:rPr lang="de-CH" sz="2400" dirty="0"/>
              <a:t>, welche Symbole von positiven Erinnerungen an Erlebnisse in der Natur beinhalten</a:t>
            </a:r>
          </a:p>
          <a:p>
            <a:pPr marL="0" indent="0">
              <a:buNone/>
            </a:pPr>
            <a:endParaRPr lang="de-CH" sz="2400" dirty="0"/>
          </a:p>
          <a:p>
            <a:r>
              <a:rPr lang="de-CH" sz="2400" dirty="0"/>
              <a:t>Ergänzen mit von den Patienten während der Übung verwendeten Natursymbolen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AE8774-F633-420B-BA71-97AFBF172129}" type="datetime1">
              <a:rPr lang="de-DE" smtClean="0"/>
              <a:t>06.09.2023</a:t>
            </a:fld>
            <a:endParaRPr lang="de-CH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CH"/>
              <a:t>Fusszeile zum Ändern</a:t>
            </a:r>
            <a:endParaRPr lang="de-CH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AD0106-A617-4147-A825-8EB58F927227}" type="slidenum">
              <a:rPr lang="de-CH" smtClean="0"/>
              <a:pPr>
                <a:defRPr/>
              </a:pPr>
              <a:t>23</a:t>
            </a:fld>
            <a:endParaRPr lang="de-CH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252000" y="980728"/>
            <a:ext cx="8640000" cy="1368152"/>
          </a:xfrm>
        </p:spPr>
        <p:txBody>
          <a:bodyPr/>
          <a:lstStyle/>
          <a:p>
            <a:r>
              <a:rPr lang="de-CH" dirty="0"/>
              <a:t>Vorbereitung der therapeutischen Interventionen</a:t>
            </a:r>
          </a:p>
        </p:txBody>
      </p:sp>
    </p:spTree>
    <p:extLst>
      <p:ext uri="{BB962C8B-B14F-4D97-AF65-F5344CB8AC3E}">
        <p14:creationId xmlns:p14="http://schemas.microsoft.com/office/powerpoint/2010/main" val="2051870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2000" y="548680"/>
            <a:ext cx="8640000" cy="1224136"/>
          </a:xfrm>
        </p:spPr>
        <p:txBody>
          <a:bodyPr/>
          <a:lstStyle/>
          <a:p>
            <a:r>
              <a:rPr lang="de-CH" dirty="0"/>
              <a:t>Nature </a:t>
            </a:r>
            <a:r>
              <a:rPr lang="de-CH" dirty="0" err="1"/>
              <a:t>Based</a:t>
            </a:r>
            <a:r>
              <a:rPr lang="de-CH" dirty="0"/>
              <a:t> </a:t>
            </a:r>
            <a:r>
              <a:rPr lang="de-CH" dirty="0" err="1"/>
              <a:t>Therapy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2000" y="2060848"/>
            <a:ext cx="8640000" cy="4056347"/>
          </a:xfrm>
        </p:spPr>
        <p:txBody>
          <a:bodyPr>
            <a:noAutofit/>
          </a:bodyPr>
          <a:lstStyle/>
          <a:p>
            <a:r>
              <a:rPr lang="de-CH" sz="2400" b="1" dirty="0"/>
              <a:t>Ablauf</a:t>
            </a:r>
            <a:br>
              <a:rPr lang="sv-SE" sz="2400" dirty="0"/>
            </a:br>
            <a:r>
              <a:rPr lang="de-CH" sz="2400" dirty="0"/>
              <a:t> </a:t>
            </a:r>
            <a:r>
              <a:rPr lang="de-CH" sz="2400" b="1" dirty="0"/>
              <a:t>1. Sitzung:</a:t>
            </a:r>
            <a:r>
              <a:rPr lang="de-CH" sz="2400" dirty="0"/>
              <a:t> Dauer etwa 1.5 Stunden. </a:t>
            </a:r>
            <a:br>
              <a:rPr lang="sv-SE" sz="2400" dirty="0"/>
            </a:br>
            <a:r>
              <a:rPr lang="de-CH" sz="2400" dirty="0"/>
              <a:t>Bringen Sie bitte Fotos oder sonstiges Bildmaterial aus Zeitschriften mit, die Sie an Naturerlebnisse und Landschaften aus Ihrer Kindheit und Jugend erinnern. </a:t>
            </a:r>
          </a:p>
          <a:p>
            <a:endParaRPr lang="de-CH" sz="2400" b="1" dirty="0"/>
          </a:p>
          <a:p>
            <a:endParaRPr lang="de-CH" sz="2400" b="1" dirty="0"/>
          </a:p>
          <a:p>
            <a:r>
              <a:rPr lang="de-CH" sz="2400" b="1" dirty="0"/>
              <a:t>2. Sitzung:</a:t>
            </a:r>
            <a:r>
              <a:rPr lang="de-CH" sz="2400" dirty="0"/>
              <a:t> An einem weiteren Tag, Dauer etwa 3 bis 4 Stunden. </a:t>
            </a:r>
            <a:br>
              <a:rPr lang="sv-SE" sz="2400" dirty="0"/>
            </a:br>
            <a:r>
              <a:rPr lang="de-CH" sz="2400" dirty="0"/>
              <a:t>Praktische Übungen im Garten der Klinik oder in der nahen Umgebung (Wald, Fluss). </a:t>
            </a:r>
          </a:p>
        </p:txBody>
      </p:sp>
    </p:spTree>
    <p:extLst>
      <p:ext uri="{BB962C8B-B14F-4D97-AF65-F5344CB8AC3E}">
        <p14:creationId xmlns:p14="http://schemas.microsoft.com/office/powerpoint/2010/main" val="8222211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2000" y="476672"/>
            <a:ext cx="8640000" cy="936104"/>
          </a:xfrm>
        </p:spPr>
        <p:txBody>
          <a:bodyPr/>
          <a:lstStyle/>
          <a:p>
            <a:r>
              <a:rPr lang="de-CH" dirty="0"/>
              <a:t>Nature </a:t>
            </a:r>
            <a:r>
              <a:rPr lang="de-CH" dirty="0" err="1"/>
              <a:t>Based</a:t>
            </a:r>
            <a:r>
              <a:rPr lang="de-CH" dirty="0"/>
              <a:t> </a:t>
            </a:r>
            <a:r>
              <a:rPr lang="de-CH" dirty="0" err="1"/>
              <a:t>Therapy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2000" y="2564903"/>
            <a:ext cx="8640000" cy="2736305"/>
          </a:xfrm>
        </p:spPr>
        <p:txBody>
          <a:bodyPr>
            <a:normAutofit lnSpcReduction="10000"/>
          </a:bodyPr>
          <a:lstStyle/>
          <a:p>
            <a:r>
              <a:rPr lang="de-CH" sz="2400" dirty="0"/>
              <a:t>3</a:t>
            </a:r>
            <a:r>
              <a:rPr lang="de-CH" sz="2400" b="1" dirty="0"/>
              <a:t>. Sitzung:</a:t>
            </a:r>
            <a:r>
              <a:rPr lang="de-CH" sz="2400" dirty="0"/>
              <a:t> Nachbesprechung mit Vertiefung des Erlebten und Gelernten. Anregungen für die Weiterführung der Aktivitäten zu Hause.</a:t>
            </a:r>
            <a:br>
              <a:rPr lang="sv-SE" sz="2400" dirty="0"/>
            </a:br>
            <a:r>
              <a:rPr lang="de-CH" sz="2400" dirty="0"/>
              <a:t> </a:t>
            </a:r>
            <a:br>
              <a:rPr lang="sv-SE" sz="2400" dirty="0"/>
            </a:br>
            <a:r>
              <a:rPr lang="de-CH" sz="2400" b="1" dirty="0"/>
              <a:t>4. Zu Hause:</a:t>
            </a:r>
            <a:r>
              <a:rPr lang="de-CH" sz="2400" dirty="0"/>
              <a:t> </a:t>
            </a:r>
            <a:br>
              <a:rPr lang="sv-SE" sz="2400" dirty="0"/>
            </a:br>
            <a:r>
              <a:rPr lang="de-CH" sz="2400" dirty="0"/>
              <a:t>Schriftliche Beantwortung zu Fragen über die Aktivitäten 2 Wochen im Nachhinein zur Vertiefung. </a:t>
            </a:r>
            <a:br>
              <a:rPr lang="sv-SE" dirty="0"/>
            </a:br>
            <a:endParaRPr lang="de-CH" dirty="0"/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0638848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2000" y="476672"/>
            <a:ext cx="8640000" cy="864096"/>
          </a:xfrm>
        </p:spPr>
        <p:txBody>
          <a:bodyPr/>
          <a:lstStyle/>
          <a:p>
            <a:r>
              <a:rPr lang="de-CH" dirty="0"/>
              <a:t>Nature </a:t>
            </a:r>
            <a:r>
              <a:rPr lang="de-CH" dirty="0" err="1"/>
              <a:t>Based</a:t>
            </a:r>
            <a:r>
              <a:rPr lang="de-CH" dirty="0"/>
              <a:t> </a:t>
            </a:r>
            <a:r>
              <a:rPr lang="de-CH" dirty="0" err="1"/>
              <a:t>Therapy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2000" y="2348880"/>
            <a:ext cx="8640000" cy="3768315"/>
          </a:xfrm>
        </p:spPr>
        <p:txBody>
          <a:bodyPr>
            <a:noAutofit/>
          </a:bodyPr>
          <a:lstStyle/>
          <a:p>
            <a:r>
              <a:rPr lang="de-CH" sz="2400" b="1" dirty="0"/>
              <a:t>5. Teilnahme:</a:t>
            </a:r>
            <a:r>
              <a:rPr lang="de-CH" sz="2400" dirty="0"/>
              <a:t> </a:t>
            </a:r>
            <a:br>
              <a:rPr lang="sv-SE" sz="2400" dirty="0"/>
            </a:br>
            <a:r>
              <a:rPr lang="de-CH" sz="2400" dirty="0"/>
              <a:t>an einem Treffen von ca. 20 Personen, welche im Laufe des Jahres ebenfalls an NBT teilgenommen haben, um Erfahrungen auszutauschen.</a:t>
            </a:r>
          </a:p>
          <a:p>
            <a:endParaRPr lang="de-CH" sz="2400" dirty="0"/>
          </a:p>
          <a:p>
            <a:endParaRPr lang="de-CH" sz="2400" dirty="0"/>
          </a:p>
          <a:p>
            <a:r>
              <a:rPr lang="de-CH" sz="2400" b="1" dirty="0"/>
              <a:t>6. Nachbefragung nach 6 Jahren</a:t>
            </a:r>
            <a:br>
              <a:rPr lang="sv-SE" sz="2400" dirty="0"/>
            </a:br>
            <a:r>
              <a:rPr lang="de-CH" sz="2400" dirty="0"/>
              <a:t> </a:t>
            </a:r>
            <a:br>
              <a:rPr lang="sv-SE" sz="2400" dirty="0"/>
            </a:br>
            <a:endParaRPr lang="de-CH" sz="2400" dirty="0"/>
          </a:p>
        </p:txBody>
      </p:sp>
    </p:spTree>
    <p:extLst>
      <p:ext uri="{BB962C8B-B14F-4D97-AF65-F5344CB8AC3E}">
        <p14:creationId xmlns:p14="http://schemas.microsoft.com/office/powerpoint/2010/main" val="31962026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sz="2400" dirty="0"/>
              <a:t>Patientin leidet an einer Erschöpfung und </a:t>
            </a:r>
            <a:r>
              <a:rPr lang="de-CH" sz="2400" dirty="0" err="1"/>
              <a:t>rez</a:t>
            </a:r>
            <a:r>
              <a:rPr lang="de-CH" sz="2400" dirty="0"/>
              <a:t>. Depression</a:t>
            </a:r>
          </a:p>
          <a:p>
            <a:r>
              <a:rPr lang="de-CH" sz="2400" dirty="0"/>
              <a:t>Arbeitsverlust wegen langer Krankheit</a:t>
            </a:r>
          </a:p>
          <a:p>
            <a:r>
              <a:rPr lang="de-CH" sz="2400" dirty="0"/>
              <a:t>Beengte und lärmige Wohnverhältnisse</a:t>
            </a:r>
          </a:p>
          <a:p>
            <a:r>
              <a:rPr lang="de-CH" sz="2400" dirty="0"/>
              <a:t>Schwere Belastung in der Kindheit: Früher Tod des Vaters und stark gehbehinderte alleinerziehende Mutter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AE8774-F633-420B-BA71-97AFBF172129}" type="datetime1">
              <a:rPr lang="de-DE" smtClean="0"/>
              <a:t>06.09.2023</a:t>
            </a:fld>
            <a:endParaRPr lang="de-CH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CH"/>
              <a:t>Fusszeile zum Ändern</a:t>
            </a:r>
            <a:endParaRPr lang="de-CH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AD0106-A617-4147-A825-8EB58F927227}" type="slidenum">
              <a:rPr lang="de-CH" smtClean="0"/>
              <a:pPr>
                <a:defRPr/>
              </a:pPr>
              <a:t>27</a:t>
            </a:fld>
            <a:endParaRPr lang="de-CH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Patientenbeispiel aus dem Buch</a:t>
            </a:r>
            <a:br>
              <a:rPr lang="de-CH" dirty="0"/>
            </a:b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4368917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0DADC296-BE7F-417A-9286-F50C5BE6D0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sz="2400" dirty="0"/>
              <a:t>soziale Isolation und Selbstwertproblematik</a:t>
            </a:r>
          </a:p>
          <a:p>
            <a:pPr marL="0" indent="0">
              <a:buNone/>
            </a:pPr>
            <a:endParaRPr lang="de-CH" sz="2400" dirty="0"/>
          </a:p>
          <a:p>
            <a:r>
              <a:rPr lang="de-CH" sz="2400" dirty="0"/>
              <a:t>Neigung alles perfekt machen zu wollen</a:t>
            </a:r>
          </a:p>
          <a:p>
            <a:r>
              <a:rPr lang="de-CH" sz="2400" dirty="0"/>
              <a:t>Eigene Leistungen genügen nie, sind nie gut genug</a:t>
            </a:r>
          </a:p>
          <a:p>
            <a:pPr marL="0" indent="0">
              <a:buNone/>
            </a:pPr>
            <a:endParaRPr lang="de-CH" sz="2400" dirty="0"/>
          </a:p>
          <a:p>
            <a:endParaRPr lang="de-CH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0EF54FF-E96D-47A7-A9D0-7378AB759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AE8774-F633-420B-BA71-97AFBF172129}" type="datetime1">
              <a:rPr lang="de-DE" smtClean="0"/>
              <a:t>06.09.2023</a:t>
            </a:fld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6CE849B-3F8A-4CD0-AD13-133B1C2F6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CH"/>
              <a:t>Fusszeile zum Ändern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08E9B0A-14FF-4AE7-86A4-A4CB9F7A7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AD0106-A617-4147-A825-8EB58F927227}" type="slidenum">
              <a:rPr lang="de-CH" smtClean="0"/>
              <a:pPr>
                <a:defRPr/>
              </a:pPr>
              <a:t>28</a:t>
            </a:fld>
            <a:endParaRPr lang="de-CH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F2625CFD-91B5-4FE8-842B-E0001306B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Patientenbeispiel</a:t>
            </a:r>
          </a:p>
        </p:txBody>
      </p:sp>
    </p:spTree>
    <p:extLst>
      <p:ext uri="{BB962C8B-B14F-4D97-AF65-F5344CB8AC3E}">
        <p14:creationId xmlns:p14="http://schemas.microsoft.com/office/powerpoint/2010/main" val="1913538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-828600" y="404664"/>
            <a:ext cx="9343950" cy="1286025"/>
          </a:xfrm>
        </p:spPr>
        <p:txBody>
          <a:bodyPr/>
          <a:lstStyle/>
          <a:p>
            <a:r>
              <a:rPr lang="de-DE" b="1" dirty="0">
                <a:solidFill>
                  <a:schemeClr val="accent1">
                    <a:lumMod val="75000"/>
                  </a:schemeClr>
                </a:solidFill>
              </a:rPr>
              <a:t>Diagnose und Symptome</a:t>
            </a:r>
          </a:p>
        </p:txBody>
      </p:sp>
      <p:sp>
        <p:nvSpPr>
          <p:cNvPr id="198658" name="Textruta 2"/>
          <p:cNvSpPr txBox="1">
            <a:spLocks noChangeArrowheads="1"/>
          </p:cNvSpPr>
          <p:nvPr/>
        </p:nvSpPr>
        <p:spPr bwMode="auto">
          <a:xfrm>
            <a:off x="900113" y="2336799"/>
            <a:ext cx="3562350" cy="194310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mbria" charset="0"/>
                <a:ea typeface="Times New Roman" charset="0"/>
              </a:rPr>
              <a:t>Diagnosen: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mbria" charset="0"/>
                <a:ea typeface="Times New Roman" charset="0"/>
              </a:rPr>
              <a:t>Depressive Episode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mbria" charset="0"/>
                <a:ea typeface="Times New Roman" charset="0"/>
              </a:rPr>
              <a:t>Persönlichkeitsakzentuierung (</a:t>
            </a:r>
            <a:r>
              <a:rPr kumimoji="0" lang="de-DE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Cambria" charset="0"/>
                <a:ea typeface="Times New Roman" charset="0"/>
              </a:rPr>
              <a:t>perfektionistsch</a:t>
            </a:r>
            <a:r>
              <a:rPr kumimoji="0" lang="de-DE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mbria" charset="0"/>
                <a:ea typeface="Times New Roman" charset="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mbria" charset="0"/>
              <a:ea typeface="Times New Roman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mbria" charset="0"/>
                <a:ea typeface="Times New Roman" charset="0"/>
              </a:rPr>
              <a:t>Pflegediagnosen:</a:t>
            </a:r>
            <a:r>
              <a:rPr kumimoji="0" lang="de-DE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mbria" charset="0"/>
                <a:ea typeface="Times New Roman" charset="0"/>
              </a:rPr>
              <a:t> Erschöpfung</a:t>
            </a:r>
          </a:p>
        </p:txBody>
      </p:sp>
      <p:sp>
        <p:nvSpPr>
          <p:cNvPr id="198659" name="Text Box 3"/>
          <p:cNvSpPr txBox="1">
            <a:spLocks noChangeArrowheads="1"/>
          </p:cNvSpPr>
          <p:nvPr/>
        </p:nvSpPr>
        <p:spPr bwMode="auto">
          <a:xfrm>
            <a:off x="900113" y="2336799"/>
            <a:ext cx="3562350" cy="31084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Times New Roman" charset="0"/>
              </a:rPr>
              <a:t>Symptome:</a:t>
            </a:r>
            <a:r>
              <a:rPr kumimoji="0" lang="de-DE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Times New Roman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Times New Roman" charset="0"/>
              </a:rPr>
              <a:t>Erschöpfung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Times New Roman" charset="0"/>
              </a:rPr>
              <a:t>Konzentrationsstörungen Antriebshemmung Versagensängste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Times New Roman" charset="0"/>
              </a:rPr>
              <a:t>negatives Gedankenkreisen Sozialer Rückzug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mbria" charset="0"/>
              <a:ea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30154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solidFill>
                  <a:schemeClr val="accent1">
                    <a:lumMod val="75000"/>
                  </a:schemeClr>
                </a:solidFill>
              </a:rPr>
              <a:t>NBT Anamnese</a:t>
            </a:r>
          </a:p>
        </p:txBody>
      </p:sp>
      <p:sp>
        <p:nvSpPr>
          <p:cNvPr id="200706" name="Text Box 2"/>
          <p:cNvSpPr txBox="1">
            <a:spLocks noChangeArrowheads="1"/>
          </p:cNvSpPr>
          <p:nvPr/>
        </p:nvSpPr>
        <p:spPr bwMode="auto">
          <a:xfrm>
            <a:off x="1803400" y="2527300"/>
            <a:ext cx="5262563" cy="34671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Times New Roman" charset="0"/>
              </a:rPr>
              <a:t>NBT-Anamnese</a:t>
            </a:r>
            <a:r>
              <a:rPr kumimoji="0" lang="de-DE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Times New Roman" charset="0"/>
              </a:rPr>
              <a:t>: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Times New Roman" charset="0"/>
              </a:rPr>
              <a:t>See-Typ, Blau, Grün, Glitzerfarben, Türkis in der Natur, Muster, Struktur, Symmetrie,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e-DE" dirty="0">
              <a:solidFill>
                <a:srgbClr val="000000"/>
              </a:solidFill>
              <a:latin typeface="+mj-lt"/>
              <a:ea typeface="Times New Roman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Times New Roman" charset="0"/>
              </a:rPr>
              <a:t>der goldene Schnitt in der Natur (Perfektion) Schneeflocken, Sonnenblumen, Gefiederzeichnungen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e-DE" dirty="0">
              <a:solidFill>
                <a:srgbClr val="000000"/>
              </a:solidFill>
              <a:latin typeface="+mj-lt"/>
              <a:ea typeface="Times New Roman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Times New Roman" charset="0"/>
              </a:rPr>
              <a:t>Luftzustände: Temperatur, Feuchtigkeit, Wind, Geruch nach frisch gemähtem  Gras,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Times New Roman" charset="0"/>
              </a:rPr>
              <a:t>Licht und Schatten </a:t>
            </a:r>
          </a:p>
        </p:txBody>
      </p:sp>
    </p:spTree>
    <p:extLst>
      <p:ext uri="{BB962C8B-B14F-4D97-AF65-F5344CB8AC3E}">
        <p14:creationId xmlns:p14="http://schemas.microsoft.com/office/powerpoint/2010/main" val="12441340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502D2397-C8D8-C630-87E4-F5F2ADBB60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A313407-C784-B5D6-56DD-6A5431488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AE8774-F633-420B-BA71-97AFBF172129}" type="datetime1">
              <a:rPr lang="de-DE" smtClean="0"/>
              <a:t>06.09.2023</a:t>
            </a:fld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B4D256B-256E-9DF8-1BE5-7959DECA2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CH"/>
              <a:t>Fusszeile zum Ändern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177A386-0056-6DB7-B793-F3BC9FCDA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AD0106-A617-4147-A825-8EB58F927227}" type="slidenum">
              <a:rPr lang="de-CH" smtClean="0"/>
              <a:pPr>
                <a:defRPr/>
              </a:pPr>
              <a:t>31</a:t>
            </a:fld>
            <a:endParaRPr lang="de-CH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EB2C6237-EE39-3A7B-9836-E9128B0A3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Frau Hauswurz</a:t>
            </a:r>
          </a:p>
        </p:txBody>
      </p:sp>
    </p:spTree>
    <p:extLst>
      <p:ext uri="{BB962C8B-B14F-4D97-AF65-F5344CB8AC3E}">
        <p14:creationId xmlns:p14="http://schemas.microsoft.com/office/powerpoint/2010/main" val="29172721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 descr="P10306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7384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5464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02A667D-7339-03EE-369E-EB9E57FC5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763A72D-F9C3-4D77-8F91-8DA43A5695F6}" type="datetime1">
              <a:rPr lang="de-DE" smtClean="0"/>
              <a:pPr>
                <a:defRPr/>
              </a:pPr>
              <a:t>06.09.2023</a:t>
            </a:fld>
            <a:endParaRPr lang="de-CH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2ADE5AA-0735-FD61-0075-383893ED6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CH"/>
              <a:t>Fusszeile zum ändern</a:t>
            </a:r>
            <a:endParaRPr lang="de-CH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6C7D521-248A-564E-137B-79BB97F10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2094D6-EAB1-4D1F-BF6B-4B3DCED56B40}" type="slidenum">
              <a:rPr lang="de-CH" smtClean="0"/>
              <a:pPr>
                <a:defRPr/>
              </a:pPr>
              <a:t>33</a:t>
            </a:fld>
            <a:endParaRPr lang="de-CH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4E4634D-814A-BCB0-966D-D018B5730D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4400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870DDD2-CCFE-EA14-EB14-3591F7B95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763A72D-F9C3-4D77-8F91-8DA43A5695F6}" type="datetime1">
              <a:rPr lang="de-DE" smtClean="0"/>
              <a:pPr>
                <a:defRPr/>
              </a:pPr>
              <a:t>06.09.2023</a:t>
            </a:fld>
            <a:endParaRPr lang="de-CH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3A22584-437F-4E20-BDA7-BB336E10A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CH"/>
              <a:t>Fusszeile zum ändern</a:t>
            </a:r>
            <a:endParaRPr lang="de-CH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912B6C8-16D7-BA2F-02CF-86DEF23A7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2094D6-EAB1-4D1F-BF6B-4B3DCED56B40}" type="slidenum">
              <a:rPr lang="de-CH" smtClean="0"/>
              <a:pPr>
                <a:defRPr/>
              </a:pPr>
              <a:t>34</a:t>
            </a:fld>
            <a:endParaRPr lang="de-CH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1033A8F-A5EC-C92F-7607-74EA0C1E75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03448"/>
            <a:ext cx="9144000" cy="8424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9281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87D19942-164D-F16B-83BA-A05D5C76C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763A72D-F9C3-4D77-8F91-8DA43A5695F6}" type="datetime1">
              <a:rPr lang="de-DE" smtClean="0"/>
              <a:pPr>
                <a:defRPr/>
              </a:pPr>
              <a:t>06.09.2023</a:t>
            </a:fld>
            <a:endParaRPr lang="de-CH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E4076F8-AEBD-3B45-4CAB-0B1A2264F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CH"/>
              <a:t>Fusszeile zum ändern</a:t>
            </a:r>
            <a:endParaRPr lang="de-CH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06884B2-5BE8-773F-02B0-D84A9B96E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2094D6-EAB1-4D1F-BF6B-4B3DCED56B40}" type="slidenum">
              <a:rPr lang="de-CH" smtClean="0"/>
              <a:pPr>
                <a:defRPr/>
              </a:pPr>
              <a:t>35</a:t>
            </a:fld>
            <a:endParaRPr lang="de-CH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101069C-24C5-0F47-3F43-F5C9C2A95C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5459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862AE1D-0D59-4B0E-8539-46E5406AA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763A72D-F9C3-4D77-8F91-8DA43A5695F6}" type="datetime1">
              <a:rPr lang="de-DE" smtClean="0"/>
              <a:pPr>
                <a:defRPr/>
              </a:pPr>
              <a:t>06.09.2023</a:t>
            </a:fld>
            <a:endParaRPr lang="de-CH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798BDB4-6D06-4F51-A5E8-8C67D09C9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CH"/>
              <a:t>Fusszeile zum ändern</a:t>
            </a:r>
            <a:endParaRPr lang="de-CH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30D16D5-A66D-42E4-8F71-133397B63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2094D6-EAB1-4D1F-BF6B-4B3DCED56B40}" type="slidenum">
              <a:rPr lang="de-CH" smtClean="0"/>
              <a:pPr>
                <a:defRPr/>
              </a:pPr>
              <a:t>36</a:t>
            </a:fld>
            <a:endParaRPr lang="de-CH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CBC0D9C-A749-19ED-0AC6-8263472D2C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8441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8AB86FAC-93B7-EFE9-1173-A1978FD1A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763A72D-F9C3-4D77-8F91-8DA43A5695F6}" type="datetime1">
              <a:rPr lang="de-DE" smtClean="0"/>
              <a:pPr>
                <a:defRPr/>
              </a:pPr>
              <a:t>06.09.2023</a:t>
            </a:fld>
            <a:endParaRPr lang="de-CH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F1CDECF-7787-1D11-7EB6-48BDD3738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CH"/>
              <a:t>Fusszeile zum ändern</a:t>
            </a:r>
            <a:endParaRPr lang="de-CH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B78ED52-0A96-37AB-650F-4D97F04CC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2094D6-EAB1-4D1F-BF6B-4B3DCED56B40}" type="slidenum">
              <a:rPr lang="de-CH" smtClean="0"/>
              <a:pPr>
                <a:defRPr/>
              </a:pPr>
              <a:t>37</a:t>
            </a:fld>
            <a:endParaRPr lang="de-CH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095A7CC-7C3E-C5ED-A211-01399445B5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59432"/>
            <a:ext cx="9180512" cy="7776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290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F9031698-538B-ECA3-D057-4C8268B5BF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E73C847-5CE1-7812-9044-24421BF91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AE8774-F633-420B-BA71-97AFBF172129}" type="datetime1">
              <a:rPr lang="de-DE" smtClean="0"/>
              <a:t>06.09.2023</a:t>
            </a:fld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1813DD9-4F18-18A7-DF36-3FA7F461F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CH"/>
              <a:t>Fusszeile zum Ändern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537D477-BB23-93CE-4AF1-6389B6BFB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AD0106-A617-4147-A825-8EB58F927227}" type="slidenum">
              <a:rPr lang="de-CH" smtClean="0"/>
              <a:pPr>
                <a:defRPr/>
              </a:pPr>
              <a:t>38</a:t>
            </a:fld>
            <a:endParaRPr lang="de-CH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495F6273-0D56-D386-9011-ECD1C374B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Frau Schmetterling</a:t>
            </a:r>
          </a:p>
        </p:txBody>
      </p:sp>
    </p:spTree>
    <p:extLst>
      <p:ext uri="{BB962C8B-B14F-4D97-AF65-F5344CB8AC3E}">
        <p14:creationId xmlns:p14="http://schemas.microsoft.com/office/powerpoint/2010/main" val="76408650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DF221CE-C2D4-422B-A7C6-DFFF02E35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763A72D-F9C3-4D77-8F91-8DA43A5695F6}" type="datetime1">
              <a:rPr lang="de-DE" smtClean="0"/>
              <a:pPr>
                <a:defRPr/>
              </a:pPr>
              <a:t>06.09.2023</a:t>
            </a:fld>
            <a:endParaRPr lang="de-CH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B88B3FB-5A8E-4BD9-9D58-D00D0FC31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CH"/>
              <a:t>Fusszeile zum ändern</a:t>
            </a:r>
            <a:endParaRPr lang="de-CH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4B54DF8-79EF-481B-9DEC-1990A0DB0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2094D6-EAB1-4D1F-BF6B-4B3DCED56B40}" type="slidenum">
              <a:rPr lang="de-CH" smtClean="0"/>
              <a:pPr>
                <a:defRPr/>
              </a:pPr>
              <a:t>39</a:t>
            </a:fld>
            <a:endParaRPr lang="de-CH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20140BC-7E53-C379-BF7B-42B301464A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459432"/>
            <a:ext cx="9180512" cy="7920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4141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/>
          <p:cNvSpPr>
            <a:spLocks noGrp="1"/>
          </p:cNvSpPr>
          <p:nvPr>
            <p:ph type="ctrTitle" idx="4294967295"/>
          </p:nvPr>
        </p:nvSpPr>
        <p:spPr>
          <a:xfrm>
            <a:off x="0" y="3933825"/>
            <a:ext cx="7772400" cy="935038"/>
          </a:xfrm>
          <a:prstGeom prst="rect">
            <a:avLst/>
          </a:prstGeom>
        </p:spPr>
        <p:txBody>
          <a:bodyPr/>
          <a:lstStyle/>
          <a:p>
            <a:r>
              <a:rPr lang="sv-SE" dirty="0"/>
              <a:t>foton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4294967295"/>
          </p:nvPr>
        </p:nvSpPr>
        <p:spPr>
          <a:xfrm>
            <a:off x="0" y="5013325"/>
            <a:ext cx="7775575" cy="129540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de-DE" dirty="0">
                <a:hlinkClick r:id="rId2"/>
              </a:rPr>
              <a:t>                                </a:t>
            </a:r>
            <a:endParaRPr lang="de-DE" dirty="0"/>
          </a:p>
        </p:txBody>
      </p:sp>
      <p:pic>
        <p:nvPicPr>
          <p:cNvPr id="2050" name="Picture 2" descr="E:\P103003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19472"/>
            <a:ext cx="9144000" cy="8280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98743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B311FE4-5F1D-EC0D-F2A0-5B9AD7A4A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763A72D-F9C3-4D77-8F91-8DA43A5695F6}" type="datetime1">
              <a:rPr lang="de-DE" smtClean="0"/>
              <a:pPr>
                <a:defRPr/>
              </a:pPr>
              <a:t>06.09.2023</a:t>
            </a:fld>
            <a:endParaRPr lang="de-CH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EF2BB16-0493-6B3F-5E4B-DDB719EDB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CH"/>
              <a:t>Fusszeile zum ändern</a:t>
            </a:r>
            <a:endParaRPr lang="de-CH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A8ABCEE-FDD1-7478-6B5F-0576CCE8F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2094D6-EAB1-4D1F-BF6B-4B3DCED56B40}" type="slidenum">
              <a:rPr lang="de-CH" smtClean="0"/>
              <a:pPr>
                <a:defRPr/>
              </a:pPr>
              <a:t>41</a:t>
            </a:fld>
            <a:endParaRPr lang="de-CH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4B3B0EC-B839-2466-99C7-522C3CEB2F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-675456"/>
            <a:ext cx="9180512" cy="7920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6784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14F2BC1-3729-C04E-6AFB-5E05A96ED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763A72D-F9C3-4D77-8F91-8DA43A5695F6}" type="datetime1">
              <a:rPr lang="de-DE" smtClean="0"/>
              <a:pPr>
                <a:defRPr/>
              </a:pPr>
              <a:t>06.09.2023</a:t>
            </a:fld>
            <a:endParaRPr lang="de-CH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0763545-2697-F69B-2BFC-0835A9B54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CH"/>
              <a:t>Fusszeile zum ändern</a:t>
            </a:r>
            <a:endParaRPr lang="de-CH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082020E-F121-85FF-17BA-A7FF14D7D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2094D6-EAB1-4D1F-BF6B-4B3DCED56B40}" type="slidenum">
              <a:rPr lang="de-CH" smtClean="0"/>
              <a:pPr>
                <a:defRPr/>
              </a:pPr>
              <a:t>42</a:t>
            </a:fld>
            <a:endParaRPr lang="de-CH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F584C45-6699-2C5C-DF90-4AA1F93107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75456"/>
            <a:ext cx="9108504" cy="8568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89287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2040E88A-1E9C-B13C-8126-2E6E60B68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763A72D-F9C3-4D77-8F91-8DA43A5695F6}" type="datetime1">
              <a:rPr lang="de-DE" smtClean="0"/>
              <a:pPr>
                <a:defRPr/>
              </a:pPr>
              <a:t>06.09.2023</a:t>
            </a:fld>
            <a:endParaRPr lang="de-CH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7E0D91A-CC7D-5AAC-D3F9-8C832EC5F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CH"/>
              <a:t>Fusszeile zum ändern</a:t>
            </a:r>
            <a:endParaRPr lang="de-CH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633A4F9-8B36-B64C-9889-12903F1EF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2094D6-EAB1-4D1F-BF6B-4B3DCED56B40}" type="slidenum">
              <a:rPr lang="de-CH" smtClean="0"/>
              <a:pPr>
                <a:defRPr/>
              </a:pPr>
              <a:t>43</a:t>
            </a:fld>
            <a:endParaRPr lang="de-CH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0C2338E-83AC-55AD-A71C-DB3699026A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75456"/>
            <a:ext cx="9144000" cy="8496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44191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Fragen nach Aktivitätstag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2000" y="2564904"/>
            <a:ext cx="8640000" cy="3552291"/>
          </a:xfrm>
        </p:spPr>
        <p:txBody>
          <a:bodyPr>
            <a:normAutofit lnSpcReduction="10000"/>
          </a:bodyPr>
          <a:lstStyle/>
          <a:p>
            <a:pPr lvl="0"/>
            <a:endParaRPr lang="de-CH" sz="2000" dirty="0"/>
          </a:p>
          <a:p>
            <a:pPr lvl="0"/>
            <a:endParaRPr lang="de-CH" sz="2000" dirty="0"/>
          </a:p>
          <a:p>
            <a:pPr lvl="0"/>
            <a:r>
              <a:rPr lang="de-CH" sz="2000" dirty="0"/>
              <a:t>Was hat Sie jede einzelne Aktivität über Ihre eigenen Erfahrungen mit Glück und Freude gelehrt?</a:t>
            </a:r>
          </a:p>
          <a:p>
            <a:pPr marL="0" indent="0">
              <a:buNone/>
            </a:pPr>
            <a:r>
              <a:rPr lang="de-CH" sz="2000" dirty="0"/>
              <a:t> </a:t>
            </a:r>
          </a:p>
          <a:p>
            <a:pPr marL="0" indent="0">
              <a:buNone/>
            </a:pPr>
            <a:endParaRPr lang="de-CH" sz="2000" dirty="0"/>
          </a:p>
          <a:p>
            <a:pPr lvl="0"/>
            <a:r>
              <a:rPr lang="de-CH" sz="2000" dirty="0"/>
              <a:t>Was haben Sie darüber gelernt, wie Sie Ihre Sinne anregen können?</a:t>
            </a:r>
          </a:p>
          <a:p>
            <a:pPr lvl="0"/>
            <a:endParaRPr lang="de-CH" sz="2000" dirty="0"/>
          </a:p>
          <a:p>
            <a:pPr lvl="0"/>
            <a:r>
              <a:rPr lang="de-CH" sz="2000" dirty="0"/>
              <a:t>Siehe Fragebögen</a:t>
            </a:r>
          </a:p>
          <a:p>
            <a:pPr marL="0" indent="0">
              <a:buNone/>
            </a:pPr>
            <a:r>
              <a:rPr lang="de-CH" sz="2000" dirty="0"/>
              <a:t> </a:t>
            </a:r>
          </a:p>
          <a:p>
            <a:pPr marL="0" indent="0">
              <a:buNone/>
            </a:pP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49051903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C5B84C21-C8B4-4F49-6BE8-779864B427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000" y="2564904"/>
            <a:ext cx="8640000" cy="3552291"/>
          </a:xfrm>
        </p:spPr>
        <p:txBody>
          <a:bodyPr/>
          <a:lstStyle/>
          <a:p>
            <a:r>
              <a:rPr lang="de-CH" sz="2400" dirty="0"/>
              <a:t>Abgeleitet aus den Erfahrungen der NBT-Aktivitäten</a:t>
            </a:r>
          </a:p>
          <a:p>
            <a:endParaRPr lang="de-CH" sz="2400" dirty="0"/>
          </a:p>
          <a:p>
            <a:r>
              <a:rPr lang="de-CH" sz="2400" dirty="0"/>
              <a:t>Wo, wann und wie sind ähnliche Aktivitäten im Wohnumfeld oder auf dem Arbeitsweg möglich</a:t>
            </a:r>
          </a:p>
          <a:p>
            <a:endParaRPr lang="de-CH" sz="2400" dirty="0"/>
          </a:p>
          <a:p>
            <a:r>
              <a:rPr lang="de-CH" sz="2400" b="1" dirty="0"/>
              <a:t>Natur ist überall</a:t>
            </a:r>
            <a:r>
              <a:rPr lang="de-CH" sz="2400" dirty="0"/>
              <a:t>, auch in der Stadt zu finden</a:t>
            </a:r>
          </a:p>
          <a:p>
            <a:pPr marL="0" indent="0">
              <a:buNone/>
            </a:pPr>
            <a:endParaRPr lang="de-CH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EC66C2C-D9D9-F0A4-AFA7-7884F4B71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AE8774-F633-420B-BA71-97AFBF172129}" type="datetime1">
              <a:rPr lang="de-DE" smtClean="0"/>
              <a:t>06.09.2023</a:t>
            </a:fld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C5AD117-EC75-266A-2C65-4609131F9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CH"/>
              <a:t>Fusszeile zum Ändern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1266727-3ACB-9B73-1D6D-4A0432EFB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AD0106-A617-4147-A825-8EB58F927227}" type="slidenum">
              <a:rPr lang="de-CH" smtClean="0"/>
              <a:pPr>
                <a:defRPr/>
              </a:pPr>
              <a:t>45</a:t>
            </a:fld>
            <a:endParaRPr lang="de-CH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6D121D81-7B1F-27ED-7D75-F920AD637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Individuelle Prävention</a:t>
            </a:r>
          </a:p>
        </p:txBody>
      </p:sp>
    </p:spTree>
    <p:extLst>
      <p:ext uri="{BB962C8B-B14F-4D97-AF65-F5344CB8AC3E}">
        <p14:creationId xmlns:p14="http://schemas.microsoft.com/office/powerpoint/2010/main" val="35095099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1662BE1F-36C3-8296-D7FF-58595A6CDA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sz="2400" dirty="0"/>
              <a:t>Aktivitäten sollen nicht wie Arbeit wirken</a:t>
            </a:r>
          </a:p>
          <a:p>
            <a:endParaRPr lang="de-CH" sz="2400" dirty="0"/>
          </a:p>
          <a:p>
            <a:r>
              <a:rPr lang="de-CH" sz="2400" dirty="0"/>
              <a:t>Aktivitäten in der Natur trotz starker zivilisatorischer Einflüsse</a:t>
            </a:r>
          </a:p>
          <a:p>
            <a:endParaRPr lang="de-CH" sz="2400" dirty="0"/>
          </a:p>
          <a:p>
            <a:r>
              <a:rPr lang="de-CH" sz="2400" dirty="0"/>
              <a:t>Eintauchen und Abgrenzen der Therapeutinnen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28647B1-37C7-3AEA-08F3-13C721131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AE8774-F633-420B-BA71-97AFBF172129}" type="datetime1">
              <a:rPr lang="de-DE" smtClean="0"/>
              <a:t>06.09.2023</a:t>
            </a:fld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5B014F8-3EA8-5A60-6316-AD0785BBF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CH"/>
              <a:t>Fusszeile zum Ändern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DF1D3AB-1F72-AF37-C214-D1D23C53F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AD0106-A617-4147-A825-8EB58F927227}" type="slidenum">
              <a:rPr lang="de-CH" smtClean="0"/>
              <a:pPr>
                <a:defRPr/>
              </a:pPr>
              <a:t>46</a:t>
            </a:fld>
            <a:endParaRPr lang="de-CH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9FEE16EA-3BB9-5893-9009-120DF3B81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Allgemeines</a:t>
            </a:r>
          </a:p>
        </p:txBody>
      </p:sp>
    </p:spTree>
    <p:extLst>
      <p:ext uri="{BB962C8B-B14F-4D97-AF65-F5344CB8AC3E}">
        <p14:creationId xmlns:p14="http://schemas.microsoft.com/office/powerpoint/2010/main" val="75057339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altLang="de-DE" dirty="0">
                <a:solidFill>
                  <a:schemeClr val="accent5">
                    <a:lumMod val="75000"/>
                  </a:schemeClr>
                </a:solidFill>
              </a:rPr>
              <a:t>Nature </a:t>
            </a:r>
            <a:r>
              <a:rPr lang="de-CH" altLang="de-DE" dirty="0" err="1">
                <a:solidFill>
                  <a:schemeClr val="accent5">
                    <a:lumMod val="75000"/>
                  </a:schemeClr>
                </a:solidFill>
              </a:rPr>
              <a:t>Based</a:t>
            </a:r>
            <a:r>
              <a:rPr lang="de-CH" altLang="de-DE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de-CH" altLang="de-DE" dirty="0" err="1">
                <a:solidFill>
                  <a:schemeClr val="accent5">
                    <a:lumMod val="75000"/>
                  </a:schemeClr>
                </a:solidFill>
              </a:rPr>
              <a:t>Therapy</a:t>
            </a:r>
            <a:r>
              <a:rPr lang="de-CH" altLang="de-DE" dirty="0">
                <a:solidFill>
                  <a:schemeClr val="accent5">
                    <a:lumMod val="75000"/>
                  </a:schemeClr>
                </a:solidFill>
              </a:rPr>
              <a:t> in der Clinica Curativa</a:t>
            </a:r>
            <a:endParaRPr lang="de-CH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CH" dirty="0"/>
          </a:p>
          <a:p>
            <a:r>
              <a:rPr lang="de-CH" dirty="0"/>
              <a:t>In der Gruppe gemeinsam Naturerfahrungen machen</a:t>
            </a:r>
          </a:p>
          <a:p>
            <a:endParaRPr lang="de-CH" dirty="0"/>
          </a:p>
          <a:p>
            <a:r>
              <a:rPr lang="de-CH" dirty="0"/>
              <a:t>Stärken und Schwächen spüren</a:t>
            </a:r>
          </a:p>
          <a:p>
            <a:r>
              <a:rPr lang="de-CH" dirty="0"/>
              <a:t>Probleme gemeinsam lösen, gemeinsam lachen, gemeinsam machen</a:t>
            </a:r>
          </a:p>
          <a:p>
            <a:endParaRPr lang="de-CH" dirty="0"/>
          </a:p>
          <a:p>
            <a:r>
              <a:rPr lang="de-CH" dirty="0"/>
              <a:t>Die positiven Kindheitserfahrungen in der Natur reaktivieren</a:t>
            </a:r>
          </a:p>
        </p:txBody>
      </p:sp>
    </p:spTree>
    <p:extLst>
      <p:ext uri="{BB962C8B-B14F-4D97-AF65-F5344CB8AC3E}">
        <p14:creationId xmlns:p14="http://schemas.microsoft.com/office/powerpoint/2010/main" val="107399382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0723B70-C050-EB56-15E7-198B63B1F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AE8774-F633-420B-BA71-97AFBF172129}" type="datetime1">
              <a:rPr lang="de-DE" smtClean="0"/>
              <a:t>06.09.2023</a:t>
            </a:fld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D1DDEFA-1D0D-9CE0-C55B-3C8DB9322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CH"/>
              <a:t>Fusszeile zum Ändern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4F3570B-4311-85A4-43CB-3EF6BA680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AD0106-A617-4147-A825-8EB58F927227}" type="slidenum">
              <a:rPr lang="de-CH" smtClean="0"/>
              <a:pPr>
                <a:defRPr/>
              </a:pPr>
              <a:t>48</a:t>
            </a:fld>
            <a:endParaRPr lang="de-CH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E456C61A-3DB5-835B-D958-55831E88C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Kraft der Beziehung zum Wald</a:t>
            </a:r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3E4EC85C-AD7B-FD07-B3EF-547696C226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7584" y="2348880"/>
            <a:ext cx="7380081" cy="298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442127"/>
      </p:ext>
    </p:extLst>
  </p:cSld>
  <p:clrMapOvr>
    <a:masterClrMapping/>
  </p:clrMapOvr>
</p:sld>
</file>

<file path=ppt/theme/theme1.xml><?xml version="1.0" encoding="utf-8"?>
<a:theme xmlns:a="http://schemas.openxmlformats.org/drawingml/2006/main" name="2019_CCU_FDer Wald als ArztII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2019_CCU_FDer Wald als ArztII</Template>
  <TotalTime>0</TotalTime>
  <Words>1471</Words>
  <Application>Microsoft Office PowerPoint</Application>
  <PresentationFormat>Bildschirmpräsentation (4:3)</PresentationFormat>
  <Paragraphs>291</Paragraphs>
  <Slides>48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48</vt:i4>
      </vt:variant>
    </vt:vector>
  </HeadingPairs>
  <TitlesOfParts>
    <vt:vector size="53" baseType="lpstr">
      <vt:lpstr>Arial</vt:lpstr>
      <vt:lpstr>Calibri</vt:lpstr>
      <vt:lpstr>Cambria</vt:lpstr>
      <vt:lpstr>Source Sans Pro</vt:lpstr>
      <vt:lpstr>2019_CCU_FDer Wald als ArztII</vt:lpstr>
      <vt:lpstr>    Integrative Rehabilitation Scuol</vt:lpstr>
      <vt:lpstr>Behandlung von Stressfolgeerkrankungen mit kindheitsorientierter  Naturbasierter Therapie</vt:lpstr>
      <vt:lpstr>PowerPoint-Präsentation</vt:lpstr>
      <vt:lpstr>Grundlagen der Nature Based Therapy</vt:lpstr>
      <vt:lpstr>Positive Kindheitserinnerungen in der Natur der Kindheit</vt:lpstr>
      <vt:lpstr>Nature Based Therapy</vt:lpstr>
      <vt:lpstr>Autoren des Buches </vt:lpstr>
      <vt:lpstr>NATHERPIA</vt:lpstr>
      <vt:lpstr>NATHERPIA</vt:lpstr>
      <vt:lpstr>Studienlage</vt:lpstr>
      <vt:lpstr>Studienlage</vt:lpstr>
      <vt:lpstr>Studienlage</vt:lpstr>
      <vt:lpstr>Studienlage</vt:lpstr>
      <vt:lpstr> Studienlage</vt:lpstr>
      <vt:lpstr>Studienlage</vt:lpstr>
      <vt:lpstr>Studienlage</vt:lpstr>
      <vt:lpstr>Studienlage</vt:lpstr>
      <vt:lpstr>Studienlage</vt:lpstr>
      <vt:lpstr>Studienlage</vt:lpstr>
      <vt:lpstr>Auswahl der Patientinnen</vt:lpstr>
      <vt:lpstr> Die Voruntersuchungen</vt:lpstr>
      <vt:lpstr>Voruntersuchung</vt:lpstr>
      <vt:lpstr>Vorbereitung der therapeutischen Interventionen</vt:lpstr>
      <vt:lpstr>Nature Based Therapy</vt:lpstr>
      <vt:lpstr>Nature Based Therapy</vt:lpstr>
      <vt:lpstr>Nature Based Therapy</vt:lpstr>
      <vt:lpstr>Patientenbeispiel aus dem Buch </vt:lpstr>
      <vt:lpstr>Patientenbeispiel</vt:lpstr>
      <vt:lpstr>Diagnose und Symptome</vt:lpstr>
      <vt:lpstr>NBT Anamnese</vt:lpstr>
      <vt:lpstr>Frau Hauswurz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Frau Schmetterling</vt:lpstr>
      <vt:lpstr>PowerPoint-Präsentation</vt:lpstr>
      <vt:lpstr>foton</vt:lpstr>
      <vt:lpstr>PowerPoint-Präsentation</vt:lpstr>
      <vt:lpstr>PowerPoint-Präsentation</vt:lpstr>
      <vt:lpstr>PowerPoint-Präsentation</vt:lpstr>
      <vt:lpstr>Fragen nach Aktivitätstag</vt:lpstr>
      <vt:lpstr>Individuelle Prävention</vt:lpstr>
      <vt:lpstr>Allgemeines</vt:lpstr>
      <vt:lpstr>Nature Based Therapy in der Clinica Curativa</vt:lpstr>
      <vt:lpstr>Kraft der Beziehung zum Wald</vt:lpstr>
    </vt:vector>
  </TitlesOfParts>
  <Company>CSEB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Integrative Rehabilitation Scuol</dc:title>
  <dc:creator>Breznik Melitta</dc:creator>
  <cp:lastModifiedBy>Melitta Breznik</cp:lastModifiedBy>
  <cp:revision>70</cp:revision>
  <dcterms:created xsi:type="dcterms:W3CDTF">2019-02-28T14:42:45Z</dcterms:created>
  <dcterms:modified xsi:type="dcterms:W3CDTF">2023-09-06T03:59:27Z</dcterms:modified>
</cp:coreProperties>
</file>